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4"/>
  </p:notesMasterIdLst>
  <p:handoutMasterIdLst>
    <p:handoutMasterId r:id="rId25"/>
  </p:handoutMasterIdLst>
  <p:sldIdLst>
    <p:sldId id="445" r:id="rId2"/>
    <p:sldId id="482" r:id="rId3"/>
    <p:sldId id="450" r:id="rId4"/>
    <p:sldId id="486" r:id="rId5"/>
    <p:sldId id="493" r:id="rId6"/>
    <p:sldId id="483" r:id="rId7"/>
    <p:sldId id="490" r:id="rId8"/>
    <p:sldId id="487" r:id="rId9"/>
    <p:sldId id="491" r:id="rId10"/>
    <p:sldId id="484" r:id="rId11"/>
    <p:sldId id="451" r:id="rId12"/>
    <p:sldId id="485" r:id="rId13"/>
    <p:sldId id="494" r:id="rId14"/>
    <p:sldId id="453" r:id="rId15"/>
    <p:sldId id="495" r:id="rId16"/>
    <p:sldId id="461" r:id="rId17"/>
    <p:sldId id="463" r:id="rId18"/>
    <p:sldId id="488" r:id="rId19"/>
    <p:sldId id="465" r:id="rId20"/>
    <p:sldId id="492" r:id="rId21"/>
    <p:sldId id="479" r:id="rId22"/>
    <p:sldId id="481" r:id="rId2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35653"/>
    <a:srgbClr val="808080"/>
    <a:srgbClr val="080808"/>
    <a:srgbClr val="9DC8BA"/>
    <a:srgbClr val="004833"/>
    <a:srgbClr val="949E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688" autoAdjust="0"/>
  </p:normalViewPr>
  <p:slideViewPr>
    <p:cSldViewPr>
      <p:cViewPr varScale="1">
        <p:scale>
          <a:sx n="44" d="100"/>
          <a:sy n="44" d="100"/>
        </p:scale>
        <p:origin x="424" y="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3294" y="-96"/>
      </p:cViewPr>
      <p:guideLst>
        <p:guide orient="horz" pos="2928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318" cy="464820"/>
          </a:xfrm>
          <a:prstGeom prst="rect">
            <a:avLst/>
          </a:prstGeom>
        </p:spPr>
        <p:txBody>
          <a:bodyPr vert="horz" lIns="89602" tIns="44801" rIns="89602" bIns="4480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518" y="0"/>
            <a:ext cx="3037318" cy="464820"/>
          </a:xfrm>
          <a:prstGeom prst="rect">
            <a:avLst/>
          </a:prstGeom>
        </p:spPr>
        <p:txBody>
          <a:bodyPr vert="horz" lIns="89602" tIns="44801" rIns="89602" bIns="44801" rtlCol="0"/>
          <a:lstStyle>
            <a:lvl1pPr algn="r">
              <a:defRPr sz="1200"/>
            </a:lvl1pPr>
          </a:lstStyle>
          <a:p>
            <a:fld id="{96BE5451-838E-4A92-BC69-77337E2D367F}" type="datetimeFigureOut">
              <a:rPr lang="en-US" smtClean="0"/>
              <a:pPr/>
              <a:t>5/5/2020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30010"/>
            <a:ext cx="3037318" cy="464820"/>
          </a:xfrm>
          <a:prstGeom prst="rect">
            <a:avLst/>
          </a:prstGeom>
        </p:spPr>
        <p:txBody>
          <a:bodyPr vert="horz" lIns="89602" tIns="44801" rIns="89602" bIns="4480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518" y="8830010"/>
            <a:ext cx="3037318" cy="464820"/>
          </a:xfrm>
          <a:prstGeom prst="rect">
            <a:avLst/>
          </a:prstGeom>
        </p:spPr>
        <p:txBody>
          <a:bodyPr vert="horz" lIns="89602" tIns="44801" rIns="89602" bIns="44801" rtlCol="0" anchor="b"/>
          <a:lstStyle>
            <a:lvl1pPr algn="r">
              <a:defRPr sz="1200"/>
            </a:lvl1pPr>
          </a:lstStyle>
          <a:p>
            <a:fld id="{533608F0-A67C-4D6E-A612-E48D623772C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062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318" cy="464820"/>
          </a:xfrm>
          <a:prstGeom prst="rect">
            <a:avLst/>
          </a:prstGeom>
        </p:spPr>
        <p:txBody>
          <a:bodyPr vert="horz" lIns="89602" tIns="44801" rIns="89602" bIns="4480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518" y="0"/>
            <a:ext cx="3037318" cy="464820"/>
          </a:xfrm>
          <a:prstGeom prst="rect">
            <a:avLst/>
          </a:prstGeom>
        </p:spPr>
        <p:txBody>
          <a:bodyPr vert="horz" lIns="89602" tIns="44801" rIns="89602" bIns="44801" rtlCol="0"/>
          <a:lstStyle>
            <a:lvl1pPr algn="r">
              <a:defRPr sz="1200"/>
            </a:lvl1pPr>
          </a:lstStyle>
          <a:p>
            <a:fld id="{339E65FF-02B0-4E99-8D42-CDEBDAFD5DC2}" type="datetimeFigureOut">
              <a:rPr lang="en-US" smtClean="0"/>
              <a:pPr/>
              <a:t>5/5/2020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602" tIns="44801" rIns="89602" bIns="4480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89602" tIns="44801" rIns="89602" bIns="4480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30010"/>
            <a:ext cx="3037318" cy="464820"/>
          </a:xfrm>
          <a:prstGeom prst="rect">
            <a:avLst/>
          </a:prstGeom>
        </p:spPr>
        <p:txBody>
          <a:bodyPr vert="horz" lIns="89602" tIns="44801" rIns="89602" bIns="4480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518" y="8830010"/>
            <a:ext cx="3037318" cy="464820"/>
          </a:xfrm>
          <a:prstGeom prst="rect">
            <a:avLst/>
          </a:prstGeom>
        </p:spPr>
        <p:txBody>
          <a:bodyPr vert="horz" lIns="89602" tIns="44801" rIns="89602" bIns="44801" rtlCol="0" anchor="b"/>
          <a:lstStyle>
            <a:lvl1pPr algn="r">
              <a:defRPr sz="1200"/>
            </a:lvl1pPr>
          </a:lstStyle>
          <a:p>
            <a:fld id="{AC0C226E-A649-4FF6-B139-1D15909E430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479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C226E-A649-4FF6-B139-1D15909E430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2591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4.5% Coal Sales (net of purchased coal and transp</a:t>
            </a:r>
            <a:r>
              <a:rPr lang="en-US" baseline="0" dirty="0"/>
              <a:t> costs)– WVA 5%</a:t>
            </a:r>
          </a:p>
          <a:p>
            <a:endParaRPr lang="en-US" baseline="0" dirty="0"/>
          </a:p>
          <a:p>
            <a:r>
              <a:rPr lang="en-US" baseline="0" dirty="0"/>
              <a:t>22% drop in sev funds- about same as % drop in production over past year</a:t>
            </a:r>
          </a:p>
          <a:p>
            <a:endParaRPr lang="en-US" baseline="0" dirty="0"/>
          </a:p>
          <a:p>
            <a:r>
              <a:rPr lang="en-US" baseline="0" dirty="0"/>
              <a:t>EKY counties suffering to balance budgets with declining sev tax revenue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C226E-A649-4FF6-B139-1D15909E430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4431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C226E-A649-4FF6-B139-1D15909E430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6106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First Reseach obtains</a:t>
            </a:r>
            <a:r>
              <a:rPr lang="en-US" baseline="0" dirty="0"/>
              <a:t> data from private and public coal companies</a:t>
            </a:r>
            <a:endParaRPr lang="en-US" dirty="0"/>
          </a:p>
          <a:p>
            <a:r>
              <a:rPr lang="en-US" dirty="0"/>
              <a:t>Increase in debt in 2013 as seen with Alpha</a:t>
            </a:r>
          </a:p>
          <a:p>
            <a:endParaRPr lang="en-US" dirty="0"/>
          </a:p>
          <a:p>
            <a:r>
              <a:rPr lang="en-US" dirty="0"/>
              <a:t>As seen in declinging cash flows EBITDA/Sales dwinding</a:t>
            </a:r>
          </a:p>
          <a:p>
            <a:endParaRPr lang="en-US" dirty="0"/>
          </a:p>
          <a:p>
            <a:r>
              <a:rPr lang="en-US" dirty="0"/>
              <a:t>Sales and</a:t>
            </a:r>
            <a:r>
              <a:rPr lang="en-US" baseline="0" dirty="0"/>
              <a:t> Asset bases shrinking allowing some improvement in return%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C226E-A649-4FF6-B139-1D15909E4305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Operating Cash flows good indicator of company value.  As we will see on next side the market has considered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C226E-A649-4FF6-B139-1D15909E4305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Most industries BETA are more</a:t>
            </a:r>
            <a:r>
              <a:rPr lang="en-US" baseline="0" dirty="0"/>
              <a:t> consistent but not coal</a:t>
            </a:r>
            <a:endParaRPr lang="en-US" dirty="0"/>
          </a:p>
          <a:p>
            <a:r>
              <a:rPr lang="en-US" dirty="0"/>
              <a:t>Target- 15.3 PE</a:t>
            </a:r>
          </a:p>
          <a:p>
            <a:r>
              <a:rPr lang="en-US" dirty="0"/>
              <a:t>Wal Mart 14 PE (.33)</a:t>
            </a:r>
          </a:p>
          <a:p>
            <a:r>
              <a:rPr lang="en-US" dirty="0"/>
              <a:t>GE 17 (1.24)</a:t>
            </a:r>
          </a:p>
          <a:p>
            <a:r>
              <a:rPr lang="en-US" dirty="0"/>
              <a:t>GM 13 (1.69)</a:t>
            </a:r>
          </a:p>
          <a:p>
            <a:r>
              <a:rPr lang="en-US" dirty="0"/>
              <a:t>Micro &amp; Apple 12 (.77)</a:t>
            </a:r>
          </a:p>
          <a:p>
            <a:r>
              <a:rPr lang="en-US" dirty="0"/>
              <a:t>FB</a:t>
            </a:r>
            <a:r>
              <a:rPr lang="en-US" baseline="0" dirty="0"/>
              <a:t> 193 (3.3)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PE_ how much pay for $1 of earnings (avg market 20 to 25</a:t>
            </a:r>
            <a:r>
              <a:rPr lang="en-US" baseline="0" dirty="0"/>
              <a:t> times)</a:t>
            </a:r>
            <a:endParaRPr lang="en-US" dirty="0"/>
          </a:p>
          <a:p>
            <a:r>
              <a:rPr lang="en-US" dirty="0"/>
              <a:t>Alpha lost 80% of its value in past 3 years</a:t>
            </a:r>
          </a:p>
          <a:p>
            <a:endParaRPr lang="en-US" dirty="0"/>
          </a:p>
          <a:p>
            <a:r>
              <a:rPr lang="en-US" dirty="0"/>
              <a:t>Beta of less than 1 stable stock, moves same direction as market in whole</a:t>
            </a:r>
          </a:p>
          <a:p>
            <a:endParaRPr lang="en-US" dirty="0"/>
          </a:p>
          <a:p>
            <a:r>
              <a:rPr lang="en-US" dirty="0"/>
              <a:t>Greater than 1</a:t>
            </a:r>
            <a:r>
              <a:rPr lang="en-US" baseline="0" dirty="0"/>
              <a:t> Volatile stock subject to day to news fluctations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C226E-A649-4FF6-B139-1D15909E4305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Most industries BETA are more</a:t>
            </a:r>
            <a:r>
              <a:rPr lang="en-US" baseline="0" dirty="0"/>
              <a:t> consistent but not coal</a:t>
            </a:r>
            <a:endParaRPr lang="en-US" dirty="0"/>
          </a:p>
          <a:p>
            <a:r>
              <a:rPr lang="en-US" dirty="0"/>
              <a:t>Target- 15.3 PE</a:t>
            </a:r>
          </a:p>
          <a:p>
            <a:r>
              <a:rPr lang="en-US" dirty="0"/>
              <a:t>Wal Mart 14 PE (.33)</a:t>
            </a:r>
          </a:p>
          <a:p>
            <a:r>
              <a:rPr lang="en-US" dirty="0"/>
              <a:t>GE 17 (1.24)</a:t>
            </a:r>
          </a:p>
          <a:p>
            <a:r>
              <a:rPr lang="en-US" dirty="0"/>
              <a:t>GM 13 (1.69)</a:t>
            </a:r>
          </a:p>
          <a:p>
            <a:r>
              <a:rPr lang="en-US" dirty="0"/>
              <a:t>Micro &amp; Apple 12 (.77)</a:t>
            </a:r>
          </a:p>
          <a:p>
            <a:r>
              <a:rPr lang="en-US" dirty="0"/>
              <a:t>FB</a:t>
            </a:r>
            <a:r>
              <a:rPr lang="en-US" baseline="0" dirty="0"/>
              <a:t> 193 (3.3)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PE_ how much pay for $1 of earnings (avg market 20 to 25</a:t>
            </a:r>
            <a:r>
              <a:rPr lang="en-US" baseline="0" dirty="0"/>
              <a:t> times)</a:t>
            </a:r>
            <a:endParaRPr lang="en-US" dirty="0"/>
          </a:p>
          <a:p>
            <a:r>
              <a:rPr lang="en-US" dirty="0"/>
              <a:t>Alpha lost 80% of its value in past 3 years</a:t>
            </a:r>
          </a:p>
          <a:p>
            <a:endParaRPr lang="en-US" dirty="0"/>
          </a:p>
          <a:p>
            <a:r>
              <a:rPr lang="en-US" dirty="0"/>
              <a:t>Beta of less than 1 stable stock, moves same direction as market in whole</a:t>
            </a:r>
          </a:p>
          <a:p>
            <a:endParaRPr lang="en-US" dirty="0"/>
          </a:p>
          <a:p>
            <a:r>
              <a:rPr lang="en-US" dirty="0"/>
              <a:t>Greater than 1</a:t>
            </a:r>
            <a:r>
              <a:rPr lang="en-US" baseline="0" dirty="0"/>
              <a:t> Volatile stock subject to day to news fluctations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C226E-A649-4FF6-B139-1D15909E4305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C226E-A649-4FF6-B139-1D15909E430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02962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Analysts</a:t>
            </a:r>
            <a:r>
              <a:rPr lang="en-US" baseline="0" dirty="0"/>
              <a:t> with IFRS reporting mining companies should ask about this accounting change and how management adopted= should also be disclosed 2012 will need to be restated as part of the adoption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C226E-A649-4FF6-B139-1D15909E430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98858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Goodwill example- application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C226E-A649-4FF6-B139-1D15909E4305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C226E-A649-4FF6-B139-1D15909E4305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C226E-A649-4FF6-B139-1D15909E4305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Variety</a:t>
            </a:r>
            <a:r>
              <a:rPr lang="en-US" baseline="0" dirty="0"/>
              <a:t> of capitlaizion vs. expense practices in our industry</a:t>
            </a:r>
          </a:p>
          <a:p>
            <a:r>
              <a:rPr lang="en-US" baseline="0" dirty="0"/>
              <a:t>This change will impact book accounting as well as doubt want to keep 2 separate books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C226E-A649-4FF6-B139-1D15909E430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03529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C226E-A649-4FF6-B139-1D15909E430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05130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/>
              <a:t>We have seen through our survey, headlines and financial results the importance of controlling</a:t>
            </a:r>
            <a:r>
              <a:rPr lang="en-US" baseline="0" dirty="0"/>
              <a:t> and reducing costs.  You all have the ability to make a major impact in this endeavor and enhance your company’s value.  Market volatility has enhanced your importance in providing timely and accurate data to accounting to allow for meaningful financial statements.  I appreciate your time and attention and hope my comments provide value to your day to day responsibilities and heighten your awareness of actual and proposed accounting changes.  At this time I will entertain any questions. </a:t>
            </a:r>
            <a:endParaRPr lang="en-US" dirty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0174AC-5F66-4C0C-9514-1736CB2AC5AE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C226E-A649-4FF6-B139-1D15909E4305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$5/ton enough service</a:t>
            </a:r>
            <a:r>
              <a:rPr lang="en-US" baseline="0" dirty="0"/>
              <a:t> debt, settle networking deficits where you have extended AP and leave a return for owners?</a:t>
            </a:r>
          </a:p>
          <a:p>
            <a:r>
              <a:rPr lang="en-US" baseline="0" dirty="0"/>
              <a:t>As engineers involved in operations can help control labor, repairs/mnt/supplies costs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C226E-A649-4FF6-B139-1D15909E430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4431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$5/ton enough service</a:t>
            </a:r>
            <a:r>
              <a:rPr lang="en-US" baseline="0" dirty="0"/>
              <a:t> debt, settle networking deficits where you have extended AP and leave a return for owners?</a:t>
            </a:r>
          </a:p>
          <a:p>
            <a:r>
              <a:rPr lang="en-US" baseline="0" dirty="0"/>
              <a:t>As engineers involved in operations can help control labor, repairs/mnt/supplies costs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C226E-A649-4FF6-B139-1D15909E430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4431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Patriot- much of compro liab are Post retirment benefits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C226E-A649-4FF6-B139-1D15909E430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4431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Patriot- much of compro liab are Post retirment benefits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C226E-A649-4FF6-B139-1D15909E430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4431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Working capital and extend out debt terms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C226E-A649-4FF6-B139-1D15909E430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4431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Alliance- strategic acquisition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C226E-A649-4FF6-B139-1D15909E430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443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03D5F-2190-4F9A-90F2-3A36C084CC15}" type="datetimeFigureOut">
              <a:rPr lang="en-US" smtClean="0"/>
              <a:pPr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D1ED-3445-4D65-9B30-AFFE8D0BAD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03D5F-2190-4F9A-90F2-3A36C084CC15}" type="datetimeFigureOut">
              <a:rPr lang="en-US" smtClean="0"/>
              <a:pPr/>
              <a:t>5/5/2020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D1ED-3445-4D65-9B30-AFFE8D0BAD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03D5F-2190-4F9A-90F2-3A36C084CC15}" type="datetimeFigureOut">
              <a:rPr lang="en-US" smtClean="0"/>
              <a:pPr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D1ED-3445-4D65-9B30-AFFE8D0BAD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03D5F-2190-4F9A-90F2-3A36C084CC15}" type="datetimeFigureOut">
              <a:rPr lang="en-US" smtClean="0"/>
              <a:pPr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D1ED-3445-4D65-9B30-AFFE8D0BAD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03D5F-2190-4F9A-90F2-3A36C084CC15}" type="datetimeFigureOut">
              <a:rPr lang="en-US" smtClean="0"/>
              <a:pPr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D1ED-3445-4D65-9B30-AFFE8D0BAD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03D5F-2190-4F9A-90F2-3A36C084CC15}" type="datetimeFigureOut">
              <a:rPr lang="en-US" smtClean="0"/>
              <a:pPr/>
              <a:t>5/5/2020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D1ED-3445-4D65-9B30-AFFE8D0BAD4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680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03D5F-2190-4F9A-90F2-3A36C084CC15}" type="datetimeFigureOut">
              <a:rPr lang="en-US" smtClean="0"/>
              <a:pPr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D1ED-3445-4D65-9B30-AFFE8D0BAD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03D5F-2190-4F9A-90F2-3A36C084CC15}" type="datetimeFigureOut">
              <a:rPr lang="en-US" smtClean="0"/>
              <a:pPr/>
              <a:t>5/5/2020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D1ED-3445-4D65-9B30-AFFE8D0BAD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03D5F-2190-4F9A-90F2-3A36C084CC15}" type="datetimeFigureOut">
              <a:rPr lang="en-US" smtClean="0"/>
              <a:pPr/>
              <a:t>5/5/2020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D1ED-3445-4D65-9B30-AFFE8D0BAD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03D5F-2190-4F9A-90F2-3A36C084CC15}" type="datetimeFigureOut">
              <a:rPr lang="en-US" smtClean="0"/>
              <a:pPr/>
              <a:t>5/5/2020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D1ED-3445-4D65-9B30-AFFE8D0BAD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03D5F-2190-4F9A-90F2-3A36C084CC15}" type="datetimeFigureOut">
              <a:rPr lang="en-US" smtClean="0"/>
              <a:pPr/>
              <a:t>5/5/2020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D1ED-3445-4D65-9B30-AFFE8D0BAD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03D5F-2190-4F9A-90F2-3A36C084CC15}" type="datetimeFigureOut">
              <a:rPr lang="en-US" smtClean="0"/>
              <a:pPr/>
              <a:t>5/5/2020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D1ED-3445-4D65-9B30-AFFE8D0BAD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03D5F-2190-4F9A-90F2-3A36C084CC15}" type="datetimeFigureOut">
              <a:rPr lang="en-US" smtClean="0"/>
              <a:pPr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3D1ED-3445-4D65-9B30-AFFE8D0BAD4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PP_banner3.jpg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70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bkohm@ddafcpa.com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819400"/>
            <a:ext cx="9144000" cy="4038600"/>
          </a:xfrm>
          <a:prstGeom prst="rect">
            <a:avLst/>
          </a:prstGeom>
          <a:solidFill>
            <a:srgbClr val="53565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" name="Picture 1" descr="DeanLogo_clr_wbox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8200" y="609600"/>
            <a:ext cx="4919472" cy="1758696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4572000"/>
            <a:ext cx="7772400" cy="1066800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Palatino Linotype" pitchFamily="18" charset="0"/>
              </a:rPr>
              <a:t>Accounting &amp; Market Changes Impacting Mining Companies</a:t>
            </a:r>
            <a:br>
              <a:rPr lang="en-US" sz="3600" b="1" dirty="0">
                <a:solidFill>
                  <a:schemeClr val="bg1"/>
                </a:solidFill>
                <a:latin typeface="Palatino Linotype" pitchFamily="18" charset="0"/>
              </a:rPr>
            </a:br>
            <a:br>
              <a:rPr lang="en-US" sz="3600" b="1" dirty="0">
                <a:solidFill>
                  <a:schemeClr val="bg1"/>
                </a:solidFill>
                <a:latin typeface="Palatino Linotype" pitchFamily="18" charset="0"/>
              </a:rPr>
            </a:br>
            <a:r>
              <a:rPr lang="en-US" sz="3200" b="1" dirty="0">
                <a:solidFill>
                  <a:schemeClr val="bg1"/>
                </a:solidFill>
                <a:latin typeface="Palatino Linotype" pitchFamily="18" charset="0"/>
              </a:rPr>
              <a:t>KY PEM Seminar</a:t>
            </a:r>
            <a:br>
              <a:rPr lang="en-US" sz="3200" b="1" dirty="0">
                <a:solidFill>
                  <a:schemeClr val="bg1"/>
                </a:solidFill>
                <a:latin typeface="Palatino Linotype" pitchFamily="18" charset="0"/>
              </a:rPr>
            </a:br>
            <a:r>
              <a:rPr lang="en-US" sz="3200" dirty="0">
                <a:solidFill>
                  <a:schemeClr val="bg1"/>
                </a:solidFill>
                <a:latin typeface="Palatino Linotype" pitchFamily="18" charset="0"/>
              </a:rPr>
              <a:t>William J. Kohm, CPA</a:t>
            </a:r>
            <a:br>
              <a:rPr lang="en-US" sz="3200" dirty="0">
                <a:solidFill>
                  <a:schemeClr val="bg1"/>
                </a:solidFill>
                <a:latin typeface="Palatino Linotype" pitchFamily="18" charset="0"/>
              </a:rPr>
            </a:br>
            <a:r>
              <a:rPr lang="en-US" sz="3200" dirty="0">
                <a:solidFill>
                  <a:schemeClr val="bg1"/>
                </a:solidFill>
                <a:latin typeface="Palatino Linotype" pitchFamily="18" charset="0"/>
              </a:rPr>
              <a:t>Audit Director</a:t>
            </a:r>
            <a:br>
              <a:rPr lang="en-US" sz="3200" dirty="0">
                <a:solidFill>
                  <a:schemeClr val="bg1"/>
                </a:solidFill>
                <a:latin typeface="Palatino Linotype" pitchFamily="18" charset="0"/>
              </a:rPr>
            </a:br>
            <a:r>
              <a:rPr lang="en-US" sz="3200" dirty="0">
                <a:solidFill>
                  <a:schemeClr val="bg1"/>
                </a:solidFill>
                <a:latin typeface="Palatino Linotype" pitchFamily="18" charset="0"/>
              </a:rPr>
              <a:t>September 6, 2013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3620665"/>
      </p:ext>
    </p:extLst>
  </p:cSld>
  <p:clrMapOvr>
    <a:masterClrMapping/>
  </p:clrMapOvr>
  <p:transition advTm="500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219200"/>
            <a:ext cx="79248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1" dirty="0">
                <a:latin typeface="Palatino Linotype" pitchFamily="18" charset="0"/>
              </a:rPr>
              <a:t>2013 Coal Company Headlines</a:t>
            </a:r>
            <a:br>
              <a:rPr lang="en-US" b="1" dirty="0">
                <a:latin typeface="Palatino Linotype" pitchFamily="18" charset="0"/>
              </a:rPr>
            </a:br>
            <a:r>
              <a:rPr lang="en-US" sz="4000" b="1" dirty="0">
                <a:latin typeface="Palatino Linotype" pitchFamily="18" charset="0"/>
              </a:rPr>
              <a:t>KY Coal Severance Tax</a:t>
            </a:r>
            <a:br>
              <a:rPr lang="en-US" sz="4000" b="1" dirty="0">
                <a:latin typeface="Palatino Linotype" pitchFamily="18" charset="0"/>
              </a:rPr>
            </a:br>
            <a:endParaRPr lang="en-US" sz="4000" b="1" dirty="0">
              <a:latin typeface="Palatino Linotype" pitchFamily="18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362200"/>
            <a:ext cx="7848600" cy="4343400"/>
          </a:xfrm>
        </p:spPr>
        <p:txBody>
          <a:bodyPr>
            <a:normAutofit/>
          </a:bodyPr>
          <a:lstStyle/>
          <a:p>
            <a:pPr>
              <a:spcAft>
                <a:spcPts val="1600"/>
              </a:spcAft>
            </a:pPr>
            <a:r>
              <a:rPr lang="en-US" dirty="0">
                <a:latin typeface="Palatino Linotype" pitchFamily="18" charset="0"/>
              </a:rPr>
              <a:t>40 Year Program</a:t>
            </a:r>
          </a:p>
          <a:p>
            <a:pPr>
              <a:spcAft>
                <a:spcPts val="1600"/>
              </a:spcAft>
            </a:pPr>
            <a:r>
              <a:rPr lang="en-US" dirty="0">
                <a:latin typeface="Palatino Linotype" pitchFamily="18" charset="0"/>
              </a:rPr>
              <a:t>FY 2012 $298 million declined to $231 million in FY 2013</a:t>
            </a:r>
          </a:p>
          <a:p>
            <a:pPr>
              <a:spcAft>
                <a:spcPts val="1600"/>
              </a:spcAft>
            </a:pPr>
            <a:r>
              <a:rPr lang="en-US" dirty="0">
                <a:latin typeface="Palatino Linotype" pitchFamily="18" charset="0"/>
              </a:rPr>
              <a:t>Bill outstanding to get 100% back to producing counties</a:t>
            </a:r>
          </a:p>
          <a:p>
            <a:pPr marL="0" indent="0">
              <a:spcAft>
                <a:spcPts val="1600"/>
              </a:spcAft>
              <a:buNone/>
            </a:pPr>
            <a:endParaRPr lang="en-US" sz="2000" dirty="0"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5342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99972" y="768474"/>
            <a:ext cx="7239000" cy="1470025"/>
          </a:xfrm>
        </p:spPr>
        <p:txBody>
          <a:bodyPr/>
          <a:lstStyle/>
          <a:p>
            <a:r>
              <a:rPr lang="en-US" b="1" dirty="0"/>
              <a:t>2013 Mining Company</a:t>
            </a:r>
            <a:br>
              <a:rPr lang="en-US" b="1" dirty="0"/>
            </a:br>
            <a:r>
              <a:rPr lang="en-US" b="1" dirty="0"/>
              <a:t>Financial Results</a:t>
            </a:r>
          </a:p>
        </p:txBody>
      </p:sp>
      <p:pic>
        <p:nvPicPr>
          <p:cNvPr id="4" name="Picture 2" descr="C:\Users\bkohm\AppData\Local\Microsoft\Windows\Temporary Internet Files\Content.Outlook\DM07DUSQ\2027332906d34946b10057baaaa3abb0-e136750815886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851190"/>
            <a:ext cx="6553200" cy="2940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33267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143000"/>
            <a:ext cx="7467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1" dirty="0">
                <a:latin typeface="Palatino Linotype" pitchFamily="18" charset="0"/>
              </a:rPr>
              <a:t>Coal Company Results</a:t>
            </a:r>
            <a:br>
              <a:rPr lang="en-US" b="1" dirty="0">
                <a:latin typeface="Palatino Linotype" pitchFamily="18" charset="0"/>
              </a:rPr>
            </a:br>
            <a:r>
              <a:rPr lang="en-US" sz="3600" b="1" dirty="0">
                <a:latin typeface="Palatino Linotype" pitchFamily="18" charset="0"/>
              </a:rPr>
              <a:t>per First Research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219200"/>
            <a:ext cx="7467600" cy="4953000"/>
          </a:xfrm>
        </p:spPr>
        <p:txBody>
          <a:bodyPr>
            <a:noAutofit/>
          </a:bodyPr>
          <a:lstStyle/>
          <a:p>
            <a:pPr algn="just" eaLnBrk="1" hangingPunct="1">
              <a:spcAft>
                <a:spcPts val="1600"/>
              </a:spcAft>
            </a:pPr>
            <a:endParaRPr lang="en-US" sz="2000" dirty="0">
              <a:latin typeface="Palatino Linotype" pitchFamily="18" charset="0"/>
            </a:endParaRPr>
          </a:p>
          <a:p>
            <a:pPr lvl="1" algn="just">
              <a:spcAft>
                <a:spcPts val="1600"/>
              </a:spcAft>
              <a:buNone/>
            </a:pPr>
            <a:endParaRPr lang="en-US" sz="2400" dirty="0">
              <a:latin typeface="Palatino Linotype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8353935"/>
              </p:ext>
            </p:extLst>
          </p:nvPr>
        </p:nvGraphicFramePr>
        <p:xfrm>
          <a:off x="1219200" y="2438400"/>
          <a:ext cx="5504392" cy="45154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36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85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92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29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87771">
                <a:tc>
                  <a:txBody>
                    <a:bodyPr/>
                    <a:lstStyle/>
                    <a:p>
                      <a:endParaRPr lang="en-US" sz="2000" dirty="0"/>
                    </a:p>
                    <a:p>
                      <a:endParaRPr lang="en-US" sz="2000" dirty="0"/>
                    </a:p>
                  </a:txBody>
                  <a:tcPr>
                    <a:solidFill>
                      <a:srgbClr val="0048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2013</a:t>
                      </a:r>
                    </a:p>
                  </a:txBody>
                  <a:tcPr>
                    <a:solidFill>
                      <a:srgbClr val="0048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2012</a:t>
                      </a:r>
                    </a:p>
                  </a:txBody>
                  <a:tcPr>
                    <a:solidFill>
                      <a:srgbClr val="0048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2011</a:t>
                      </a:r>
                    </a:p>
                  </a:txBody>
                  <a:tcPr>
                    <a:solidFill>
                      <a:srgbClr val="0048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3478">
                <a:tc>
                  <a:txBody>
                    <a:bodyPr/>
                    <a:lstStyle/>
                    <a:p>
                      <a:r>
                        <a:rPr lang="en-US" sz="2000" dirty="0"/>
                        <a:t>Current Ratio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080808"/>
                          </a:solidFill>
                        </a:rPr>
                        <a:t>1.88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080808"/>
                          </a:solidFill>
                        </a:rPr>
                        <a:t>1.98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080808"/>
                          </a:solidFill>
                        </a:rPr>
                        <a:t>1.80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8510">
                <a:tc>
                  <a:txBody>
                    <a:bodyPr/>
                    <a:lstStyle/>
                    <a:p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Debt/Net Worth</a:t>
                      </a:r>
                    </a:p>
                  </a:txBody>
                  <a:tcPr>
                    <a:solidFill>
                      <a:srgbClr val="9DC8B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080808"/>
                          </a:solidFill>
                        </a:rPr>
                        <a:t>1.32</a:t>
                      </a:r>
                    </a:p>
                  </a:txBody>
                  <a:tcPr>
                    <a:solidFill>
                      <a:srgbClr val="9DC8B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080808"/>
                          </a:solidFill>
                        </a:rPr>
                        <a:t>1.20</a:t>
                      </a:r>
                    </a:p>
                  </a:txBody>
                  <a:tcPr>
                    <a:solidFill>
                      <a:srgbClr val="9DC8B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080808"/>
                          </a:solidFill>
                        </a:rPr>
                        <a:t>1.34</a:t>
                      </a:r>
                    </a:p>
                  </a:txBody>
                  <a:tcPr>
                    <a:solidFill>
                      <a:srgbClr val="9DC8B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5521">
                <a:tc>
                  <a:txBody>
                    <a:bodyPr/>
                    <a:lstStyle/>
                    <a:p>
                      <a:r>
                        <a:rPr lang="en-US" sz="2000" dirty="0"/>
                        <a:t>EBITDA to Sales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080808"/>
                          </a:solidFill>
                        </a:rPr>
                        <a:t>10.3%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080808"/>
                          </a:solidFill>
                        </a:rPr>
                        <a:t>10.8%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080808"/>
                          </a:solidFill>
                        </a:rPr>
                        <a:t>13.2%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6543">
                <a:tc>
                  <a:txBody>
                    <a:bodyPr/>
                    <a:lstStyle/>
                    <a:p>
                      <a:r>
                        <a:rPr lang="en-US" sz="2000" baseline="0" dirty="0"/>
                        <a:t>Return on Sales</a:t>
                      </a:r>
                      <a:endParaRPr lang="en-US" sz="2000" dirty="0"/>
                    </a:p>
                  </a:txBody>
                  <a:tcPr>
                    <a:solidFill>
                      <a:srgbClr val="9DC8B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080808"/>
                          </a:solidFill>
                        </a:rPr>
                        <a:t>2.9%</a:t>
                      </a:r>
                    </a:p>
                  </a:txBody>
                  <a:tcPr>
                    <a:solidFill>
                      <a:srgbClr val="9DC8B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080808"/>
                          </a:solidFill>
                        </a:rPr>
                        <a:t>1.8%</a:t>
                      </a:r>
                    </a:p>
                  </a:txBody>
                  <a:tcPr>
                    <a:solidFill>
                      <a:srgbClr val="9DC8B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080808"/>
                          </a:solidFill>
                        </a:rPr>
                        <a:t>4.8%</a:t>
                      </a:r>
                    </a:p>
                  </a:txBody>
                  <a:tcPr>
                    <a:solidFill>
                      <a:srgbClr val="9DC8B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6543">
                <a:tc>
                  <a:txBody>
                    <a:bodyPr/>
                    <a:lstStyle/>
                    <a:p>
                      <a:r>
                        <a:rPr lang="en-US" sz="2000" dirty="0"/>
                        <a:t>Return on Assets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080808"/>
                          </a:solidFill>
                        </a:rPr>
                        <a:t>3.1%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080808"/>
                          </a:solidFill>
                        </a:rPr>
                        <a:t>2.2%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080808"/>
                          </a:solidFill>
                        </a:rPr>
                        <a:t>5.9%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8686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143000"/>
            <a:ext cx="7467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1" dirty="0">
                <a:latin typeface="Palatino Linotype" pitchFamily="18" charset="0"/>
              </a:rPr>
              <a:t>Coal Company OCF*</a:t>
            </a:r>
            <a:br>
              <a:rPr lang="en-US" b="1" dirty="0">
                <a:latin typeface="Palatino Linotype" pitchFamily="18" charset="0"/>
              </a:rPr>
            </a:br>
            <a:r>
              <a:rPr lang="en-US" sz="3600" b="1" dirty="0">
                <a:latin typeface="Palatino Linotype" pitchFamily="18" charset="0"/>
              </a:rPr>
              <a:t>June 30, 2013 vs. June 30, 2012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2286000"/>
            <a:ext cx="7467600" cy="3886200"/>
          </a:xfrm>
        </p:spPr>
        <p:txBody>
          <a:bodyPr>
            <a:noAutofit/>
          </a:bodyPr>
          <a:lstStyle/>
          <a:p>
            <a:pPr algn="just" eaLnBrk="1" hangingPunct="1">
              <a:spcAft>
                <a:spcPts val="1600"/>
              </a:spcAft>
            </a:pPr>
            <a:endParaRPr lang="en-US" sz="2000" dirty="0">
              <a:latin typeface="Palatino Linotype" pitchFamily="18" charset="0"/>
            </a:endParaRPr>
          </a:p>
          <a:p>
            <a:pPr lvl="1" algn="just">
              <a:spcAft>
                <a:spcPts val="1600"/>
              </a:spcAft>
              <a:buNone/>
            </a:pPr>
            <a:endParaRPr lang="en-US" sz="2400" dirty="0">
              <a:latin typeface="Palatino Linotype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0525881"/>
              </p:ext>
            </p:extLst>
          </p:nvPr>
        </p:nvGraphicFramePr>
        <p:xfrm>
          <a:off x="1219200" y="2438400"/>
          <a:ext cx="5504392" cy="35828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36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85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92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29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87771">
                <a:tc>
                  <a:txBody>
                    <a:bodyPr/>
                    <a:lstStyle/>
                    <a:p>
                      <a:endParaRPr lang="en-US" sz="1800" dirty="0"/>
                    </a:p>
                    <a:p>
                      <a:r>
                        <a:rPr lang="en-US" sz="1800" dirty="0"/>
                        <a:t>#s in</a:t>
                      </a:r>
                      <a:r>
                        <a:rPr lang="en-US" sz="1800" baseline="0" dirty="0"/>
                        <a:t> Thousands</a:t>
                      </a:r>
                      <a:endParaRPr lang="en-US" sz="1800" dirty="0"/>
                    </a:p>
                  </a:txBody>
                  <a:tcPr>
                    <a:solidFill>
                      <a:srgbClr val="0048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2013</a:t>
                      </a:r>
                    </a:p>
                  </a:txBody>
                  <a:tcPr>
                    <a:solidFill>
                      <a:srgbClr val="0048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2012</a:t>
                      </a:r>
                    </a:p>
                  </a:txBody>
                  <a:tcPr>
                    <a:solidFill>
                      <a:srgbClr val="0048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% Change</a:t>
                      </a:r>
                    </a:p>
                  </a:txBody>
                  <a:tcPr>
                    <a:solidFill>
                      <a:srgbClr val="0048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1800" dirty="0"/>
                        <a:t>Patriot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rgbClr val="080808"/>
                          </a:solidFill>
                        </a:rPr>
                        <a:t>$(97,000)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rgbClr val="080808"/>
                          </a:solidFill>
                        </a:rPr>
                        <a:t>$(59,000)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rgbClr val="080808"/>
                          </a:solidFill>
                        </a:rPr>
                        <a:t>(64)%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8510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Rhino</a:t>
                      </a:r>
                    </a:p>
                  </a:txBody>
                  <a:tcPr>
                    <a:solidFill>
                      <a:srgbClr val="9DC8B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rgbClr val="080808"/>
                          </a:solidFill>
                        </a:rPr>
                        <a:t>$29,000</a:t>
                      </a:r>
                    </a:p>
                  </a:txBody>
                  <a:tcPr>
                    <a:solidFill>
                      <a:srgbClr val="9DC8B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rgbClr val="080808"/>
                          </a:solidFill>
                        </a:rPr>
                        <a:t>$33,000</a:t>
                      </a:r>
                    </a:p>
                  </a:txBody>
                  <a:tcPr>
                    <a:solidFill>
                      <a:srgbClr val="9DC8B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rgbClr val="080808"/>
                          </a:solidFill>
                        </a:rPr>
                        <a:t>(12)%</a:t>
                      </a:r>
                    </a:p>
                  </a:txBody>
                  <a:tcPr>
                    <a:solidFill>
                      <a:srgbClr val="9DC8B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9690">
                <a:tc>
                  <a:txBody>
                    <a:bodyPr/>
                    <a:lstStyle/>
                    <a:p>
                      <a:r>
                        <a:rPr lang="en-US" sz="1800" dirty="0"/>
                        <a:t>Alpha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rgbClr val="080808"/>
                          </a:solidFill>
                        </a:rPr>
                        <a:t>$67,000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rgbClr val="080808"/>
                          </a:solidFill>
                        </a:rPr>
                        <a:t>$135,000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rgbClr val="080808"/>
                          </a:solidFill>
                        </a:rPr>
                        <a:t>(50)%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6543">
                <a:tc>
                  <a:txBody>
                    <a:bodyPr/>
                    <a:lstStyle/>
                    <a:p>
                      <a:r>
                        <a:rPr lang="en-US" sz="1800" baseline="0" dirty="0"/>
                        <a:t>Alliance</a:t>
                      </a:r>
                      <a:endParaRPr lang="en-US" sz="1800" dirty="0"/>
                    </a:p>
                  </a:txBody>
                  <a:tcPr>
                    <a:solidFill>
                      <a:srgbClr val="9DC8B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rgbClr val="080808"/>
                          </a:solidFill>
                        </a:rPr>
                        <a:t>$374,000</a:t>
                      </a:r>
                    </a:p>
                  </a:txBody>
                  <a:tcPr>
                    <a:solidFill>
                      <a:srgbClr val="9DC8B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rgbClr val="080808"/>
                          </a:solidFill>
                        </a:rPr>
                        <a:t>$255,000</a:t>
                      </a:r>
                    </a:p>
                  </a:txBody>
                  <a:tcPr>
                    <a:solidFill>
                      <a:srgbClr val="9DC8B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rgbClr val="080808"/>
                          </a:solidFill>
                        </a:rPr>
                        <a:t>47%</a:t>
                      </a:r>
                    </a:p>
                  </a:txBody>
                  <a:tcPr>
                    <a:solidFill>
                      <a:srgbClr val="9DC8B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6543">
                <a:tc gridSpan="4">
                  <a:txBody>
                    <a:bodyPr/>
                    <a:lstStyle/>
                    <a:p>
                      <a:r>
                        <a:rPr lang="en-US" sz="1800" dirty="0"/>
                        <a:t>*Operating Cash Flows</a:t>
                      </a:r>
                    </a:p>
                  </a:txBody>
                  <a:tcPr>
                    <a:solidFill>
                      <a:srgbClr val="9DC8B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rgbClr val="080808"/>
                        </a:solidFill>
                      </a:endParaRPr>
                    </a:p>
                  </a:txBody>
                  <a:tcPr>
                    <a:solidFill>
                      <a:srgbClr val="9DC8B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rgbClr val="080808"/>
                        </a:solidFill>
                      </a:endParaRPr>
                    </a:p>
                  </a:txBody>
                  <a:tcPr>
                    <a:solidFill>
                      <a:srgbClr val="9DC8B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rgbClr val="080808"/>
                        </a:solidFill>
                      </a:endParaRPr>
                    </a:p>
                  </a:txBody>
                  <a:tcPr>
                    <a:solidFill>
                      <a:srgbClr val="9DC8B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49838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838200"/>
            <a:ext cx="7467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b="1" dirty="0">
                <a:latin typeface="Palatino Linotype" pitchFamily="18" charset="0"/>
              </a:rPr>
              <a:t>2013 Coal Stock Results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219200"/>
            <a:ext cx="7467600" cy="1143000"/>
          </a:xfrm>
        </p:spPr>
        <p:txBody>
          <a:bodyPr>
            <a:noAutofit/>
          </a:bodyPr>
          <a:lstStyle/>
          <a:p>
            <a:pPr algn="just" eaLnBrk="1" hangingPunct="1">
              <a:spcAft>
                <a:spcPts val="1600"/>
              </a:spcAft>
            </a:pPr>
            <a:endParaRPr lang="en-US" sz="2000" dirty="0">
              <a:latin typeface="Palatino Linotype" pitchFamily="18" charset="0"/>
            </a:endParaRPr>
          </a:p>
          <a:p>
            <a:pPr lvl="1" algn="just">
              <a:spcAft>
                <a:spcPts val="1600"/>
              </a:spcAft>
              <a:buNone/>
            </a:pPr>
            <a:endParaRPr lang="en-US" sz="2400" dirty="0">
              <a:latin typeface="Palatino Linotype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5006075"/>
              </p:ext>
            </p:extLst>
          </p:nvPr>
        </p:nvGraphicFramePr>
        <p:xfrm>
          <a:off x="1447800" y="1905000"/>
          <a:ext cx="4876800" cy="312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013351">
                <a:tc>
                  <a:txBody>
                    <a:bodyPr/>
                    <a:lstStyle/>
                    <a:p>
                      <a:r>
                        <a:rPr lang="en-US" sz="1600" dirty="0"/>
                        <a:t>Comp.</a:t>
                      </a:r>
                    </a:p>
                  </a:txBody>
                  <a:tcPr>
                    <a:solidFill>
                      <a:srgbClr val="0048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Curr. Stock Price*</a:t>
                      </a:r>
                      <a:r>
                        <a:rPr lang="en-US" sz="1600" b="1" baseline="0" dirty="0"/>
                        <a:t> </a:t>
                      </a:r>
                      <a:endParaRPr lang="en-US" sz="1600" b="1" dirty="0"/>
                    </a:p>
                    <a:p>
                      <a:pPr algn="ctr"/>
                      <a:endParaRPr lang="en-US" sz="1600" b="1" dirty="0"/>
                    </a:p>
                  </a:txBody>
                  <a:tcPr>
                    <a:solidFill>
                      <a:srgbClr val="0048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>
                    <a:solidFill>
                      <a:srgbClr val="0048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52 Week</a:t>
                      </a:r>
                      <a:r>
                        <a:rPr lang="en-US" sz="1600" b="1" baseline="0" dirty="0"/>
                        <a:t> Low</a:t>
                      </a:r>
                      <a:endParaRPr lang="en-US" sz="1600" b="1" dirty="0"/>
                    </a:p>
                  </a:txBody>
                  <a:tcPr>
                    <a:solidFill>
                      <a:srgbClr val="0048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>
                    <a:solidFill>
                      <a:srgbClr val="0048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52 Week High</a:t>
                      </a:r>
                    </a:p>
                  </a:txBody>
                  <a:tcPr>
                    <a:solidFill>
                      <a:srgbClr val="0048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Beta</a:t>
                      </a:r>
                    </a:p>
                  </a:txBody>
                  <a:tcPr>
                    <a:solidFill>
                      <a:srgbClr val="0048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588">
                <a:tc>
                  <a:txBody>
                    <a:bodyPr/>
                    <a:lstStyle/>
                    <a:p>
                      <a:r>
                        <a:rPr lang="en-US" sz="1600" b="0" kern="1200" dirty="0">
                          <a:solidFill>
                            <a:srgbClr val="080808"/>
                          </a:solidFill>
                          <a:latin typeface="+mn-lt"/>
                          <a:ea typeface="+mn-ea"/>
                          <a:cs typeface="+mn-cs"/>
                        </a:rPr>
                        <a:t>Alpha</a:t>
                      </a:r>
                    </a:p>
                  </a:txBody>
                  <a:tcPr>
                    <a:solidFill>
                      <a:srgbClr val="9DC8B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080808"/>
                          </a:solidFill>
                        </a:rPr>
                        <a:t>$6.37</a:t>
                      </a:r>
                    </a:p>
                  </a:txBody>
                  <a:tcPr>
                    <a:solidFill>
                      <a:srgbClr val="9DC8B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rgbClr val="080808"/>
                        </a:solidFill>
                      </a:endParaRPr>
                    </a:p>
                  </a:txBody>
                  <a:tcPr>
                    <a:solidFill>
                      <a:srgbClr val="9DC8B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080808"/>
                          </a:solidFill>
                        </a:rPr>
                        <a:t>$4.78</a:t>
                      </a:r>
                    </a:p>
                  </a:txBody>
                  <a:tcPr>
                    <a:solidFill>
                      <a:srgbClr val="9DC8B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rgbClr val="080808"/>
                        </a:solidFill>
                      </a:endParaRPr>
                    </a:p>
                  </a:txBody>
                  <a:tcPr>
                    <a:solidFill>
                      <a:srgbClr val="9DC8B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080808"/>
                          </a:solidFill>
                        </a:rPr>
                        <a:t>$10.74</a:t>
                      </a:r>
                    </a:p>
                  </a:txBody>
                  <a:tcPr>
                    <a:solidFill>
                      <a:srgbClr val="9DC8B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080808"/>
                          </a:solidFill>
                        </a:rPr>
                        <a:t>2.36</a:t>
                      </a:r>
                    </a:p>
                  </a:txBody>
                  <a:tcPr>
                    <a:solidFill>
                      <a:srgbClr val="9DC8B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4588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rgbClr val="080808"/>
                          </a:solidFill>
                        </a:rPr>
                        <a:t>Arch</a:t>
                      </a:r>
                    </a:p>
                  </a:txBody>
                  <a:tcPr>
                    <a:solidFill>
                      <a:srgbClr val="9DC8B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080808"/>
                          </a:solidFill>
                        </a:rPr>
                        <a:t>$4.73</a:t>
                      </a:r>
                    </a:p>
                  </a:txBody>
                  <a:tcPr>
                    <a:solidFill>
                      <a:srgbClr val="9DC8B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rgbClr val="080808"/>
                        </a:solidFill>
                      </a:endParaRPr>
                    </a:p>
                  </a:txBody>
                  <a:tcPr>
                    <a:solidFill>
                      <a:srgbClr val="9DC8B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080808"/>
                          </a:solidFill>
                        </a:rPr>
                        <a:t>$3.47</a:t>
                      </a:r>
                    </a:p>
                  </a:txBody>
                  <a:tcPr>
                    <a:solidFill>
                      <a:srgbClr val="9DC8B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rgbClr val="080808"/>
                        </a:solidFill>
                      </a:endParaRPr>
                    </a:p>
                  </a:txBody>
                  <a:tcPr>
                    <a:solidFill>
                      <a:srgbClr val="9DC8B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080808"/>
                          </a:solidFill>
                        </a:rPr>
                        <a:t>$8.86</a:t>
                      </a:r>
                    </a:p>
                  </a:txBody>
                  <a:tcPr>
                    <a:solidFill>
                      <a:srgbClr val="9DC8B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080808"/>
                          </a:solidFill>
                        </a:rPr>
                        <a:t>2.16</a:t>
                      </a:r>
                    </a:p>
                  </a:txBody>
                  <a:tcPr>
                    <a:solidFill>
                      <a:srgbClr val="9DC8B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4588">
                <a:tc>
                  <a:txBody>
                    <a:bodyPr/>
                    <a:lstStyle/>
                    <a:p>
                      <a:r>
                        <a:rPr lang="en-US" sz="1600" b="0" kern="1200" dirty="0">
                          <a:solidFill>
                            <a:srgbClr val="080808"/>
                          </a:solidFill>
                          <a:latin typeface="+mn-lt"/>
                          <a:ea typeface="+mn-ea"/>
                          <a:cs typeface="+mn-cs"/>
                        </a:rPr>
                        <a:t>Peabody</a:t>
                      </a:r>
                    </a:p>
                  </a:txBody>
                  <a:tcPr>
                    <a:solidFill>
                      <a:srgbClr val="9DC8B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080808"/>
                          </a:solidFill>
                        </a:rPr>
                        <a:t>$18.00</a:t>
                      </a:r>
                    </a:p>
                  </a:txBody>
                  <a:tcPr>
                    <a:solidFill>
                      <a:srgbClr val="9DC8B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rgbClr val="080808"/>
                        </a:solidFill>
                      </a:endParaRPr>
                    </a:p>
                  </a:txBody>
                  <a:tcPr>
                    <a:solidFill>
                      <a:srgbClr val="9DC8B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080808"/>
                          </a:solidFill>
                        </a:rPr>
                        <a:t>$14.34</a:t>
                      </a:r>
                    </a:p>
                  </a:txBody>
                  <a:tcPr>
                    <a:solidFill>
                      <a:srgbClr val="9DC8B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rgbClr val="080808"/>
                        </a:solidFill>
                      </a:endParaRPr>
                    </a:p>
                  </a:txBody>
                  <a:tcPr>
                    <a:solidFill>
                      <a:srgbClr val="9DC8B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080808"/>
                          </a:solidFill>
                        </a:rPr>
                        <a:t>$29.84</a:t>
                      </a:r>
                    </a:p>
                  </a:txBody>
                  <a:tcPr>
                    <a:solidFill>
                      <a:srgbClr val="9DC8B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080808"/>
                          </a:solidFill>
                        </a:rPr>
                        <a:t>2.00</a:t>
                      </a:r>
                    </a:p>
                  </a:txBody>
                  <a:tcPr>
                    <a:solidFill>
                      <a:srgbClr val="9DC8B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23636">
                <a:tc gridSpan="7"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rgbClr val="080808"/>
                          </a:solidFill>
                        </a:rPr>
                        <a:t>*As of September 5, 2013 (Yahoo Finance)</a:t>
                      </a:r>
                    </a:p>
                    <a:p>
                      <a:r>
                        <a:rPr lang="en-US" sz="1600" b="0" dirty="0">
                          <a:solidFill>
                            <a:srgbClr val="080808"/>
                          </a:solidFill>
                        </a:rPr>
                        <a:t>DJI Avg 14% Return </a:t>
                      </a:r>
                    </a:p>
                    <a:p>
                      <a:r>
                        <a:rPr lang="en-US" sz="1600" b="0" dirty="0">
                          <a:solidFill>
                            <a:srgbClr val="080808"/>
                          </a:solidFill>
                        </a:rPr>
                        <a:t>Beta=Measure</a:t>
                      </a:r>
                      <a:r>
                        <a:rPr lang="en-US" sz="1600" b="0" baseline="0" dirty="0">
                          <a:solidFill>
                            <a:srgbClr val="080808"/>
                          </a:solidFill>
                        </a:rPr>
                        <a:t> of Risk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600" b="0" dirty="0">
                        <a:solidFill>
                          <a:srgbClr val="080808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600" b="0" dirty="0">
                        <a:solidFill>
                          <a:srgbClr val="080808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600" b="0" dirty="0">
                        <a:solidFill>
                          <a:srgbClr val="080808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600" b="0" dirty="0">
                        <a:solidFill>
                          <a:srgbClr val="080808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600" b="0" dirty="0">
                        <a:solidFill>
                          <a:srgbClr val="080808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600" b="0" dirty="0">
                        <a:solidFill>
                          <a:srgbClr val="080808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53073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838200"/>
            <a:ext cx="7467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b="1" dirty="0">
                <a:latin typeface="Palatino Linotype" pitchFamily="18" charset="0"/>
              </a:rPr>
              <a:t>2013 Coal Stock Results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219200"/>
            <a:ext cx="7467600" cy="1143000"/>
          </a:xfrm>
        </p:spPr>
        <p:txBody>
          <a:bodyPr>
            <a:noAutofit/>
          </a:bodyPr>
          <a:lstStyle/>
          <a:p>
            <a:pPr algn="just" eaLnBrk="1" hangingPunct="1">
              <a:spcAft>
                <a:spcPts val="1600"/>
              </a:spcAft>
            </a:pPr>
            <a:endParaRPr lang="en-US" sz="2000" dirty="0">
              <a:latin typeface="Palatino Linotype" pitchFamily="18" charset="0"/>
            </a:endParaRPr>
          </a:p>
          <a:p>
            <a:pPr lvl="1" algn="just">
              <a:spcAft>
                <a:spcPts val="1600"/>
              </a:spcAft>
              <a:buNone/>
            </a:pPr>
            <a:endParaRPr lang="en-US" sz="2400" dirty="0">
              <a:latin typeface="Palatino Linotype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8372265"/>
              </p:ext>
            </p:extLst>
          </p:nvPr>
        </p:nvGraphicFramePr>
        <p:xfrm>
          <a:off x="762000" y="1752600"/>
          <a:ext cx="6019800" cy="40628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860122">
                <a:tc>
                  <a:txBody>
                    <a:bodyPr/>
                    <a:lstStyle/>
                    <a:p>
                      <a:r>
                        <a:rPr lang="en-US" sz="1600" dirty="0"/>
                        <a:t>Comp.</a:t>
                      </a:r>
                    </a:p>
                  </a:txBody>
                  <a:tcPr>
                    <a:solidFill>
                      <a:srgbClr val="0048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Curr. Stock Price*</a:t>
                      </a:r>
                      <a:r>
                        <a:rPr lang="en-US" sz="1600" b="1" baseline="0" dirty="0"/>
                        <a:t> </a:t>
                      </a:r>
                      <a:endParaRPr lang="en-US" sz="1600" b="1" dirty="0"/>
                    </a:p>
                    <a:p>
                      <a:pPr algn="ctr"/>
                      <a:endParaRPr lang="en-US" sz="1600" b="1" dirty="0"/>
                    </a:p>
                  </a:txBody>
                  <a:tcPr>
                    <a:solidFill>
                      <a:srgbClr val="0048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>
                    <a:solidFill>
                      <a:srgbClr val="0048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52 Week</a:t>
                      </a:r>
                      <a:r>
                        <a:rPr lang="en-US" sz="1600" b="1" baseline="0" dirty="0"/>
                        <a:t> Low</a:t>
                      </a:r>
                      <a:endParaRPr lang="en-US" sz="1600" b="1" dirty="0"/>
                    </a:p>
                  </a:txBody>
                  <a:tcPr>
                    <a:solidFill>
                      <a:srgbClr val="0048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>
                    <a:solidFill>
                      <a:srgbClr val="0048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52 Week High</a:t>
                      </a:r>
                    </a:p>
                  </a:txBody>
                  <a:tcPr>
                    <a:solidFill>
                      <a:srgbClr val="0048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>
                    <a:solidFill>
                      <a:srgbClr val="00483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Price/ Earn.</a:t>
                      </a:r>
                    </a:p>
                  </a:txBody>
                  <a:tcPr>
                    <a:solidFill>
                      <a:srgbClr val="0048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Beta</a:t>
                      </a:r>
                    </a:p>
                  </a:txBody>
                  <a:tcPr>
                    <a:solidFill>
                      <a:srgbClr val="0048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2763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rgbClr val="080808"/>
                          </a:solidFill>
                        </a:rPr>
                        <a:t>Consol</a:t>
                      </a:r>
                    </a:p>
                  </a:txBody>
                  <a:tcPr>
                    <a:solidFill>
                      <a:srgbClr val="9DC8B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080808"/>
                          </a:solidFill>
                        </a:rPr>
                        <a:t>$33.31</a:t>
                      </a:r>
                    </a:p>
                  </a:txBody>
                  <a:tcPr>
                    <a:solidFill>
                      <a:srgbClr val="9DC8B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rgbClr val="080808"/>
                        </a:solidFill>
                      </a:endParaRPr>
                    </a:p>
                  </a:txBody>
                  <a:tcPr>
                    <a:solidFill>
                      <a:srgbClr val="9DC8B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080808"/>
                          </a:solidFill>
                        </a:rPr>
                        <a:t>$26.25</a:t>
                      </a:r>
                    </a:p>
                  </a:txBody>
                  <a:tcPr>
                    <a:solidFill>
                      <a:srgbClr val="9DC8B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rgbClr val="080808"/>
                        </a:solidFill>
                      </a:endParaRPr>
                    </a:p>
                  </a:txBody>
                  <a:tcPr>
                    <a:solidFill>
                      <a:srgbClr val="9DC8B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080808"/>
                          </a:solidFill>
                        </a:rPr>
                        <a:t>$37.39</a:t>
                      </a:r>
                    </a:p>
                  </a:txBody>
                  <a:tcPr>
                    <a:solidFill>
                      <a:srgbClr val="9DC8B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rgbClr val="080808"/>
                        </a:solidFill>
                      </a:endParaRPr>
                    </a:p>
                  </a:txBody>
                  <a:tcPr>
                    <a:solidFill>
                      <a:srgbClr val="9DC8B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61.12</a:t>
                      </a:r>
                    </a:p>
                  </a:txBody>
                  <a:tcPr>
                    <a:solidFill>
                      <a:srgbClr val="9DC8B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080808"/>
                          </a:solidFill>
                        </a:rPr>
                        <a:t>1.86</a:t>
                      </a:r>
                    </a:p>
                  </a:txBody>
                  <a:tcPr>
                    <a:solidFill>
                      <a:srgbClr val="9DC8B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0307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rgbClr val="080808"/>
                          </a:solidFill>
                        </a:rPr>
                        <a:t>Rhino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080808"/>
                          </a:solidFill>
                        </a:rPr>
                        <a:t>$12.78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rgbClr val="080808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080808"/>
                          </a:solidFill>
                        </a:rPr>
                        <a:t>$12.11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rgbClr val="080808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080808"/>
                          </a:solidFill>
                        </a:rPr>
                        <a:t>$17.41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rgbClr val="080808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15.09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080808"/>
                          </a:solidFill>
                        </a:rPr>
                        <a:t>1.49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0307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rgbClr val="080808"/>
                          </a:solidFill>
                        </a:rPr>
                        <a:t>NRP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080808"/>
                          </a:solidFill>
                        </a:rPr>
                        <a:t>$19.90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rgbClr val="080808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080808"/>
                          </a:solidFill>
                        </a:rPr>
                        <a:t>$16.90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rgbClr val="080808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080808"/>
                          </a:solidFill>
                        </a:rPr>
                        <a:t>$24.37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rgbClr val="080808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10.87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080808"/>
                          </a:solidFill>
                        </a:rPr>
                        <a:t>1.28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0307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rgbClr val="080808"/>
                          </a:solidFill>
                        </a:rPr>
                        <a:t>Alliance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080808"/>
                          </a:solidFill>
                        </a:rPr>
                        <a:t>$76.00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rgbClr val="080808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080808"/>
                          </a:solidFill>
                        </a:rPr>
                        <a:t>$52.21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rgbClr val="080808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080808"/>
                          </a:solidFill>
                        </a:rPr>
                        <a:t>$78.99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rgbClr val="080808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11.39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080808"/>
                          </a:solidFill>
                        </a:rPr>
                        <a:t>0.98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52347">
                <a:tc gridSpan="9"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rgbClr val="080808"/>
                          </a:solidFill>
                        </a:rPr>
                        <a:t>*As of September 5, 2013 (Yahoo Finance)</a:t>
                      </a:r>
                    </a:p>
                    <a:p>
                      <a:r>
                        <a:rPr lang="en-US" sz="1600" b="0" dirty="0">
                          <a:solidFill>
                            <a:srgbClr val="080808"/>
                          </a:solidFill>
                        </a:rPr>
                        <a:t>DJI Avg 14% Return with P/E of 16.6</a:t>
                      </a:r>
                    </a:p>
                    <a:p>
                      <a:r>
                        <a:rPr lang="en-US" sz="1600" b="0" dirty="0">
                          <a:solidFill>
                            <a:srgbClr val="080808"/>
                          </a:solidFill>
                        </a:rPr>
                        <a:t>Beta=Measure</a:t>
                      </a:r>
                      <a:r>
                        <a:rPr lang="en-US" sz="1600" b="0" baseline="0" dirty="0">
                          <a:solidFill>
                            <a:srgbClr val="080808"/>
                          </a:solidFill>
                        </a:rPr>
                        <a:t> of Risk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600" b="0" dirty="0">
                        <a:solidFill>
                          <a:srgbClr val="080808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600" b="0" dirty="0">
                        <a:solidFill>
                          <a:srgbClr val="080808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600" b="0" dirty="0">
                        <a:solidFill>
                          <a:srgbClr val="080808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600" b="0" dirty="0">
                        <a:solidFill>
                          <a:srgbClr val="080808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600" b="0" dirty="0">
                        <a:solidFill>
                          <a:srgbClr val="080808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600" b="0" dirty="0">
                        <a:solidFill>
                          <a:srgbClr val="080808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600" b="0" dirty="0">
                        <a:solidFill>
                          <a:srgbClr val="080808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600" b="0" dirty="0">
                        <a:solidFill>
                          <a:srgbClr val="080808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04212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0" y="1401824"/>
            <a:ext cx="8458200" cy="1470025"/>
          </a:xfrm>
        </p:spPr>
        <p:txBody>
          <a:bodyPr/>
          <a:lstStyle/>
          <a:p>
            <a:r>
              <a:rPr lang="en-US" b="1" dirty="0"/>
              <a:t>New and Proposed Accounting Standards</a:t>
            </a:r>
          </a:p>
        </p:txBody>
      </p:sp>
      <p:pic>
        <p:nvPicPr>
          <p:cNvPr id="5" name="Picture 3" descr="C:\Users\bkohm\AppData\Local\Microsoft\Windows\Temporary Internet Files\Content.Outlook\DM07DUSQ\insX7fee8QLc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276600"/>
            <a:ext cx="3653790" cy="2937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71991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143000"/>
            <a:ext cx="7467600" cy="1143000"/>
          </a:xfrm>
        </p:spPr>
        <p:txBody>
          <a:bodyPr>
            <a:normAutofit/>
          </a:bodyPr>
          <a:lstStyle/>
          <a:p>
            <a:r>
              <a:rPr lang="en-US" sz="3100" b="1" dirty="0"/>
              <a:t>IFRIC 20 </a:t>
            </a:r>
            <a:r>
              <a:rPr lang="en-US" sz="3100" b="1" i="1" dirty="0"/>
              <a:t>Stripping Costs in the Production Phase of a Surface Mine</a:t>
            </a:r>
            <a:endParaRPr lang="en-US" sz="3100" b="1" dirty="0">
              <a:latin typeface="Palatino Linotype" pitchFamily="18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306782"/>
            <a:ext cx="7924800" cy="4572000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sz="2800" b="1" dirty="0"/>
              <a:t>IFRS- now allows capitalization of </a:t>
            </a:r>
            <a:r>
              <a:rPr lang="en-US" sz="2800" b="1" u="sng" dirty="0"/>
              <a:t>excess overburden</a:t>
            </a:r>
            <a:r>
              <a:rPr lang="en-US" sz="2800" b="1" dirty="0"/>
              <a:t> during production process and treated as a depletable asset if can assign to a reserve base</a:t>
            </a:r>
          </a:p>
          <a:p>
            <a:pPr>
              <a:spcAft>
                <a:spcPts val="600"/>
              </a:spcAft>
            </a:pPr>
            <a:r>
              <a:rPr lang="en-US" sz="2800" dirty="0"/>
              <a:t>US GAAP- costs are factored into inventory and run through expense upon sale of inventory</a:t>
            </a:r>
            <a:endParaRPr lang="en-US" sz="2800" dirty="0"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51288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219200"/>
            <a:ext cx="7391400" cy="1143000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Palatino Linotype" pitchFamily="18" charset="0"/>
              </a:rPr>
              <a:t>Emerging Accounting Issues: </a:t>
            </a:r>
            <a:br>
              <a:rPr lang="en-US" sz="3600" b="1" dirty="0">
                <a:latin typeface="Palatino Linotype" pitchFamily="18" charset="0"/>
              </a:rPr>
            </a:br>
            <a:r>
              <a:rPr lang="en-US" sz="2800" b="1" dirty="0">
                <a:latin typeface="Palatino Linotype" pitchFamily="18" charset="0"/>
              </a:rPr>
              <a:t>US Private Company Council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286000"/>
            <a:ext cx="7467600" cy="4724400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sz="2800" dirty="0">
                <a:latin typeface="Palatino Linotype" pitchFamily="18" charset="0"/>
              </a:rPr>
              <a:t>Formed in late 2012</a:t>
            </a:r>
          </a:p>
          <a:p>
            <a:pPr>
              <a:spcAft>
                <a:spcPts val="600"/>
              </a:spcAft>
            </a:pPr>
            <a:r>
              <a:rPr lang="en-US" sz="2800" dirty="0">
                <a:latin typeface="Palatino Linotype" pitchFamily="18" charset="0"/>
              </a:rPr>
              <a:t>Exists to bring relief to private companies from extensive GAAP accounting/reporting requirements</a:t>
            </a:r>
          </a:p>
          <a:p>
            <a:pPr>
              <a:spcAft>
                <a:spcPts val="600"/>
              </a:spcAft>
            </a:pPr>
            <a:r>
              <a:rPr lang="en-US" sz="2800" dirty="0">
                <a:latin typeface="Palatino Linotype" pitchFamily="18" charset="0"/>
              </a:rPr>
              <a:t>Currently 4 proposed “optional”relief standards</a:t>
            </a:r>
          </a:p>
          <a:p>
            <a:pPr>
              <a:spcAft>
                <a:spcPts val="600"/>
              </a:spcAft>
            </a:pPr>
            <a:r>
              <a:rPr lang="en-US" sz="2800" u="sng" dirty="0">
                <a:latin typeface="Palatino Linotype" pitchFamily="18" charset="0"/>
              </a:rPr>
              <a:t>Does not apply to public companies</a:t>
            </a:r>
            <a:endParaRPr lang="en-US" u="sng" dirty="0">
              <a:latin typeface="Palatino Linotype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2800" dirty="0">
              <a:latin typeface="Palatino Linotype" pitchFamily="18" charset="0"/>
            </a:endParaRPr>
          </a:p>
          <a:p>
            <a:pPr marL="1371600" lvl="3" indent="-450850" eaLnBrk="1" hangingPunct="1">
              <a:buNone/>
            </a:pPr>
            <a:endParaRPr lang="en-US" sz="2400" dirty="0">
              <a:latin typeface="Palatino Linotype" pitchFamily="18" charset="0"/>
            </a:endParaRPr>
          </a:p>
          <a:p>
            <a:pPr marL="1371600" lvl="3" indent="-450850" eaLnBrk="1" hangingPunct="1">
              <a:buNone/>
            </a:pPr>
            <a:endParaRPr lang="en-US" sz="2400" dirty="0">
              <a:latin typeface="Palatino Linotype" pitchFamily="18" charset="0"/>
            </a:endParaRPr>
          </a:p>
          <a:p>
            <a:pPr marL="1371600" lvl="3" indent="-450850" eaLnBrk="1" hangingPunct="1"/>
            <a:endParaRPr lang="en-US" dirty="0">
              <a:latin typeface="Palatino Linotype" pitchFamily="18" charset="0"/>
            </a:endParaRPr>
          </a:p>
          <a:p>
            <a:pPr marL="914400" lvl="2" indent="-450850" eaLnBrk="1" hangingPunct="1"/>
            <a:endParaRPr lang="en-US" sz="2000" dirty="0">
              <a:latin typeface="Palatino Linotype" pitchFamily="18" charset="0"/>
            </a:endParaRPr>
          </a:p>
          <a:p>
            <a:pPr marL="457200" lvl="2" indent="6350" eaLnBrk="1" hangingPunct="1"/>
            <a:endParaRPr lang="en-US" sz="2000" dirty="0">
              <a:latin typeface="Palatino Linotype" pitchFamily="18" charset="0"/>
            </a:endParaRPr>
          </a:p>
          <a:p>
            <a:pPr marL="914400" lvl="2" indent="-450850" eaLnBrk="1" hangingPunct="1"/>
            <a:endParaRPr lang="en-US" sz="2000" dirty="0">
              <a:latin typeface="Palatino Linotype" pitchFamily="18" charset="0"/>
            </a:endParaRPr>
          </a:p>
          <a:p>
            <a:pPr marL="914400" lvl="2" indent="-450850" eaLnBrk="1" hangingPunct="1"/>
            <a:endParaRPr lang="en-US" sz="2000" dirty="0"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44535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219200"/>
            <a:ext cx="7696200" cy="1143000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Palatino Linotype" pitchFamily="18" charset="0"/>
              </a:rPr>
              <a:t>Emerging Accounting Issues: </a:t>
            </a:r>
            <a:br>
              <a:rPr lang="en-US" sz="3600" b="1" dirty="0">
                <a:latin typeface="Palatino Linotype" pitchFamily="18" charset="0"/>
              </a:rPr>
            </a:br>
            <a:r>
              <a:rPr lang="en-US" sz="3600" b="1" dirty="0">
                <a:latin typeface="Palatino Linotype" pitchFamily="18" charset="0"/>
              </a:rPr>
              <a:t>Leases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286000"/>
            <a:ext cx="7467600" cy="4724400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sz="2400" dirty="0">
                <a:latin typeface="Palatino Linotype" pitchFamily="18" charset="0"/>
              </a:rPr>
              <a:t>Excluded</a:t>
            </a:r>
          </a:p>
          <a:p>
            <a:pPr lvl="1">
              <a:spcAft>
                <a:spcPts val="600"/>
              </a:spcAft>
            </a:pPr>
            <a:r>
              <a:rPr lang="en-US" sz="2400" dirty="0">
                <a:latin typeface="Palatino Linotype" pitchFamily="18" charset="0"/>
              </a:rPr>
              <a:t>Mineral, oil, natural gas leases </a:t>
            </a:r>
            <a:endParaRPr lang="en-US" sz="2400" u="sng" dirty="0">
              <a:latin typeface="Palatino Linotype" pitchFamily="18" charset="0"/>
            </a:endParaRPr>
          </a:p>
          <a:p>
            <a:pPr lvl="1">
              <a:spcAft>
                <a:spcPts val="600"/>
              </a:spcAft>
            </a:pPr>
            <a:r>
              <a:rPr lang="en-US" sz="2400" dirty="0">
                <a:latin typeface="Palatino Linotype" pitchFamily="18" charset="0"/>
              </a:rPr>
              <a:t>ST leases (less than 1 year)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Palatino Linotype" pitchFamily="18" charset="0"/>
              </a:rPr>
              <a:t>“Right of Use Asset” and Lease Liability 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Palatino Linotype" pitchFamily="18" charset="0"/>
              </a:rPr>
              <a:t>Type A and Type B Leases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Palatino Linotype" pitchFamily="18" charset="0"/>
              </a:rPr>
              <a:t>Type A will enhance EBITDA and operating cash flow presentation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Palatino Linotype" pitchFamily="18" charset="0"/>
              </a:rPr>
              <a:t>Expect final draft of standard in 2013 with </a:t>
            </a:r>
            <a:r>
              <a:rPr lang="en-US" sz="2400" b="1" dirty="0">
                <a:latin typeface="Palatino Linotype" pitchFamily="18" charset="0"/>
              </a:rPr>
              <a:t>2017</a:t>
            </a:r>
            <a:r>
              <a:rPr lang="en-US" sz="2400" dirty="0">
                <a:latin typeface="Palatino Linotype" pitchFamily="18" charset="0"/>
              </a:rPr>
              <a:t> effective date</a:t>
            </a:r>
          </a:p>
          <a:p>
            <a:pPr marL="0" indent="0">
              <a:spcAft>
                <a:spcPts val="600"/>
              </a:spcAft>
              <a:buNone/>
            </a:pPr>
            <a:endParaRPr lang="en-US" sz="2800" dirty="0">
              <a:latin typeface="Palatino Linotype" pitchFamily="18" charset="0"/>
            </a:endParaRPr>
          </a:p>
          <a:p>
            <a:pPr marL="1371600" lvl="3" indent="-450850" eaLnBrk="1" hangingPunct="1">
              <a:buNone/>
            </a:pPr>
            <a:endParaRPr lang="en-US" sz="2400" dirty="0">
              <a:latin typeface="Palatino Linotype" pitchFamily="18" charset="0"/>
            </a:endParaRPr>
          </a:p>
          <a:p>
            <a:pPr marL="1371600" lvl="3" indent="-450850" eaLnBrk="1" hangingPunct="1">
              <a:buNone/>
            </a:pPr>
            <a:endParaRPr lang="en-US" sz="2400" dirty="0">
              <a:latin typeface="Palatino Linotype" pitchFamily="18" charset="0"/>
            </a:endParaRPr>
          </a:p>
          <a:p>
            <a:pPr marL="1371600" lvl="3" indent="-450850" eaLnBrk="1" hangingPunct="1"/>
            <a:endParaRPr lang="en-US" dirty="0">
              <a:latin typeface="Palatino Linotype" pitchFamily="18" charset="0"/>
            </a:endParaRPr>
          </a:p>
          <a:p>
            <a:pPr marL="914400" lvl="2" indent="-450850" eaLnBrk="1" hangingPunct="1"/>
            <a:endParaRPr lang="en-US" sz="2000" dirty="0">
              <a:latin typeface="Palatino Linotype" pitchFamily="18" charset="0"/>
            </a:endParaRPr>
          </a:p>
          <a:p>
            <a:pPr marL="457200" lvl="2" indent="6350" eaLnBrk="1" hangingPunct="1"/>
            <a:endParaRPr lang="en-US" sz="2000" dirty="0">
              <a:latin typeface="Palatino Linotype" pitchFamily="18" charset="0"/>
            </a:endParaRPr>
          </a:p>
          <a:p>
            <a:pPr marL="914400" lvl="2" indent="-450850" eaLnBrk="1" hangingPunct="1"/>
            <a:endParaRPr lang="en-US" sz="2000" dirty="0">
              <a:latin typeface="Palatino Linotype" pitchFamily="18" charset="0"/>
            </a:endParaRPr>
          </a:p>
          <a:p>
            <a:pPr marL="914400" lvl="2" indent="-450850" eaLnBrk="1" hangingPunct="1"/>
            <a:endParaRPr lang="en-US" sz="2000" dirty="0"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0068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57400"/>
            <a:ext cx="7620000" cy="44196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Bill Kohm has over 16 years of financial mining experience and leads Dean Dorton’s Natural Resources Team which specializes in the following areas:</a:t>
            </a:r>
          </a:p>
          <a:p>
            <a:pPr marL="0" indent="0">
              <a:buNone/>
            </a:pPr>
            <a:endParaRPr lang="en-US" sz="1300" dirty="0"/>
          </a:p>
          <a:p>
            <a:pPr marL="914400" lvl="0"/>
            <a:r>
              <a:rPr lang="en-US" dirty="0"/>
              <a:t>accounting</a:t>
            </a:r>
          </a:p>
          <a:p>
            <a:pPr marL="914400" lvl="0"/>
            <a:r>
              <a:rPr lang="en-US" dirty="0"/>
              <a:t>tax</a:t>
            </a:r>
          </a:p>
          <a:p>
            <a:pPr marL="914400" lvl="0"/>
            <a:r>
              <a:rPr lang="en-US" dirty="0"/>
              <a:t>financial statement audit</a:t>
            </a:r>
          </a:p>
          <a:p>
            <a:pPr marL="914400" lvl="0"/>
            <a:r>
              <a:rPr lang="en-US" dirty="0"/>
              <a:t>public company reporting</a:t>
            </a:r>
          </a:p>
          <a:p>
            <a:pPr marL="914400" lvl="0"/>
            <a:r>
              <a:rPr lang="en-US" dirty="0"/>
              <a:t>internal audit/SOX</a:t>
            </a:r>
          </a:p>
          <a:p>
            <a:pPr marL="914400" lvl="0"/>
            <a:r>
              <a:rPr lang="en-US" dirty="0"/>
              <a:t>acquisition accounting</a:t>
            </a:r>
          </a:p>
          <a:p>
            <a:pPr marL="914400" lvl="0"/>
            <a:r>
              <a:rPr lang="en-US" dirty="0"/>
              <a:t>litigation support</a:t>
            </a:r>
          </a:p>
          <a:p>
            <a:pPr marL="914400" lvl="0"/>
            <a:r>
              <a:rPr lang="en-US" dirty="0"/>
              <a:t>business valuation</a:t>
            </a:r>
          </a:p>
          <a:p>
            <a:pPr marL="914400" lvl="0"/>
            <a:r>
              <a:rPr lang="en-US" dirty="0"/>
              <a:t>IT consulting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6405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1143000"/>
          </a:xfrm>
        </p:spPr>
        <p:txBody>
          <a:bodyPr/>
          <a:lstStyle/>
          <a:p>
            <a:r>
              <a:rPr lang="en-US" dirty="0"/>
              <a:t>Federal Tax Change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Effective 1/1/14 </a:t>
            </a:r>
            <a:r>
              <a:rPr lang="en-US" dirty="0"/>
              <a:t>new federal tangible property tax regulations take effect</a:t>
            </a:r>
          </a:p>
          <a:p>
            <a:r>
              <a:rPr lang="en-US" dirty="0"/>
              <a:t>Capitalization guidance including parts and supplies</a:t>
            </a:r>
          </a:p>
          <a:p>
            <a:r>
              <a:rPr lang="en-US" dirty="0"/>
              <a:t>Requires written capitalization policy</a:t>
            </a:r>
          </a:p>
          <a:p>
            <a:r>
              <a:rPr lang="en-US" b="1" dirty="0"/>
              <a:t>Please discuss with CFO soon to accommodate the major changes</a:t>
            </a:r>
          </a:p>
        </p:txBody>
      </p:sp>
    </p:spTree>
    <p:extLst>
      <p:ext uri="{BB962C8B-B14F-4D97-AF65-F5344CB8AC3E}">
        <p14:creationId xmlns:p14="http://schemas.microsoft.com/office/powerpoint/2010/main" val="11576646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1430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1" dirty="0">
                <a:latin typeface="Palatino Linotype" pitchFamily="18" charset="0"/>
              </a:rPr>
              <a:t>Reclamation Accounting Point</a:t>
            </a:r>
            <a:br>
              <a:rPr lang="en-US" b="1" dirty="0">
                <a:latin typeface="Palatino Linotype" pitchFamily="18" charset="0"/>
              </a:rPr>
            </a:br>
            <a:endParaRPr lang="en-US" b="1" dirty="0">
              <a:latin typeface="Palatino Linotype" pitchFamily="18" charset="0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86000"/>
            <a:ext cx="7543800" cy="4449763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Palatino Linotype" pitchFamily="18" charset="0"/>
              </a:rPr>
              <a:t>Catch up </a:t>
            </a:r>
            <a:r>
              <a:rPr lang="en-US" sz="3600" b="1" u="sng" dirty="0">
                <a:latin typeface="Palatino Linotype" pitchFamily="18" charset="0"/>
              </a:rPr>
              <a:t>Contemporaneous Reclamation </a:t>
            </a:r>
            <a:r>
              <a:rPr lang="en-US" sz="3600" b="1" dirty="0">
                <a:latin typeface="Palatino Linotype" pitchFamily="18" charset="0"/>
              </a:rPr>
              <a:t>on active/idle jobs should be accrued at: 			</a:t>
            </a:r>
          </a:p>
          <a:p>
            <a:pPr lvl="1"/>
            <a:r>
              <a:rPr lang="en-US" b="1" dirty="0">
                <a:latin typeface="Palatino Linotype" pitchFamily="18" charset="0"/>
              </a:rPr>
              <a:t>Year end (private)</a:t>
            </a:r>
          </a:p>
          <a:p>
            <a:pPr lvl="1"/>
            <a:r>
              <a:rPr lang="en-US" b="1" dirty="0">
                <a:latin typeface="Palatino Linotype" pitchFamily="18" charset="0"/>
              </a:rPr>
              <a:t>Each quarter end (public)</a:t>
            </a:r>
          </a:p>
          <a:p>
            <a:r>
              <a:rPr lang="en-US" b="1" dirty="0">
                <a:latin typeface="Palatino Linotype" pitchFamily="18" charset="0"/>
              </a:rPr>
              <a:t>End of Mine Reclamation Models do not include catch up contemporaneous liabilities</a:t>
            </a:r>
          </a:p>
        </p:txBody>
      </p:sp>
    </p:spTree>
    <p:extLst>
      <p:ext uri="{BB962C8B-B14F-4D97-AF65-F5344CB8AC3E}">
        <p14:creationId xmlns:p14="http://schemas.microsoft.com/office/powerpoint/2010/main" val="17339215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533400" y="1524000"/>
            <a:ext cx="7543800" cy="1143000"/>
          </a:xfrm>
        </p:spPr>
        <p:txBody>
          <a:bodyPr>
            <a:noAutofit/>
          </a:bodyPr>
          <a:lstStyle/>
          <a:p>
            <a:r>
              <a:rPr lang="en-US" sz="4000" b="1" dirty="0">
                <a:latin typeface="Palatino Linotype" pitchFamily="18" charset="0"/>
              </a:rPr>
              <a:t>Accounting &amp; Market Changes Impacting Mining Companies</a:t>
            </a:r>
            <a:endParaRPr lang="en-US" sz="4000" b="1" dirty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3276600"/>
            <a:ext cx="7620000" cy="2971800"/>
          </a:xfrm>
        </p:spPr>
        <p:txBody>
          <a:bodyPr>
            <a:normAutofit fontScale="77500" lnSpcReduction="20000"/>
          </a:bodyPr>
          <a:lstStyle/>
          <a:p>
            <a:pPr marL="514350" indent="-514350" algn="ctr">
              <a:buNone/>
            </a:pPr>
            <a:r>
              <a:rPr lang="en-US" sz="5600" b="1" dirty="0">
                <a:latin typeface="Palatino Linotype" pitchFamily="18" charset="0"/>
              </a:rPr>
              <a:t>Questions?</a:t>
            </a:r>
          </a:p>
          <a:p>
            <a:pPr marL="514350" indent="-514350" algn="ctr">
              <a:buNone/>
            </a:pPr>
            <a:endParaRPr lang="en-US" sz="4000" dirty="0">
              <a:latin typeface="Palatino Linotype" pitchFamily="18" charset="0"/>
            </a:endParaRPr>
          </a:p>
          <a:p>
            <a:pPr marL="514350" indent="-514350" algn="ctr">
              <a:buNone/>
            </a:pPr>
            <a:r>
              <a:rPr lang="en-US" sz="3600" dirty="0">
                <a:latin typeface="Palatino Linotype" pitchFamily="18" charset="0"/>
              </a:rPr>
              <a:t>William J. Kohm, Audit Director</a:t>
            </a:r>
            <a:br>
              <a:rPr lang="en-US" sz="3600" dirty="0">
                <a:latin typeface="Palatino Linotype" pitchFamily="18" charset="0"/>
              </a:rPr>
            </a:br>
            <a:r>
              <a:rPr lang="en-US" sz="3600" dirty="0">
                <a:latin typeface="Palatino Linotype" pitchFamily="18" charset="0"/>
              </a:rPr>
              <a:t> (</a:t>
            </a:r>
            <a:r>
              <a:rPr lang="en-US" sz="3600" dirty="0">
                <a:latin typeface="Palatino Linotype" pitchFamily="18" charset="0"/>
                <a:hlinkClick r:id="rId3"/>
              </a:rPr>
              <a:t>bkohm@ddafcpa.com</a:t>
            </a:r>
            <a:r>
              <a:rPr lang="en-US" sz="3600" dirty="0">
                <a:latin typeface="Palatino Linotype" pitchFamily="18" charset="0"/>
              </a:rPr>
              <a:t>)</a:t>
            </a:r>
          </a:p>
          <a:p>
            <a:pPr marL="514350" indent="-514350" algn="ctr">
              <a:buNone/>
            </a:pPr>
            <a:r>
              <a:rPr lang="en-US" sz="3600" dirty="0">
                <a:latin typeface="Palatino Linotype" pitchFamily="18" charset="0"/>
              </a:rPr>
              <a:t>(859 425 7625)</a:t>
            </a:r>
            <a:br>
              <a:rPr lang="en-US" sz="3600" dirty="0">
                <a:latin typeface="Palatino Linotype" pitchFamily="18" charset="0"/>
              </a:rPr>
            </a:br>
            <a:br>
              <a:rPr lang="en-US" sz="3600" dirty="0">
                <a:latin typeface="Palatino Linotype" pitchFamily="18" charset="0"/>
              </a:rPr>
            </a:br>
            <a:endParaRPr lang="en-US" sz="3600" dirty="0"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2978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762000"/>
            <a:ext cx="7467600" cy="1066800"/>
          </a:xfrm>
        </p:spPr>
        <p:txBody>
          <a:bodyPr>
            <a:normAutofit/>
          </a:bodyPr>
          <a:lstStyle/>
          <a:p>
            <a:pPr eaLnBrk="1" hangingPunct="1"/>
            <a:r>
              <a:rPr lang="en-US" b="1" dirty="0">
                <a:latin typeface="Palatino Linotype" pitchFamily="18" charset="0"/>
              </a:rPr>
              <a:t>Agenda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905000"/>
            <a:ext cx="7467600" cy="4267200"/>
          </a:xfrm>
        </p:spPr>
        <p:txBody>
          <a:bodyPr>
            <a:noAutofit/>
          </a:bodyPr>
          <a:lstStyle/>
          <a:p>
            <a:pPr eaLnBrk="1" hangingPunct="1">
              <a:spcAft>
                <a:spcPts val="1600"/>
              </a:spcAft>
            </a:pPr>
            <a:r>
              <a:rPr lang="en-US" sz="2800" dirty="0">
                <a:latin typeface="Palatino Linotype" pitchFamily="18" charset="0"/>
              </a:rPr>
              <a:t>Industry Coal Survey and Headlines</a:t>
            </a:r>
          </a:p>
          <a:p>
            <a:pPr eaLnBrk="1" hangingPunct="1">
              <a:spcAft>
                <a:spcPts val="1600"/>
              </a:spcAft>
            </a:pPr>
            <a:r>
              <a:rPr lang="en-US" sz="2800" dirty="0">
                <a:latin typeface="Palatino Linotype" pitchFamily="18" charset="0"/>
              </a:rPr>
              <a:t>2013 Mining Company Financial Results</a:t>
            </a:r>
          </a:p>
          <a:p>
            <a:pPr>
              <a:spcAft>
                <a:spcPts val="1600"/>
              </a:spcAft>
            </a:pPr>
            <a:r>
              <a:rPr lang="en-US" sz="2800" dirty="0">
                <a:latin typeface="Palatino Linotype" pitchFamily="18" charset="0"/>
              </a:rPr>
              <a:t>New &amp; Proposed Accounting </a:t>
            </a:r>
            <a:r>
              <a:rPr lang="en-US" dirty="0">
                <a:latin typeface="Palatino Linotype" pitchFamily="18" charset="0"/>
              </a:rPr>
              <a:t>Standards</a:t>
            </a:r>
          </a:p>
        </p:txBody>
      </p:sp>
      <p:pic>
        <p:nvPicPr>
          <p:cNvPr id="4" name="Picture 2" descr="C:\Users\bkohm\AppData\Local\Microsoft\Windows\Temporary Internet Files\Content.Outlook\DM07DUSQ\1cKXiI AuSt 7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962400"/>
            <a:ext cx="5791198" cy="311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3413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914400"/>
            <a:ext cx="79248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1" dirty="0">
                <a:latin typeface="Palatino Linotype" pitchFamily="18" charset="0"/>
              </a:rPr>
              <a:t>2012 Dean Dorton Coal Survey</a:t>
            </a:r>
            <a:br>
              <a:rPr lang="en-US" b="1" dirty="0">
                <a:latin typeface="Palatino Linotype" pitchFamily="18" charset="0"/>
              </a:rPr>
            </a:br>
            <a:r>
              <a:rPr lang="en-US" sz="2700" b="1" dirty="0">
                <a:latin typeface="Palatino Linotype" pitchFamily="18" charset="0"/>
              </a:rPr>
              <a:t>Central Appalachia Results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949532"/>
            <a:ext cx="7848600" cy="4876800"/>
          </a:xfrm>
        </p:spPr>
        <p:txBody>
          <a:bodyPr>
            <a:normAutofit/>
          </a:bodyPr>
          <a:lstStyle/>
          <a:p>
            <a:pPr>
              <a:spcAft>
                <a:spcPts val="1600"/>
              </a:spcAft>
            </a:pPr>
            <a:r>
              <a:rPr lang="en-US" sz="2400" dirty="0">
                <a:latin typeface="Palatino Linotype" pitchFamily="18" charset="0"/>
              </a:rPr>
              <a:t>20% of operating cash costs are payroll related </a:t>
            </a:r>
          </a:p>
          <a:p>
            <a:pPr>
              <a:spcAft>
                <a:spcPts val="1600"/>
              </a:spcAft>
            </a:pPr>
            <a:r>
              <a:rPr lang="en-US" sz="2400" dirty="0">
                <a:latin typeface="Palatino Linotype" pitchFamily="18" charset="0"/>
              </a:rPr>
              <a:t>17% of operating cash costs are repairs/mnt and supplies related</a:t>
            </a:r>
          </a:p>
          <a:p>
            <a:pPr>
              <a:spcAft>
                <a:spcPts val="1600"/>
              </a:spcAft>
            </a:pPr>
            <a:r>
              <a:rPr lang="en-US" sz="2400" dirty="0">
                <a:latin typeface="Palatino Linotype" pitchFamily="18" charset="0"/>
              </a:rPr>
              <a:t>Other major costs include insurance, royalties, coal production taxes, purchased coal and fuel</a:t>
            </a:r>
          </a:p>
          <a:p>
            <a:pPr>
              <a:spcAft>
                <a:spcPts val="1600"/>
              </a:spcAft>
            </a:pPr>
            <a:r>
              <a:rPr lang="en-US" sz="2400" dirty="0">
                <a:latin typeface="Palatino Linotype" pitchFamily="18" charset="0"/>
              </a:rPr>
              <a:t>Average sales price $79/ton</a:t>
            </a:r>
          </a:p>
          <a:p>
            <a:pPr>
              <a:spcAft>
                <a:spcPts val="1600"/>
              </a:spcAft>
            </a:pPr>
            <a:r>
              <a:rPr lang="en-US" sz="2400" dirty="0">
                <a:latin typeface="Palatino Linotype" pitchFamily="18" charset="0"/>
              </a:rPr>
              <a:t>EBITDA/Ton Sold $9.67</a:t>
            </a:r>
          </a:p>
        </p:txBody>
      </p:sp>
    </p:spTree>
    <p:extLst>
      <p:ext uri="{BB962C8B-B14F-4D97-AF65-F5344CB8AC3E}">
        <p14:creationId xmlns:p14="http://schemas.microsoft.com/office/powerpoint/2010/main" val="2933158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914400"/>
            <a:ext cx="79248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1" dirty="0">
                <a:latin typeface="Palatino Linotype" pitchFamily="18" charset="0"/>
              </a:rPr>
              <a:t>2012 Dean Dorton Coal Survey</a:t>
            </a:r>
            <a:br>
              <a:rPr lang="en-US" b="1" dirty="0">
                <a:latin typeface="Palatino Linotype" pitchFamily="18" charset="0"/>
              </a:rPr>
            </a:br>
            <a:r>
              <a:rPr lang="en-US" sz="2700" b="1" dirty="0">
                <a:latin typeface="Palatino Linotype" pitchFamily="18" charset="0"/>
              </a:rPr>
              <a:t>Central Appalachia Results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949532"/>
            <a:ext cx="7848600" cy="4876800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1600"/>
              </a:spcAft>
            </a:pPr>
            <a:r>
              <a:rPr lang="en-US" sz="2400" b="1" dirty="0">
                <a:latin typeface="Palatino Linotype" pitchFamily="18" charset="0"/>
              </a:rPr>
              <a:t>Cash Operating Margin 15% of Sales  ($15,000,000)</a:t>
            </a:r>
          </a:p>
          <a:p>
            <a:pPr>
              <a:spcAft>
                <a:spcPts val="1600"/>
              </a:spcAft>
            </a:pPr>
            <a:r>
              <a:rPr lang="en-US" sz="2400" dirty="0">
                <a:latin typeface="Palatino Linotype" pitchFamily="18" charset="0"/>
              </a:rPr>
              <a:t>Cap Ex                               (5%)                 (5,000,000)     </a:t>
            </a:r>
          </a:p>
          <a:p>
            <a:pPr>
              <a:spcAft>
                <a:spcPts val="1600"/>
              </a:spcAft>
            </a:pPr>
            <a:r>
              <a:rPr lang="en-US" sz="2400" dirty="0">
                <a:latin typeface="Palatino Linotype" pitchFamily="18" charset="0"/>
              </a:rPr>
              <a:t>G&amp;A Expense	         </a:t>
            </a:r>
            <a:r>
              <a:rPr lang="en-US" sz="2400" u="sng" dirty="0">
                <a:latin typeface="Palatino Linotype" pitchFamily="18" charset="0"/>
              </a:rPr>
              <a:t>(5%)                 (5,000,000)     </a:t>
            </a:r>
          </a:p>
          <a:p>
            <a:pPr>
              <a:spcAft>
                <a:spcPts val="1600"/>
              </a:spcAft>
            </a:pPr>
            <a:r>
              <a:rPr lang="en-US" sz="2400" dirty="0">
                <a:latin typeface="Palatino Linotype" pitchFamily="18" charset="0"/>
              </a:rPr>
              <a:t>Net Cash Margin              </a:t>
            </a:r>
            <a:r>
              <a:rPr lang="en-US" sz="2400" u="sng" dirty="0">
                <a:latin typeface="Palatino Linotype" pitchFamily="18" charset="0"/>
              </a:rPr>
              <a:t>5%                   $5,000,000</a:t>
            </a:r>
          </a:p>
          <a:p>
            <a:pPr>
              <a:spcAft>
                <a:spcPts val="1600"/>
              </a:spcAft>
            </a:pPr>
            <a:r>
              <a:rPr lang="en-US" sz="2400" u="sng" dirty="0">
                <a:latin typeface="Palatino Linotype" pitchFamily="18" charset="0"/>
              </a:rPr>
              <a:t>Residual Cash Application</a:t>
            </a:r>
          </a:p>
          <a:p>
            <a:pPr lvl="1">
              <a:spcAft>
                <a:spcPts val="1600"/>
              </a:spcAft>
            </a:pPr>
            <a:r>
              <a:rPr lang="en-US" sz="2000" dirty="0">
                <a:latin typeface="Palatino Linotype" pitchFamily="18" charset="0"/>
              </a:rPr>
              <a:t>Debt Service</a:t>
            </a:r>
          </a:p>
          <a:p>
            <a:pPr lvl="1">
              <a:spcAft>
                <a:spcPts val="1600"/>
              </a:spcAft>
            </a:pPr>
            <a:r>
              <a:rPr lang="en-US" sz="2000" dirty="0">
                <a:latin typeface="Palatino Linotype" pitchFamily="18" charset="0"/>
              </a:rPr>
              <a:t>Working Capital</a:t>
            </a:r>
          </a:p>
          <a:p>
            <a:pPr lvl="1">
              <a:spcAft>
                <a:spcPts val="1600"/>
              </a:spcAft>
            </a:pPr>
            <a:r>
              <a:rPr lang="en-US" sz="2000" dirty="0">
                <a:latin typeface="Palatino Linotype" pitchFamily="18" charset="0"/>
              </a:rPr>
              <a:t>Income Taxes</a:t>
            </a:r>
          </a:p>
          <a:p>
            <a:pPr lvl="1">
              <a:spcAft>
                <a:spcPts val="1600"/>
              </a:spcAft>
            </a:pPr>
            <a:r>
              <a:rPr lang="en-US" sz="2000" dirty="0">
                <a:latin typeface="Palatino Linotype" pitchFamily="18" charset="0"/>
              </a:rPr>
              <a:t>Distributions?</a:t>
            </a:r>
          </a:p>
        </p:txBody>
      </p:sp>
    </p:spTree>
    <p:extLst>
      <p:ext uri="{BB962C8B-B14F-4D97-AF65-F5344CB8AC3E}">
        <p14:creationId xmlns:p14="http://schemas.microsoft.com/office/powerpoint/2010/main" val="244758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14400"/>
            <a:ext cx="79248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1" dirty="0">
                <a:latin typeface="Palatino Linotype" pitchFamily="18" charset="0"/>
              </a:rPr>
              <a:t>2013 Coal Company Headlines</a:t>
            </a:r>
            <a:br>
              <a:rPr lang="en-US" b="1" dirty="0">
                <a:latin typeface="Palatino Linotype" pitchFamily="18" charset="0"/>
              </a:rPr>
            </a:br>
            <a:r>
              <a:rPr lang="en-US" sz="4000" b="1" dirty="0">
                <a:latin typeface="Palatino Linotype" pitchFamily="18" charset="0"/>
              </a:rPr>
              <a:t>Patriot Coal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7848600" cy="4800600"/>
          </a:xfrm>
        </p:spPr>
        <p:txBody>
          <a:bodyPr>
            <a:normAutofit/>
          </a:bodyPr>
          <a:lstStyle/>
          <a:p>
            <a:pPr marL="0" indent="0">
              <a:spcAft>
                <a:spcPts val="1600"/>
              </a:spcAft>
              <a:buNone/>
            </a:pPr>
            <a:endParaRPr lang="en-US" sz="2800" dirty="0">
              <a:latin typeface="Palatino Linotype" pitchFamily="18" charset="0"/>
            </a:endParaRPr>
          </a:p>
          <a:p>
            <a:pPr>
              <a:spcAft>
                <a:spcPts val="1600"/>
              </a:spcAft>
            </a:pPr>
            <a:r>
              <a:rPr lang="en-US" sz="2800" dirty="0">
                <a:latin typeface="Palatino Linotype" pitchFamily="18" charset="0"/>
              </a:rPr>
              <a:t>Continues </a:t>
            </a:r>
            <a:r>
              <a:rPr lang="en-US" sz="2800">
                <a:latin typeface="Palatino Linotype" pitchFamily="18" charset="0"/>
              </a:rPr>
              <a:t>in Chapter 11 Bankruptcy </a:t>
            </a:r>
            <a:r>
              <a:rPr lang="en-US" sz="2800" dirty="0">
                <a:latin typeface="Palatino Linotype" pitchFamily="18" charset="0"/>
              </a:rPr>
              <a:t>with $2 billion of liabilities subject to compromise</a:t>
            </a:r>
          </a:p>
          <a:p>
            <a:pPr>
              <a:spcAft>
                <a:spcPts val="1600"/>
              </a:spcAft>
            </a:pPr>
            <a:r>
              <a:rPr lang="en-US" sz="2800" dirty="0">
                <a:latin typeface="Palatino Linotype" pitchFamily="18" charset="0"/>
              </a:rPr>
              <a:t>Lost a court verdict over legacy liabilities vs. Peabody</a:t>
            </a:r>
          </a:p>
          <a:p>
            <a:pPr>
              <a:spcAft>
                <a:spcPts val="1600"/>
              </a:spcAft>
            </a:pPr>
            <a:r>
              <a:rPr lang="en-US" sz="2800" dirty="0">
                <a:latin typeface="Palatino Linotype" pitchFamily="18" charset="0"/>
              </a:rPr>
              <a:t>Plan of Reorganization to be filed on </a:t>
            </a:r>
            <a:r>
              <a:rPr lang="en-US" sz="2800" b="1" dirty="0">
                <a:latin typeface="Palatino Linotype" pitchFamily="18" charset="0"/>
              </a:rPr>
              <a:t>December 1, 2013</a:t>
            </a:r>
          </a:p>
          <a:p>
            <a:pPr>
              <a:spcAft>
                <a:spcPts val="1600"/>
              </a:spcAft>
            </a:pPr>
            <a:endParaRPr lang="en-US" sz="2800" b="1" dirty="0">
              <a:latin typeface="Palatino Linotype" pitchFamily="18" charset="0"/>
            </a:endParaRPr>
          </a:p>
          <a:p>
            <a:pPr>
              <a:spcAft>
                <a:spcPts val="1600"/>
              </a:spcAft>
            </a:pPr>
            <a:endParaRPr lang="en-US" sz="2800" dirty="0">
              <a:latin typeface="Palatino Linotype" pitchFamily="18" charset="0"/>
            </a:endParaRPr>
          </a:p>
          <a:p>
            <a:pPr lvl="1">
              <a:spcAft>
                <a:spcPts val="1600"/>
              </a:spcAft>
            </a:pPr>
            <a:endParaRPr lang="en-US" sz="1600" dirty="0">
              <a:latin typeface="Palatino Linotype" pitchFamily="18" charset="0"/>
            </a:endParaRPr>
          </a:p>
          <a:p>
            <a:pPr lvl="1">
              <a:spcAft>
                <a:spcPts val="1600"/>
              </a:spcAft>
            </a:pPr>
            <a:endParaRPr lang="en-US" sz="1100" dirty="0"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33824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14400"/>
            <a:ext cx="79248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1" dirty="0">
                <a:latin typeface="Palatino Linotype" pitchFamily="18" charset="0"/>
              </a:rPr>
              <a:t>2013 Coal Company Headlines</a:t>
            </a:r>
            <a:br>
              <a:rPr lang="en-US" b="1" dirty="0">
                <a:latin typeface="Palatino Linotype" pitchFamily="18" charset="0"/>
              </a:rPr>
            </a:br>
            <a:r>
              <a:rPr lang="en-US" sz="4000" b="1" dirty="0">
                <a:latin typeface="Palatino Linotype" pitchFamily="18" charset="0"/>
              </a:rPr>
              <a:t>Rhino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7848600" cy="4876800"/>
          </a:xfrm>
        </p:spPr>
        <p:txBody>
          <a:bodyPr>
            <a:normAutofit/>
          </a:bodyPr>
          <a:lstStyle/>
          <a:p>
            <a:pPr>
              <a:spcAft>
                <a:spcPts val="1600"/>
              </a:spcAft>
            </a:pPr>
            <a:endParaRPr lang="en-US" sz="2400" dirty="0">
              <a:latin typeface="Palatino Linotype" pitchFamily="18" charset="0"/>
            </a:endParaRPr>
          </a:p>
          <a:p>
            <a:pPr>
              <a:spcAft>
                <a:spcPts val="1600"/>
              </a:spcAft>
            </a:pPr>
            <a:r>
              <a:rPr lang="en-US" sz="2400" dirty="0">
                <a:latin typeface="Palatino Linotype" pitchFamily="18" charset="0"/>
              </a:rPr>
              <a:t>July 22, 2013 declared a cash distribution of $0.445 per common unit</a:t>
            </a:r>
          </a:p>
          <a:p>
            <a:pPr>
              <a:spcAft>
                <a:spcPts val="1600"/>
              </a:spcAft>
            </a:pPr>
            <a:r>
              <a:rPr lang="en-US" sz="2400" dirty="0">
                <a:latin typeface="Palatino Linotype" pitchFamily="18" charset="0"/>
              </a:rPr>
              <a:t>Completed acquisition of interest in Utica Shale for $25 million with an estimated 2013 cap ex of $15 million to $20 million to develop</a:t>
            </a:r>
          </a:p>
          <a:p>
            <a:pPr>
              <a:spcAft>
                <a:spcPts val="1600"/>
              </a:spcAft>
            </a:pPr>
            <a:r>
              <a:rPr lang="en-US" sz="2400" dirty="0">
                <a:latin typeface="Palatino Linotype" pitchFamily="18" charset="0"/>
              </a:rPr>
              <a:t>Sold 20% of its royalty interest in Utica Shale for $10.5 million</a:t>
            </a:r>
          </a:p>
          <a:p>
            <a:pPr>
              <a:spcAft>
                <a:spcPts val="1600"/>
              </a:spcAft>
            </a:pPr>
            <a:r>
              <a:rPr lang="en-US" sz="2400" dirty="0">
                <a:latin typeface="Palatino Linotype" pitchFamily="18" charset="0"/>
              </a:rPr>
              <a:t>Plans to develop coal reserves in WKY</a:t>
            </a:r>
          </a:p>
          <a:p>
            <a:pPr lvl="1">
              <a:spcAft>
                <a:spcPts val="1600"/>
              </a:spcAft>
            </a:pPr>
            <a:endParaRPr lang="en-US" sz="1600" dirty="0">
              <a:latin typeface="Palatino Linotype" pitchFamily="18" charset="0"/>
            </a:endParaRPr>
          </a:p>
          <a:p>
            <a:pPr lvl="1">
              <a:spcAft>
                <a:spcPts val="1600"/>
              </a:spcAft>
            </a:pPr>
            <a:endParaRPr lang="en-US" sz="1600" dirty="0">
              <a:latin typeface="Palatino Linotype" pitchFamily="18" charset="0"/>
            </a:endParaRPr>
          </a:p>
          <a:p>
            <a:pPr lvl="1">
              <a:spcAft>
                <a:spcPts val="1600"/>
              </a:spcAft>
            </a:pPr>
            <a:endParaRPr lang="en-US" sz="1100" dirty="0"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07965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14400"/>
            <a:ext cx="79248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1" dirty="0">
                <a:latin typeface="Palatino Linotype" pitchFamily="18" charset="0"/>
              </a:rPr>
              <a:t>2013 Coal Company Headlines</a:t>
            </a:r>
            <a:br>
              <a:rPr lang="en-US" b="1" dirty="0">
                <a:latin typeface="Palatino Linotype" pitchFamily="18" charset="0"/>
              </a:rPr>
            </a:br>
            <a:r>
              <a:rPr lang="en-US" sz="4000" b="1" dirty="0">
                <a:latin typeface="Palatino Linotype" pitchFamily="18" charset="0"/>
              </a:rPr>
              <a:t>Alpha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7848600" cy="4876800"/>
          </a:xfrm>
        </p:spPr>
        <p:txBody>
          <a:bodyPr>
            <a:normAutofit/>
          </a:bodyPr>
          <a:lstStyle/>
          <a:p>
            <a:pPr>
              <a:spcAft>
                <a:spcPts val="1600"/>
              </a:spcAft>
            </a:pPr>
            <a:endParaRPr lang="en-US" sz="2400" dirty="0">
              <a:latin typeface="Palatino Linotype" pitchFamily="18" charset="0"/>
            </a:endParaRPr>
          </a:p>
          <a:p>
            <a:pPr>
              <a:spcAft>
                <a:spcPts val="1600"/>
              </a:spcAft>
            </a:pPr>
            <a:r>
              <a:rPr lang="en-US" sz="2400" dirty="0">
                <a:latin typeface="Palatino Linotype" pitchFamily="18" charset="0"/>
              </a:rPr>
              <a:t>Major debt refinancing of approx. $1 billion</a:t>
            </a:r>
          </a:p>
          <a:p>
            <a:pPr>
              <a:spcAft>
                <a:spcPts val="1600"/>
              </a:spcAft>
            </a:pPr>
            <a:r>
              <a:rPr lang="en-US" sz="2400" dirty="0">
                <a:latin typeface="Palatino Linotype" pitchFamily="18" charset="0"/>
              </a:rPr>
              <a:t>Recorded $33 million charge for loss on early debt extinguishment.</a:t>
            </a:r>
          </a:p>
          <a:p>
            <a:pPr>
              <a:spcAft>
                <a:spcPts val="1600"/>
              </a:spcAft>
            </a:pPr>
            <a:r>
              <a:rPr lang="en-US" sz="2400" dirty="0">
                <a:latin typeface="Palatino Linotype" pitchFamily="18" charset="0"/>
              </a:rPr>
              <a:t>Idled mines in West VA and recorded a $22 million impairment charge</a:t>
            </a:r>
          </a:p>
          <a:p>
            <a:pPr marL="457200" lvl="1" indent="0">
              <a:spcAft>
                <a:spcPts val="1600"/>
              </a:spcAft>
              <a:buNone/>
            </a:pPr>
            <a:endParaRPr lang="en-US" sz="1600" dirty="0">
              <a:latin typeface="Palatino Linotype" pitchFamily="18" charset="0"/>
            </a:endParaRPr>
          </a:p>
          <a:p>
            <a:pPr lvl="1">
              <a:spcAft>
                <a:spcPts val="1600"/>
              </a:spcAft>
            </a:pPr>
            <a:endParaRPr lang="en-US" sz="1600" dirty="0">
              <a:latin typeface="Palatino Linotype" pitchFamily="18" charset="0"/>
            </a:endParaRPr>
          </a:p>
          <a:p>
            <a:pPr lvl="1">
              <a:spcAft>
                <a:spcPts val="1600"/>
              </a:spcAft>
            </a:pPr>
            <a:endParaRPr lang="en-US" sz="1100" dirty="0"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60232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14400"/>
            <a:ext cx="79248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1" dirty="0">
                <a:latin typeface="Palatino Linotype" pitchFamily="18" charset="0"/>
              </a:rPr>
              <a:t>2013 Coal Company Headlines</a:t>
            </a:r>
            <a:br>
              <a:rPr lang="en-US" b="1" dirty="0">
                <a:latin typeface="Palatino Linotype" pitchFamily="18" charset="0"/>
              </a:rPr>
            </a:br>
            <a:r>
              <a:rPr lang="en-US" sz="4000" b="1" dirty="0">
                <a:latin typeface="Palatino Linotype" pitchFamily="18" charset="0"/>
              </a:rPr>
              <a:t>Alliance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7848600" cy="4876800"/>
          </a:xfrm>
        </p:spPr>
        <p:txBody>
          <a:bodyPr>
            <a:normAutofit/>
          </a:bodyPr>
          <a:lstStyle/>
          <a:p>
            <a:pPr lvl="1">
              <a:spcAft>
                <a:spcPts val="1600"/>
              </a:spcAft>
            </a:pPr>
            <a:endParaRPr lang="en-US" sz="1600" u="sng" dirty="0">
              <a:latin typeface="Palatino Linotype" pitchFamily="18" charset="0"/>
            </a:endParaRPr>
          </a:p>
          <a:p>
            <a:pPr>
              <a:spcAft>
                <a:spcPts val="1600"/>
              </a:spcAft>
            </a:pPr>
            <a:r>
              <a:rPr lang="en-US" sz="2400" dirty="0">
                <a:latin typeface="Palatino Linotype" pitchFamily="18" charset="0"/>
              </a:rPr>
              <a:t>Record EBITDA, sales volumes and revenue during 2013 enhanced by its Illinois Basin and Northern App operations</a:t>
            </a:r>
          </a:p>
          <a:p>
            <a:pPr>
              <a:spcAft>
                <a:spcPts val="1600"/>
              </a:spcAft>
            </a:pPr>
            <a:r>
              <a:rPr lang="en-US" sz="2400" dirty="0">
                <a:latin typeface="Palatino Linotype" pitchFamily="18" charset="0"/>
              </a:rPr>
              <a:t>$25 million acquisition of 11.6 million proven and probable reserves in WV from Laurel Run Mining Company (CONSOL)</a:t>
            </a:r>
          </a:p>
          <a:p>
            <a:pPr>
              <a:spcAft>
                <a:spcPts val="1600"/>
              </a:spcAft>
            </a:pPr>
            <a:r>
              <a:rPr lang="en-US" sz="2400" dirty="0">
                <a:latin typeface="Palatino Linotype" pitchFamily="18" charset="0"/>
              </a:rPr>
              <a:t>On July 26, 2013, declared a $1.1525 per unit cash distribution ($72.6 million)</a:t>
            </a:r>
          </a:p>
          <a:p>
            <a:pPr>
              <a:spcAft>
                <a:spcPts val="1600"/>
              </a:spcAft>
            </a:pPr>
            <a:endParaRPr lang="en-US" sz="2400" dirty="0">
              <a:latin typeface="Palatino Linotype" pitchFamily="18" charset="0"/>
            </a:endParaRPr>
          </a:p>
          <a:p>
            <a:pPr lvl="1">
              <a:spcAft>
                <a:spcPts val="1600"/>
              </a:spcAft>
            </a:pPr>
            <a:endParaRPr lang="en-US" sz="1600" dirty="0">
              <a:latin typeface="Palatino Linotype" pitchFamily="18" charset="0"/>
            </a:endParaRPr>
          </a:p>
          <a:p>
            <a:pPr lvl="1">
              <a:spcAft>
                <a:spcPts val="1600"/>
              </a:spcAft>
            </a:pPr>
            <a:endParaRPr lang="en-US" sz="1100" dirty="0"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0651609"/>
      </p:ext>
    </p:extLst>
  </p:cSld>
  <p:clrMapOvr>
    <a:masterClrMapping/>
  </p:clrMapOvr>
</p:sld>
</file>

<file path=ppt/theme/theme1.xml><?xml version="1.0" encoding="utf-8"?>
<a:theme xmlns:a="http://schemas.openxmlformats.org/drawingml/2006/main" name="DDAF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L">
      <a:majorFont>
        <a:latin typeface="Palatino Linotype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5714</TotalTime>
  <Words>1560</Words>
  <Application>Microsoft Office PowerPoint</Application>
  <PresentationFormat>On-screen Show (4:3)</PresentationFormat>
  <Paragraphs>289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Palatino Linotype</vt:lpstr>
      <vt:lpstr>DDAF 1</vt:lpstr>
      <vt:lpstr>Accounting &amp; Market Changes Impacting Mining Companies  KY PEM Seminar William J. Kohm, CPA Audit Director September 6, 2013</vt:lpstr>
      <vt:lpstr>PowerPoint Presentation</vt:lpstr>
      <vt:lpstr>Agenda</vt:lpstr>
      <vt:lpstr>2012 Dean Dorton Coal Survey Central Appalachia Results</vt:lpstr>
      <vt:lpstr>2012 Dean Dorton Coal Survey Central Appalachia Results</vt:lpstr>
      <vt:lpstr>2013 Coal Company Headlines Patriot Coal</vt:lpstr>
      <vt:lpstr>2013 Coal Company Headlines Rhino</vt:lpstr>
      <vt:lpstr>2013 Coal Company Headlines Alpha</vt:lpstr>
      <vt:lpstr>2013 Coal Company Headlines Alliance </vt:lpstr>
      <vt:lpstr>2013 Coal Company Headlines KY Coal Severance Tax </vt:lpstr>
      <vt:lpstr>2013 Mining Company Financial Results</vt:lpstr>
      <vt:lpstr>Coal Company Results per First Research</vt:lpstr>
      <vt:lpstr>Coal Company OCF* June 30, 2013 vs. June 30, 2012</vt:lpstr>
      <vt:lpstr>2013 Coal Stock Results</vt:lpstr>
      <vt:lpstr>2013 Coal Stock Results</vt:lpstr>
      <vt:lpstr>New and Proposed Accounting Standards</vt:lpstr>
      <vt:lpstr>IFRIC 20 Stripping Costs in the Production Phase of a Surface Mine</vt:lpstr>
      <vt:lpstr>Emerging Accounting Issues:  US Private Company Council</vt:lpstr>
      <vt:lpstr>Emerging Accounting Issues:  Leases</vt:lpstr>
      <vt:lpstr>Federal Tax Change</vt:lpstr>
      <vt:lpstr>Reclamation Accounting Point </vt:lpstr>
      <vt:lpstr>Accounting &amp; Market Changes Impacting Mining Companies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   KMGMA Members!</dc:title>
  <dc:creator>Miller, Jason</dc:creator>
  <cp:lastModifiedBy>Bueno, Leslie</cp:lastModifiedBy>
  <cp:revision>373</cp:revision>
  <cp:lastPrinted>2013-09-06T14:27:05Z</cp:lastPrinted>
  <dcterms:created xsi:type="dcterms:W3CDTF">2010-05-18T20:36:45Z</dcterms:created>
  <dcterms:modified xsi:type="dcterms:W3CDTF">2020-05-05T06:15:32Z</dcterms:modified>
</cp:coreProperties>
</file>