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9" r:id="rId20"/>
    <p:sldId id="280" r:id="rId21"/>
    <p:sldId id="281" r:id="rId22"/>
    <p:sldId id="28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B2B5E78-1108-4954-8E48-6B7B6B103872}">
          <p14:sldIdLst>
            <p14:sldId id="256"/>
            <p14:sldId id="278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807" autoAdjust="0"/>
  </p:normalViewPr>
  <p:slideViewPr>
    <p:cSldViewPr>
      <p:cViewPr varScale="1">
        <p:scale>
          <a:sx n="49" d="100"/>
          <a:sy n="49" d="100"/>
        </p:scale>
        <p:origin x="2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9407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276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47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776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23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97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710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67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994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163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95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2FD3-F9E8-4CBA-867B-029CA4DB3FAA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7ED5-95C3-40DE-9537-1BB7F7A1D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3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3886200"/>
          </a:xfrm>
        </p:spPr>
        <p:txBody>
          <a:bodyPr>
            <a:normAutofit/>
          </a:bodyPr>
          <a:lstStyle/>
          <a:p>
            <a:r>
              <a:rPr lang="en-US" sz="4800" b="1" dirty="0"/>
              <a:t>Presentation to the Professional Engineers in Mining</a:t>
            </a:r>
            <a:br>
              <a:rPr lang="en-US" b="1" dirty="0"/>
            </a:br>
            <a:r>
              <a:rPr lang="en-US" sz="2400" b="1" dirty="0"/>
              <a:t>Steve Hohmann, Commissioner</a:t>
            </a:r>
            <a:br>
              <a:rPr lang="en-US" sz="2400" b="1" dirty="0"/>
            </a:br>
            <a:r>
              <a:rPr lang="en-US" sz="2400" b="1" dirty="0"/>
              <a:t>Kentucky Department for Natural Resources</a:t>
            </a:r>
            <a:br>
              <a:rPr lang="en-US" sz="2400" b="1" dirty="0"/>
            </a:br>
            <a:r>
              <a:rPr lang="en-US" sz="2400" b="1" dirty="0"/>
              <a:t>September 6, 2013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775898"/>
              </p:ext>
            </p:extLst>
          </p:nvPr>
        </p:nvGraphicFramePr>
        <p:xfrm>
          <a:off x="1600200" y="457200"/>
          <a:ext cx="6096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Acrobat Document" r:id="rId3" imgW="23031420" imgH="2076298" progId="AcroExch.Document.7">
                  <p:embed/>
                </p:oleObj>
              </mc:Choice>
              <mc:Fallback>
                <p:oleObj name="Acrobat Document" r:id="rId3" imgW="23031420" imgH="2076298" progId="AcroExch.Document.7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"/>
                        <a:ext cx="60960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0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01373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Office of the Reclamation Guaranty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Attached to DNR. 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Consists of an Executive Director and three staff positions.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Provides support to the Commission and performs essential functions such as collecting fees, compiling information for assignment or revising permit classification, and contracting for audit and actuarial services.</a:t>
            </a:r>
          </a:p>
        </p:txBody>
      </p:sp>
      <p:pic>
        <p:nvPicPr>
          <p:cNvPr id="10242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60" y="622658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6663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 Funding of the KRGF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Initially funded by the assets of the former voluntary bond pool.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One-time fee assessed to all </a:t>
            </a:r>
            <a:r>
              <a:rPr lang="en-US" dirty="0" err="1"/>
              <a:t>permittees</a:t>
            </a:r>
            <a:r>
              <a:rPr lang="en-US" dirty="0"/>
              <a:t> after July 1, 2013 in the amount of $1,500 per </a:t>
            </a:r>
            <a:r>
              <a:rPr lang="en-US" dirty="0" err="1"/>
              <a:t>permittee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$10 per “active acre” fee assessed on permitted and bonded acreage.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Active acre fee will not apply to permits or increments that;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Have not been disturbed,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Have received at least a Phase 1 bond release, 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Contain underground acreage only.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Former members of the voluntary bond pool not assessed any start-up fees.</a:t>
            </a:r>
          </a:p>
          <a:p>
            <a:pPr marL="57150" indent="0">
              <a:buNone/>
            </a:pPr>
            <a:endParaRPr lang="en-US" dirty="0"/>
          </a:p>
        </p:txBody>
      </p:sp>
      <p:pic>
        <p:nvPicPr>
          <p:cNvPr id="2050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43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9314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KRGF Membership and “Opt-out” 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July 1, 2013 all </a:t>
            </a:r>
            <a:r>
              <a:rPr lang="en-US" dirty="0" err="1"/>
              <a:t>permittees</a:t>
            </a:r>
            <a:r>
              <a:rPr lang="en-US" dirty="0"/>
              <a:t> are mandatory members of the KRGF.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Permittees</a:t>
            </a:r>
            <a:r>
              <a:rPr lang="en-US" dirty="0"/>
              <a:t> that notify the KRGF Commission after July 1, 2013, that they desire to “opt-out” of the fund will not be subject to payment of any fees.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Permit revisions required for those that “opt out” for all permits to incorporate a full cost bond based on “worst case” conditions similar to bonds required by the OSM Bonding Handbook.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Full cost bonds posted by April 30, 2014, or the permit may be suspended.</a:t>
            </a:r>
          </a:p>
        </p:txBody>
      </p:sp>
      <p:pic>
        <p:nvPicPr>
          <p:cNvPr id="307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43158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Permit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All permits classified by the KRGF commission.  Permit classification determines fees.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Five permit classifications: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Surface coal mining operations;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Underground coal mining operations;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Combined surface and underground mining operations;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Non-production;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Dormant.</a:t>
            </a:r>
          </a:p>
        </p:txBody>
      </p:sp>
      <p:pic>
        <p:nvPicPr>
          <p:cNvPr id="4098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525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Tonnage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Permits classified as “surface coal mining operations” will pay a fee of $0.0757 per ton of coal produced.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Permits classified as “underground coal mining operations” will pay a fee of $0.0357 per ton of coal produced.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Permits classified as “combined surface and underground mining operations” will pay a fee in accordance with the predominant method of coal extraction.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Fees will be payable quarterly beginning with the first quarter of 2014.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Late payment of fees due will subject the </a:t>
            </a:r>
            <a:r>
              <a:rPr lang="en-US" dirty="0" err="1"/>
              <a:t>permittee</a:t>
            </a:r>
            <a:r>
              <a:rPr lang="en-US" dirty="0"/>
              <a:t> to monetary penalties.  Non-payment of fees will subject the </a:t>
            </a:r>
            <a:r>
              <a:rPr lang="en-US" dirty="0" err="1"/>
              <a:t>permittee</a:t>
            </a:r>
            <a:r>
              <a:rPr lang="en-US" dirty="0"/>
              <a:t> to permit suspension.</a:t>
            </a:r>
          </a:p>
        </p:txBody>
      </p:sp>
      <p:pic>
        <p:nvPicPr>
          <p:cNvPr id="2050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45611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Non-production Permits &amp;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Permits classified as “Non-production” will be assessed an annual fee of $10 per bonded acre beginning in January of 2014.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Examples of Non-production permits: preparation plants, refuse fills &amp; impoundments, haul road only permits, load-outs, and permits that only contain acreage for mine maintenance and other support facilities.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Fee is payable quarterly (due 30 days after the end of a calendar quarter) although may be paid up front in lump sum.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Fee will not apply to permits or increments that are undisturbed, have achieved at least a Phase 1 bond release, or contain underground acreage only.</a:t>
            </a:r>
          </a:p>
        </p:txBody>
      </p:sp>
      <p:pic>
        <p:nvPicPr>
          <p:cNvPr id="2050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49703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Dormant Permits and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Permits classified as “Dormant” assessed an annual fee of $6 per bonded acre beginning in January of 2014.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“Dormant” permits consist of all remaining permits that do not fall into the other 4 classifications.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Fee payable quarterly (payable within 30 days after the end of a calendar quarter) although may be paid up front in lump sum.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Fee will not apply to permits or increments that are undisturbed, have at least a Phase 1 bond release, or consist of underground acreage only.</a:t>
            </a:r>
          </a:p>
        </p:txBody>
      </p:sp>
      <p:pic>
        <p:nvPicPr>
          <p:cNvPr id="307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362" y="6238543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22967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Other Important Provisions of the KRGF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Special provisions for members of the former voluntary bond pool.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permittees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bonds subsidized by the KRGF in the future dependent upon future approval and implementation by the Commission.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Permittees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after July 1, 2013 required to pay a one time fee of $10,000 prior to issuance of their first permit.</a:t>
            </a:r>
          </a:p>
        </p:txBody>
      </p:sp>
      <p:pic>
        <p:nvPicPr>
          <p:cNvPr id="2050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37738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66035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Key Dates for the KRGF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March 22, 2013 – Legislation signed into law creating the KRGF.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March 27, 2013 – Executive Order signed by Governor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Beshear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granting the DNR authority to administer the KRGF until June 30, 2013.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Now – July 1, 2013 – Office of the Reclamation Guaranty Fund is established and staffed.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July 1, 2013 – KRGF Commission is authorized to conduct business.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July-August 2013 – Assessments for “start-up” fees sent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permittees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September 1, 2013 – Deadline for current members to “opt-out” of the KRGF.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October 1, 2013 – Permit “full cost bonding” revisions due to be filed for those members that chose to “opt-out”.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January 1, 2014 – Snapshot of bonded acres taken for Dormancy and Non-production fee annual assessments.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April 30, 2014 – Last day to submit quarterly fee payments (tonnage, dormancy, non-production)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April 30, 2014 – Last day for “opt –out”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permitees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obtain approval of “full cost bonding” revisions”.</a:t>
            </a:r>
          </a:p>
        </p:txBody>
      </p:sp>
      <p:pic>
        <p:nvPicPr>
          <p:cNvPr id="2050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79202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05027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Long Term Treatment (LTT)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Reclamation liabilities for substandard water discharges are subject to financial assurance requirements of SMCRA and KRS 350.  LTT liabilities not covered by KRGF.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1997 Departmental policy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Bond amount equal to the annual cost of treatment times 20.</a:t>
            </a:r>
          </a:p>
        </p:txBody>
      </p:sp>
      <p:pic>
        <p:nvPicPr>
          <p:cNvPr id="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79202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/>
              <a:t>	</a:t>
            </a:r>
            <a:r>
              <a:rPr lang="en-US" sz="8800" dirty="0"/>
              <a:t>Reclamation Bonding</a:t>
            </a:r>
          </a:p>
        </p:txBody>
      </p:sp>
      <p:pic>
        <p:nvPicPr>
          <p:cNvPr id="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201" y="6210939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LTT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 Year bond requirement now in regulation 405 </a:t>
            </a:r>
            <a:r>
              <a:rPr lang="en-US"/>
              <a:t>KAR 10:015 Section 8(7)(a).</a:t>
            </a:r>
            <a:endParaRPr lang="en-US" dirty="0"/>
          </a:p>
          <a:p>
            <a:r>
              <a:rPr lang="en-US" dirty="0"/>
              <a:t>DNR updated and maintains LTT list</a:t>
            </a:r>
          </a:p>
          <a:p>
            <a:r>
              <a:rPr lang="en-US" dirty="0"/>
              <a:t>Procedures to determine LTT:  if an SS discharge is noted:</a:t>
            </a:r>
          </a:p>
          <a:p>
            <a:pPr lvl="1"/>
            <a:r>
              <a:rPr lang="en-US" dirty="0"/>
              <a:t>One time discharge is not a trigger</a:t>
            </a:r>
          </a:p>
          <a:p>
            <a:pPr lvl="1"/>
            <a:r>
              <a:rPr lang="en-US" dirty="0" err="1"/>
              <a:t>Permittee</a:t>
            </a:r>
            <a:r>
              <a:rPr lang="en-US" dirty="0"/>
              <a:t> revises permit </a:t>
            </a:r>
          </a:p>
          <a:p>
            <a:pPr lvl="2"/>
            <a:r>
              <a:rPr lang="en-US" dirty="0"/>
              <a:t>Either demonstrate land reclamation will abate the SS discharge or,</a:t>
            </a:r>
          </a:p>
          <a:p>
            <a:pPr lvl="2"/>
            <a:r>
              <a:rPr lang="en-US" dirty="0"/>
              <a:t>Identify the treatment method for the discharge along with a cost estimate for the annual cost of treatment</a:t>
            </a:r>
          </a:p>
        </p:txBody>
      </p:sp>
      <p:pic>
        <p:nvPicPr>
          <p:cNvPr id="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79202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LTT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annual cost of treatment is subject to verification and modification by the DNR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LTT Bond Amount:  20x(annual cost of treatment)=bond amount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Consequences for failure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post LTT bond</a:t>
            </a:r>
          </a:p>
        </p:txBody>
      </p:sp>
      <p:pic>
        <p:nvPicPr>
          <p:cNvPr id="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79202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Trend 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Phases I and II complete.</a:t>
            </a:r>
          </a:p>
          <a:p>
            <a:endParaRPr lang="en-US" dirty="0"/>
          </a:p>
          <a:p>
            <a:r>
              <a:rPr lang="en-US" dirty="0"/>
              <a:t>Phase III underway.  Monitoring 133 trend stations (phases I and II combined).  Phases I-III under </a:t>
            </a:r>
            <a:r>
              <a:rPr lang="en-US"/>
              <a:t>grant from OSM.</a:t>
            </a:r>
            <a:endParaRPr lang="en-US" dirty="0"/>
          </a:p>
          <a:p>
            <a:endParaRPr lang="en-US" dirty="0"/>
          </a:p>
          <a:p>
            <a:r>
              <a:rPr lang="en-US" dirty="0"/>
              <a:t>Phase I results on DNR website.  Phase II posted in near future. </a:t>
            </a:r>
          </a:p>
          <a:p>
            <a:endParaRPr lang="en-US" dirty="0"/>
          </a:p>
          <a:p>
            <a:r>
              <a:rPr lang="en-US" dirty="0"/>
              <a:t>DNR purchasing statistical software to conduct in-depth analyses of data.</a:t>
            </a:r>
          </a:p>
          <a:p>
            <a:endParaRPr lang="en-US" dirty="0"/>
          </a:p>
          <a:p>
            <a:r>
              <a:rPr lang="en-US" dirty="0"/>
              <a:t>Work closely with DEP to identify watersheds of concern.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January 2011 OSM Oversight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Report determined Kentucky bonds were not always sufficient to complete reclamation in the event of forfeiture.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OSM issued Kentucky a Part 733 letter.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Letter requires Kentucky to take </a:t>
            </a:r>
            <a:r>
              <a:rPr lang="en-US" b="1" u="sng" dirty="0"/>
              <a:t>immediate and long term steps</a:t>
            </a:r>
            <a:r>
              <a:rPr lang="en-US" dirty="0"/>
              <a:t> to ensure bond amounts are adequate to complete reclamation in the event of forfeiture.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07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201" y="6210939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928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77800" algn="l"/>
              </a:tabLst>
            </a:pPr>
            <a:r>
              <a:rPr lang="en-US" b="1" dirty="0"/>
              <a:t>Immediate Steps</a:t>
            </a:r>
            <a:br>
              <a:rPr lang="en-US" dirty="0"/>
            </a:br>
            <a:r>
              <a:rPr lang="en-US" sz="3600" dirty="0"/>
              <a:t>New Performance Bond Calculation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New 405 KAR 10:015 promulgated to change bonding rates.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Regulation raised minimum bond amounts, rates per acre, and supplemental assurance.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Implementation began in May of 2012 and continues today via RAM 155. 750 </a:t>
            </a:r>
            <a:r>
              <a:rPr lang="en-US"/>
              <a:t>midterms conducted.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The new protocols have increased bond amounts an average of 60%.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Failure to post additional bond may result in permit suspension.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New regulation contains the 20 year bond requirement for treatment of long term substandard water discharges that had been DNR policy for nearly 15 years.</a:t>
            </a:r>
          </a:p>
        </p:txBody>
      </p:sp>
      <p:pic>
        <p:nvPicPr>
          <p:cNvPr id="4098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5081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New Protocols Insufficient to satisfy the 733 Letter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Plans begin for creation of a mandatory pool to provide backstop for individual bonds.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Actuarial Study conducted for the establishment of a mandatory pool.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Study recommendations and input from stakeholders result in filing of HB 66 for the 2013 Legislative Session.</a:t>
            </a:r>
          </a:p>
        </p:txBody>
      </p:sp>
      <p:pic>
        <p:nvPicPr>
          <p:cNvPr id="5122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163" y="6194783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829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Long Term Steps</a:t>
            </a:r>
            <a:br>
              <a:rPr lang="en-US" b="1" dirty="0"/>
            </a:br>
            <a:r>
              <a:rPr lang="en-US" sz="3600" dirty="0"/>
              <a:t>The Kentucky Reclamation Guaranty Fun</a:t>
            </a:r>
            <a:r>
              <a:rPr lang="en-US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March 22, 2013 Governor </a:t>
            </a:r>
            <a:r>
              <a:rPr lang="en-US" dirty="0" err="1"/>
              <a:t>Beshear</a:t>
            </a:r>
            <a:r>
              <a:rPr lang="en-US" dirty="0"/>
              <a:t> signs HB 66 into law.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Kentucky Reclamation Guaranty Fund (KRGF) established in emergency provisions.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KRGF is a mandatory reclamation account designed to cover the costs of reclamation for forfeited coal mining sites when the permit specific bond is inadequate.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previous voluntary Bond Pool and Bond Pool Commission were abolished by the legislation.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New fund cannot be used for the long term treatment of substandard water discharges or to repair subsidence damage.</a:t>
            </a:r>
          </a:p>
        </p:txBody>
      </p:sp>
      <p:pic>
        <p:nvPicPr>
          <p:cNvPr id="6146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7304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Provisions of HB 66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945" y="169324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Kentucky Reclamation Guaranty Fund Commission established.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Seven (7) members. Six (6) of the members appointed by the Governor.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EEC Cabinet Secretary is Chairman.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Three (3) members represent coal industry.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Two (2) members represent banking/insurance industries.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One (1) certified public accountant. </a:t>
            </a:r>
          </a:p>
        </p:txBody>
      </p:sp>
      <p:pic>
        <p:nvPicPr>
          <p:cNvPr id="7170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688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4729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KRGF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Responsibilities of the KRGF Commission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Review, recommend, and promulgate regulations necessary to: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Monitor and maintain the fund;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Establish a structure for processing claims and making payments;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Establish the mechanisms to review of the viability of the fund;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Set a schedule for penalties for late payment or failure to pay fees and assessments;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Review and assign classification of mine types;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Establish a structure for the payment of fees and assessments.</a:t>
            </a:r>
          </a:p>
        </p:txBody>
      </p:sp>
      <p:pic>
        <p:nvPicPr>
          <p:cNvPr id="8194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4623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Additional Responsibilities of the KRGF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Notify </a:t>
            </a:r>
            <a:r>
              <a:rPr lang="en-US" dirty="0" err="1"/>
              <a:t>permittees</a:t>
            </a:r>
            <a:r>
              <a:rPr lang="en-US" dirty="0"/>
              <a:t> of suspension or reinstatement of fees;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Conduct an annual audit of the fund;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Perform an actuarial study annually;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Authorize expenditures from the fund;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Report to the Governor and Legislature annually;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Conduct investigations to verify reporting, payment, and other activities of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9218" name="Picture 2" descr="C:\Documents and Settings\Mark.Thompson\Desktop\KDN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6238875"/>
            <a:ext cx="11620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5420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1621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Acrobat Document</vt:lpstr>
      <vt:lpstr>Presentation to the Professional Engineers in Mining Steve Hohmann, Commissioner Kentucky Department for Natural Resources September 6, 2013</vt:lpstr>
      <vt:lpstr>PowerPoint Presentation</vt:lpstr>
      <vt:lpstr>January 2011 OSM Oversight Report</vt:lpstr>
      <vt:lpstr>Immediate Steps New Performance Bond Calculation Protocols</vt:lpstr>
      <vt:lpstr>New Protocols Insufficient to satisfy the 733 Letter</vt:lpstr>
      <vt:lpstr>Long Term Steps The Kentucky Reclamation Guaranty Fund</vt:lpstr>
      <vt:lpstr>Key Provisions of HB 66</vt:lpstr>
      <vt:lpstr>The KRGF Commission</vt:lpstr>
      <vt:lpstr>Additional Responsibilities of the KRGF Commission</vt:lpstr>
      <vt:lpstr>Office of the Reclamation Guaranty Fund</vt:lpstr>
      <vt:lpstr>Initial Funding of the KRGF</vt:lpstr>
      <vt:lpstr>KRGF Membership and “Opt-out” Provision</vt:lpstr>
      <vt:lpstr>Permit Classification</vt:lpstr>
      <vt:lpstr>Tonnage Fees</vt:lpstr>
      <vt:lpstr>Non-production Permits &amp; Fees</vt:lpstr>
      <vt:lpstr>Dormant Permits and Fees</vt:lpstr>
      <vt:lpstr>Other Important Provisions of the KRGF</vt:lpstr>
      <vt:lpstr>Key Dates for the KRGF</vt:lpstr>
      <vt:lpstr>Long Term Treatment (LTT)</vt:lpstr>
      <vt:lpstr>Current LTT Requirements</vt:lpstr>
      <vt:lpstr>LTT Bond</vt:lpstr>
      <vt:lpstr>Trend Stations</vt:lpstr>
    </vt:vector>
  </TitlesOfParts>
  <Company>EEC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Mark  (ECC)</dc:creator>
  <cp:lastModifiedBy>Bueno, Leslie</cp:lastModifiedBy>
  <cp:revision>84</cp:revision>
  <dcterms:created xsi:type="dcterms:W3CDTF">2013-05-24T14:14:41Z</dcterms:created>
  <dcterms:modified xsi:type="dcterms:W3CDTF">2020-05-05T06:21:44Z</dcterms:modified>
</cp:coreProperties>
</file>