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colors4.xml" ContentType="application/vnd.openxmlformats-officedocument.drawingml.diagramColor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rawings/drawing1.xml" ContentType="application/vnd.openxmlformats-officedocument.drawingml.chartshapes+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40"/>
  </p:notesMasterIdLst>
  <p:handoutMasterIdLst>
    <p:handoutMasterId r:id="rId41"/>
  </p:handoutMasterIdLst>
  <p:sldIdLst>
    <p:sldId id="256" r:id="rId2"/>
    <p:sldId id="335" r:id="rId3"/>
    <p:sldId id="334" r:id="rId4"/>
    <p:sldId id="426" r:id="rId5"/>
    <p:sldId id="399" r:id="rId6"/>
    <p:sldId id="400" r:id="rId7"/>
    <p:sldId id="268" r:id="rId8"/>
    <p:sldId id="427" r:id="rId9"/>
    <p:sldId id="428" r:id="rId10"/>
    <p:sldId id="312" r:id="rId11"/>
    <p:sldId id="395" r:id="rId12"/>
    <p:sldId id="396" r:id="rId13"/>
    <p:sldId id="403" r:id="rId14"/>
    <p:sldId id="404" r:id="rId15"/>
    <p:sldId id="405" r:id="rId16"/>
    <p:sldId id="385" r:id="rId17"/>
    <p:sldId id="401" r:id="rId18"/>
    <p:sldId id="402" r:id="rId19"/>
    <p:sldId id="432" r:id="rId20"/>
    <p:sldId id="386" r:id="rId21"/>
    <p:sldId id="304" r:id="rId22"/>
    <p:sldId id="417" r:id="rId23"/>
    <p:sldId id="418" r:id="rId24"/>
    <p:sldId id="286" r:id="rId25"/>
    <p:sldId id="430" r:id="rId26"/>
    <p:sldId id="435" r:id="rId27"/>
    <p:sldId id="431" r:id="rId28"/>
    <p:sldId id="436" r:id="rId29"/>
    <p:sldId id="411" r:id="rId30"/>
    <p:sldId id="415" r:id="rId31"/>
    <p:sldId id="412" r:id="rId32"/>
    <p:sldId id="413" r:id="rId33"/>
    <p:sldId id="414" r:id="rId34"/>
    <p:sldId id="421" r:id="rId35"/>
    <p:sldId id="422" r:id="rId36"/>
    <p:sldId id="423" r:id="rId37"/>
    <p:sldId id="424" r:id="rId38"/>
    <p:sldId id="434" r:id="rId39"/>
  </p:sldIdLst>
  <p:sldSz cx="10058400" cy="7315200"/>
  <p:notesSz cx="9296400" cy="7010400"/>
  <p:defaultTextStyle>
    <a:defPPr>
      <a:defRPr lang="en-US"/>
    </a:defPPr>
    <a:lvl1pPr algn="l" rtl="0" fontAlgn="base">
      <a:spcBef>
        <a:spcPct val="0"/>
      </a:spcBef>
      <a:spcAft>
        <a:spcPct val="0"/>
      </a:spcAft>
      <a:defRPr sz="2200" b="1" kern="1200">
        <a:solidFill>
          <a:schemeClr val="tx1"/>
        </a:solidFill>
        <a:latin typeface="Tahoma" pitchFamily="34" charset="0"/>
        <a:ea typeface="+mn-ea"/>
        <a:cs typeface="Arial" charset="0"/>
      </a:defRPr>
    </a:lvl1pPr>
    <a:lvl2pPr marL="496382" algn="l" rtl="0" fontAlgn="base">
      <a:spcBef>
        <a:spcPct val="0"/>
      </a:spcBef>
      <a:spcAft>
        <a:spcPct val="0"/>
      </a:spcAft>
      <a:defRPr sz="2200" b="1" kern="1200">
        <a:solidFill>
          <a:schemeClr val="tx1"/>
        </a:solidFill>
        <a:latin typeface="Tahoma" pitchFamily="34" charset="0"/>
        <a:ea typeface="+mn-ea"/>
        <a:cs typeface="Arial" charset="0"/>
      </a:defRPr>
    </a:lvl2pPr>
    <a:lvl3pPr marL="992764" algn="l" rtl="0" fontAlgn="base">
      <a:spcBef>
        <a:spcPct val="0"/>
      </a:spcBef>
      <a:spcAft>
        <a:spcPct val="0"/>
      </a:spcAft>
      <a:defRPr sz="2200" b="1" kern="1200">
        <a:solidFill>
          <a:schemeClr val="tx1"/>
        </a:solidFill>
        <a:latin typeface="Tahoma" pitchFamily="34" charset="0"/>
        <a:ea typeface="+mn-ea"/>
        <a:cs typeface="Arial" charset="0"/>
      </a:defRPr>
    </a:lvl3pPr>
    <a:lvl4pPr marL="1489146" algn="l" rtl="0" fontAlgn="base">
      <a:spcBef>
        <a:spcPct val="0"/>
      </a:spcBef>
      <a:spcAft>
        <a:spcPct val="0"/>
      </a:spcAft>
      <a:defRPr sz="2200" b="1" kern="1200">
        <a:solidFill>
          <a:schemeClr val="tx1"/>
        </a:solidFill>
        <a:latin typeface="Tahoma" pitchFamily="34" charset="0"/>
        <a:ea typeface="+mn-ea"/>
        <a:cs typeface="Arial" charset="0"/>
      </a:defRPr>
    </a:lvl4pPr>
    <a:lvl5pPr marL="1985528" algn="l" rtl="0" fontAlgn="base">
      <a:spcBef>
        <a:spcPct val="0"/>
      </a:spcBef>
      <a:spcAft>
        <a:spcPct val="0"/>
      </a:spcAft>
      <a:defRPr sz="2200" b="1" kern="1200">
        <a:solidFill>
          <a:schemeClr val="tx1"/>
        </a:solidFill>
        <a:latin typeface="Tahoma" pitchFamily="34" charset="0"/>
        <a:ea typeface="+mn-ea"/>
        <a:cs typeface="Arial" charset="0"/>
      </a:defRPr>
    </a:lvl5pPr>
    <a:lvl6pPr marL="2481910" algn="l" defTabSz="992764" rtl="0" eaLnBrk="1" latinLnBrk="0" hangingPunct="1">
      <a:defRPr sz="2200" b="1" kern="1200">
        <a:solidFill>
          <a:schemeClr val="tx1"/>
        </a:solidFill>
        <a:latin typeface="Tahoma" pitchFamily="34" charset="0"/>
        <a:ea typeface="+mn-ea"/>
        <a:cs typeface="Arial" charset="0"/>
      </a:defRPr>
    </a:lvl6pPr>
    <a:lvl7pPr marL="2978292" algn="l" defTabSz="992764" rtl="0" eaLnBrk="1" latinLnBrk="0" hangingPunct="1">
      <a:defRPr sz="2200" b="1" kern="1200">
        <a:solidFill>
          <a:schemeClr val="tx1"/>
        </a:solidFill>
        <a:latin typeface="Tahoma" pitchFamily="34" charset="0"/>
        <a:ea typeface="+mn-ea"/>
        <a:cs typeface="Arial" charset="0"/>
      </a:defRPr>
    </a:lvl7pPr>
    <a:lvl8pPr marL="3474674" algn="l" defTabSz="992764" rtl="0" eaLnBrk="1" latinLnBrk="0" hangingPunct="1">
      <a:defRPr sz="2200" b="1" kern="1200">
        <a:solidFill>
          <a:schemeClr val="tx1"/>
        </a:solidFill>
        <a:latin typeface="Tahoma" pitchFamily="34" charset="0"/>
        <a:ea typeface="+mn-ea"/>
        <a:cs typeface="Arial" charset="0"/>
      </a:defRPr>
    </a:lvl8pPr>
    <a:lvl9pPr marL="3971056" algn="l" defTabSz="992764" rtl="0" eaLnBrk="1" latinLnBrk="0" hangingPunct="1">
      <a:defRPr sz="2200" b="1" kern="1200">
        <a:solidFill>
          <a:schemeClr val="tx1"/>
        </a:solidFill>
        <a:latin typeface="Tahoma" pitchFamily="34"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stes" initials="l"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663300"/>
    <a:srgbClr val="CF943D"/>
    <a:srgbClr val="FF9900"/>
    <a:srgbClr val="FFCC66"/>
    <a:srgbClr val="E78107"/>
    <a:srgbClr val="FF33CC"/>
    <a:srgbClr val="FF6600"/>
    <a:srgbClr val="C5ECFF"/>
    <a:srgbClr val="FBEFE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527" autoAdjust="0"/>
    <p:restoredTop sz="94618" autoAdjust="0"/>
  </p:normalViewPr>
  <p:slideViewPr>
    <p:cSldViewPr>
      <p:cViewPr>
        <p:scale>
          <a:sx n="71" d="100"/>
          <a:sy n="71" d="100"/>
        </p:scale>
        <p:origin x="-504" y="-702"/>
      </p:cViewPr>
      <p:guideLst>
        <p:guide orient="horz" pos="2304"/>
        <p:guide pos="3168"/>
      </p:guideLst>
    </p:cSldViewPr>
  </p:slideViewPr>
  <p:outlineViewPr>
    <p:cViewPr>
      <p:scale>
        <a:sx n="33" d="100"/>
        <a:sy n="33" d="100"/>
      </p:scale>
      <p:origin x="0" y="17126"/>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view3D>
      <c:rAngAx val="1"/>
    </c:view3D>
    <c:sideWall>
      <c:spPr>
        <a:gradFill>
          <a:gsLst>
            <a:gs pos="0">
              <a:srgbClr val="FFC000"/>
            </a:gs>
            <a:gs pos="98000">
              <a:schemeClr val="accent1">
                <a:tint val="44500"/>
                <a:satMod val="160000"/>
              </a:schemeClr>
            </a:gs>
            <a:gs pos="100000">
              <a:schemeClr val="accent1">
                <a:tint val="23500"/>
                <a:satMod val="160000"/>
              </a:schemeClr>
            </a:gs>
          </a:gsLst>
          <a:lin ang="5400000" scaled="0"/>
        </a:gradFill>
      </c:spPr>
    </c:sideWall>
    <c:backWall>
      <c:spPr>
        <a:gradFill>
          <a:gsLst>
            <a:gs pos="0">
              <a:srgbClr val="FFC000"/>
            </a:gs>
            <a:gs pos="98000">
              <a:schemeClr val="accent1">
                <a:tint val="44500"/>
                <a:satMod val="160000"/>
              </a:schemeClr>
            </a:gs>
            <a:gs pos="100000">
              <a:schemeClr val="accent1">
                <a:tint val="23500"/>
                <a:satMod val="160000"/>
              </a:schemeClr>
            </a:gs>
          </a:gsLst>
          <a:lin ang="5400000" scaled="0"/>
        </a:gradFill>
      </c:spPr>
    </c:backWall>
    <c:plotArea>
      <c:layout>
        <c:manualLayout>
          <c:layoutTarget val="inner"/>
          <c:xMode val="edge"/>
          <c:yMode val="edge"/>
          <c:x val="0.13369549839015721"/>
          <c:y val="0.20477377996015067"/>
          <c:w val="0.76596415372511684"/>
          <c:h val="0.69560162695914862"/>
        </c:manualLayout>
      </c:layout>
      <c:bar3DChart>
        <c:barDir val="col"/>
        <c:grouping val="clustered"/>
        <c:ser>
          <c:idx val="0"/>
          <c:order val="0"/>
          <c:spPr>
            <a:gradFill>
              <a:gsLst>
                <a:gs pos="0">
                  <a:srgbClr val="03D4A8"/>
                </a:gs>
                <a:gs pos="25000">
                  <a:srgbClr val="21D6E0"/>
                </a:gs>
                <a:gs pos="75000">
                  <a:srgbClr val="0087E6"/>
                </a:gs>
                <a:gs pos="100000">
                  <a:srgbClr val="005CBF"/>
                </a:gs>
              </a:gsLst>
              <a:lin ang="5400000" scaled="0"/>
            </a:gradFill>
          </c:spPr>
          <c:dLbls>
            <c:spPr>
              <a:solidFill>
                <a:schemeClr val="bg1">
                  <a:lumMod val="95000"/>
                </a:schemeClr>
              </a:solidFill>
              <a:ln>
                <a:solidFill>
                  <a:schemeClr val="tx1"/>
                </a:solidFill>
              </a:ln>
            </c:spPr>
            <c:txPr>
              <a:bodyPr/>
              <a:lstStyle/>
              <a:p>
                <a:pPr>
                  <a:defRPr sz="1400" b="1" i="0"/>
                </a:pPr>
                <a:endParaRPr lang="en-US"/>
              </a:p>
            </c:txPr>
            <c:showVal val="1"/>
          </c:dLbls>
          <c:cat>
            <c:strRef>
              <c:f>'Inspection Frequency 12'!$A$2:$K$2</c:f>
              <c:strCache>
                <c:ptCount val="11"/>
                <c:pt idx="0">
                  <c:v>EY 1995</c:v>
                </c:pt>
                <c:pt idx="1">
                  <c:v>EY 2000</c:v>
                </c:pt>
                <c:pt idx="2">
                  <c:v>EY 2005</c:v>
                </c:pt>
                <c:pt idx="3">
                  <c:v>EY 2006</c:v>
                </c:pt>
                <c:pt idx="4">
                  <c:v>EY 2007 </c:v>
                </c:pt>
                <c:pt idx="5">
                  <c:v>EY 2008</c:v>
                </c:pt>
                <c:pt idx="6">
                  <c:v>EY 2009</c:v>
                </c:pt>
                <c:pt idx="7">
                  <c:v>EY 2010</c:v>
                </c:pt>
                <c:pt idx="8">
                  <c:v>EY 2011</c:v>
                </c:pt>
                <c:pt idx="9">
                  <c:v>EY 2012 </c:v>
                </c:pt>
                <c:pt idx="10">
                  <c:v>EY 2013</c:v>
                </c:pt>
              </c:strCache>
            </c:strRef>
          </c:cat>
          <c:val>
            <c:numRef>
              <c:f>'Inspection Frequency 12'!$A$3:$K$3</c:f>
              <c:numCache>
                <c:formatCode>General</c:formatCode>
                <c:ptCount val="11"/>
                <c:pt idx="0">
                  <c:v>99</c:v>
                </c:pt>
                <c:pt idx="1">
                  <c:v>100</c:v>
                </c:pt>
                <c:pt idx="2">
                  <c:v>96</c:v>
                </c:pt>
                <c:pt idx="3">
                  <c:v>98</c:v>
                </c:pt>
                <c:pt idx="4">
                  <c:v>99</c:v>
                </c:pt>
                <c:pt idx="5">
                  <c:v>97</c:v>
                </c:pt>
                <c:pt idx="6">
                  <c:v>83</c:v>
                </c:pt>
                <c:pt idx="7">
                  <c:v>83</c:v>
                </c:pt>
                <c:pt idx="8">
                  <c:v>83</c:v>
                </c:pt>
                <c:pt idx="9">
                  <c:v>88</c:v>
                </c:pt>
                <c:pt idx="10">
                  <c:v>100</c:v>
                </c:pt>
              </c:numCache>
            </c:numRef>
          </c:val>
        </c:ser>
        <c:gapWidth val="65"/>
        <c:gapDepth val="96"/>
        <c:shape val="box"/>
        <c:axId val="154876544"/>
        <c:axId val="154878336"/>
        <c:axId val="0"/>
      </c:bar3DChart>
      <c:catAx>
        <c:axId val="154876544"/>
        <c:scaling>
          <c:orientation val="minMax"/>
        </c:scaling>
        <c:axPos val="b"/>
        <c:tickLblPos val="nextTo"/>
        <c:txPr>
          <a:bodyPr/>
          <a:lstStyle/>
          <a:p>
            <a:pPr>
              <a:defRPr sz="1400" b="1">
                <a:solidFill>
                  <a:schemeClr val="bg2"/>
                </a:solidFill>
              </a:defRPr>
            </a:pPr>
            <a:endParaRPr lang="en-US"/>
          </a:p>
        </c:txPr>
        <c:crossAx val="154878336"/>
        <c:crosses val="autoZero"/>
        <c:auto val="1"/>
        <c:lblAlgn val="ctr"/>
        <c:lblOffset val="100"/>
      </c:catAx>
      <c:valAx>
        <c:axId val="154878336"/>
        <c:scaling>
          <c:orientation val="minMax"/>
        </c:scaling>
        <c:axPos val="l"/>
        <c:majorGridlines/>
        <c:numFmt formatCode="General" sourceLinked="1"/>
        <c:tickLblPos val="nextTo"/>
        <c:txPr>
          <a:bodyPr/>
          <a:lstStyle/>
          <a:p>
            <a:pPr>
              <a:defRPr sz="1400" b="1">
                <a:solidFill>
                  <a:schemeClr val="bg2"/>
                </a:solidFill>
              </a:defRPr>
            </a:pPr>
            <a:endParaRPr lang="en-US"/>
          </a:p>
        </c:txPr>
        <c:crossAx val="154876544"/>
        <c:crosses val="autoZero"/>
        <c:crossBetween val="between"/>
      </c:valAx>
      <c:spPr>
        <a:gradFill>
          <a:gsLst>
            <a:gs pos="0">
              <a:srgbClr val="FFC000">
                <a:lumMod val="72000"/>
                <a:lumOff val="28000"/>
              </a:srgbClr>
            </a:gs>
            <a:gs pos="98000">
              <a:schemeClr val="accent1">
                <a:tint val="44500"/>
                <a:satMod val="160000"/>
              </a:schemeClr>
            </a:gs>
            <a:gs pos="100000">
              <a:schemeClr val="accent1">
                <a:tint val="23500"/>
                <a:satMod val="160000"/>
              </a:schemeClr>
            </a:gs>
          </a:gsLst>
          <a:lin ang="5400000" scaled="0"/>
        </a:gradFill>
        <a:ln>
          <a:solidFill>
            <a:schemeClr val="tx1"/>
          </a:solidFill>
        </a:ln>
      </c:spPr>
    </c:plotArea>
    <c:legend>
      <c:legendPos val="b"/>
      <c:legendEntry>
        <c:idx val="0"/>
        <c:txPr>
          <a:bodyPr/>
          <a:lstStyle/>
          <a:p>
            <a:pPr>
              <a:defRPr>
                <a:solidFill>
                  <a:schemeClr val="bg1"/>
                </a:solidFill>
              </a:defRPr>
            </a:pPr>
            <a:endParaRPr lang="en-US"/>
          </a:p>
        </c:txPr>
      </c:legendEntry>
      <c:layout>
        <c:manualLayout>
          <c:xMode val="edge"/>
          <c:yMode val="edge"/>
          <c:x val="0.44086357708405016"/>
          <c:y val="0.97460907827698051"/>
          <c:w val="7.1148798707853816E-2"/>
          <c:h val="2.5390921723019936E-2"/>
        </c:manualLayout>
      </c:layout>
    </c:legend>
    <c:plotVisOnly val="1"/>
    <c:dispBlanksAs val="gap"/>
  </c:chart>
  <c:spPr>
    <a:ln w="31750">
      <a:solidFill>
        <a:srgbClr val="FFCC00"/>
      </a:solidFill>
    </a:ln>
  </c:sp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7.2989753569133384E-2"/>
          <c:y val="0.11846159643895866"/>
          <c:w val="0.90603389250256761"/>
          <c:h val="0.69534874441370564"/>
        </c:manualLayout>
      </c:layout>
      <c:barChart>
        <c:barDir val="col"/>
        <c:grouping val="clustered"/>
        <c:ser>
          <c:idx val="0"/>
          <c:order val="0"/>
          <c:tx>
            <c:strRef>
              <c:f>'Industry Compliance '!$A$2</c:f>
              <c:strCache>
                <c:ptCount val="1"/>
                <c:pt idx="0">
                  <c:v>Percent Compliance </c:v>
                </c:pt>
              </c:strCache>
            </c:strRef>
          </c:tx>
          <c:spPr>
            <a:gradFill>
              <a:gsLst>
                <a:gs pos="0">
                  <a:srgbClr val="03D4A8"/>
                </a:gs>
                <a:gs pos="25000">
                  <a:srgbClr val="21D6E0"/>
                </a:gs>
                <a:gs pos="75000">
                  <a:srgbClr val="0087E6"/>
                </a:gs>
                <a:gs pos="100000">
                  <a:srgbClr val="005CBF"/>
                </a:gs>
              </a:gsLst>
              <a:lin ang="5400000" scaled="0"/>
            </a:gradFill>
          </c:spPr>
          <c:dLbls>
            <c:spPr>
              <a:solidFill>
                <a:schemeClr val="tx1">
                  <a:lumMod val="95000"/>
                </a:schemeClr>
              </a:solidFill>
              <a:ln>
                <a:solidFill>
                  <a:schemeClr val="bg2"/>
                </a:solidFill>
              </a:ln>
            </c:spPr>
            <c:txPr>
              <a:bodyPr/>
              <a:lstStyle/>
              <a:p>
                <a:pPr>
                  <a:defRPr sz="1400" b="1">
                    <a:solidFill>
                      <a:schemeClr val="bg2"/>
                    </a:solidFill>
                  </a:defRPr>
                </a:pPr>
                <a:endParaRPr lang="en-US"/>
              </a:p>
            </c:txPr>
            <c:showVal val="1"/>
          </c:dLbls>
          <c:cat>
            <c:strRef>
              <c:f>'Industry Compliance '!$B$1:$M$1</c:f>
              <c:strCache>
                <c:ptCount val="12"/>
                <c:pt idx="0">
                  <c:v>EY 1990</c:v>
                </c:pt>
                <c:pt idx="1">
                  <c:v>EY 1995</c:v>
                </c:pt>
                <c:pt idx="2">
                  <c:v>EY 2000</c:v>
                </c:pt>
                <c:pt idx="3">
                  <c:v>EY 2005</c:v>
                </c:pt>
                <c:pt idx="4">
                  <c:v>EY 2006</c:v>
                </c:pt>
                <c:pt idx="5">
                  <c:v>EY 2007</c:v>
                </c:pt>
                <c:pt idx="6">
                  <c:v>EY 2008</c:v>
                </c:pt>
                <c:pt idx="7">
                  <c:v>EY 2009</c:v>
                </c:pt>
                <c:pt idx="8">
                  <c:v>EY 2010</c:v>
                </c:pt>
                <c:pt idx="9">
                  <c:v>EY 2011</c:v>
                </c:pt>
                <c:pt idx="10">
                  <c:v>EY 2012 </c:v>
                </c:pt>
                <c:pt idx="11">
                  <c:v>EY 2013</c:v>
                </c:pt>
              </c:strCache>
            </c:strRef>
          </c:cat>
          <c:val>
            <c:numRef>
              <c:f>'Industry Compliance '!$B$2:$M$2</c:f>
              <c:numCache>
                <c:formatCode>0%</c:formatCode>
                <c:ptCount val="12"/>
                <c:pt idx="0">
                  <c:v>0.6000000000000002</c:v>
                </c:pt>
                <c:pt idx="1">
                  <c:v>0.76000000000000023</c:v>
                </c:pt>
                <c:pt idx="2">
                  <c:v>0.83000000000000018</c:v>
                </c:pt>
                <c:pt idx="3">
                  <c:v>0.83000000000000018</c:v>
                </c:pt>
                <c:pt idx="4">
                  <c:v>0.88</c:v>
                </c:pt>
                <c:pt idx="5">
                  <c:v>0.87000000000000022</c:v>
                </c:pt>
                <c:pt idx="6">
                  <c:v>0.87000000000000022</c:v>
                </c:pt>
                <c:pt idx="7">
                  <c:v>0.77000000000000024</c:v>
                </c:pt>
                <c:pt idx="8">
                  <c:v>0.65000000000000024</c:v>
                </c:pt>
                <c:pt idx="9">
                  <c:v>0.70000000000000018</c:v>
                </c:pt>
                <c:pt idx="10">
                  <c:v>0.70000000000000018</c:v>
                </c:pt>
                <c:pt idx="11">
                  <c:v>0.7200000000000002</c:v>
                </c:pt>
              </c:numCache>
            </c:numRef>
          </c:val>
        </c:ser>
        <c:gapWidth val="42"/>
        <c:overlap val="50"/>
        <c:axId val="155293952"/>
        <c:axId val="155099136"/>
      </c:barChart>
      <c:catAx>
        <c:axId val="155293952"/>
        <c:scaling>
          <c:orientation val="minMax"/>
        </c:scaling>
        <c:axPos val="b"/>
        <c:tickLblPos val="nextTo"/>
        <c:txPr>
          <a:bodyPr/>
          <a:lstStyle/>
          <a:p>
            <a:pPr>
              <a:defRPr sz="1400" b="1">
                <a:solidFill>
                  <a:schemeClr val="bg2"/>
                </a:solidFill>
              </a:defRPr>
            </a:pPr>
            <a:endParaRPr lang="en-US"/>
          </a:p>
        </c:txPr>
        <c:crossAx val="155099136"/>
        <c:crosses val="autoZero"/>
        <c:auto val="1"/>
        <c:lblAlgn val="ctr"/>
        <c:lblOffset val="100"/>
      </c:catAx>
      <c:valAx>
        <c:axId val="155099136"/>
        <c:scaling>
          <c:orientation val="minMax"/>
        </c:scaling>
        <c:axPos val="l"/>
        <c:majorGridlines/>
        <c:numFmt formatCode="0%" sourceLinked="1"/>
        <c:tickLblPos val="nextTo"/>
        <c:txPr>
          <a:bodyPr/>
          <a:lstStyle/>
          <a:p>
            <a:pPr>
              <a:defRPr sz="1400" b="1">
                <a:solidFill>
                  <a:schemeClr val="bg2"/>
                </a:solidFill>
              </a:defRPr>
            </a:pPr>
            <a:endParaRPr lang="en-US"/>
          </a:p>
        </c:txPr>
        <c:crossAx val="155293952"/>
        <c:crosses val="autoZero"/>
        <c:crossBetween val="between"/>
        <c:majorUnit val="0.1"/>
        <c:minorUnit val="0.05"/>
      </c:valAx>
      <c:spPr>
        <a:gradFill>
          <a:gsLst>
            <a:gs pos="33350">
              <a:srgbClr val="FFCC00"/>
            </a:gs>
            <a:gs pos="0">
              <a:schemeClr val="accent1">
                <a:tint val="66000"/>
                <a:satMod val="160000"/>
              </a:schemeClr>
            </a:gs>
            <a:gs pos="92000">
              <a:schemeClr val="accent1">
                <a:tint val="44500"/>
                <a:satMod val="160000"/>
              </a:schemeClr>
            </a:gs>
            <a:gs pos="100000">
              <a:schemeClr val="accent1">
                <a:tint val="23500"/>
                <a:satMod val="160000"/>
              </a:schemeClr>
            </a:gs>
          </a:gsLst>
          <a:lin ang="5400000" scaled="0"/>
        </a:gradFill>
        <a:ln>
          <a:solidFill>
            <a:sysClr val="windowText" lastClr="000000"/>
          </a:solidFill>
        </a:ln>
      </c:spPr>
    </c:plotArea>
    <c:legend>
      <c:legendPos val="b"/>
      <c:layout>
        <c:manualLayout>
          <c:xMode val="edge"/>
          <c:yMode val="edge"/>
          <c:x val="4.0032402986239994E-2"/>
          <c:y val="0.91140370111963809"/>
          <c:w val="0.93582917409923305"/>
          <c:h val="6.3680188710588378E-2"/>
        </c:manualLayout>
      </c:layout>
      <c:txPr>
        <a:bodyPr/>
        <a:lstStyle/>
        <a:p>
          <a:pPr>
            <a:defRPr sz="1400" b="1">
              <a:solidFill>
                <a:schemeClr val="bg2">
                  <a:lumMod val="75000"/>
                </a:schemeClr>
              </a:solidFill>
            </a:defRPr>
          </a:pPr>
          <a:endParaRPr lang="en-US"/>
        </a:p>
      </c:txPr>
    </c:legend>
    <c:plotVisOnly val="1"/>
    <c:dispBlanksAs val="gap"/>
  </c:chart>
  <c:spPr>
    <a:solidFill>
      <a:schemeClr val="accent5"/>
    </a:solidFill>
    <a:ln w="28575">
      <a:solidFill>
        <a:srgbClr val="FFCC00"/>
      </a:solid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view3D>
      <c:rotY val="50"/>
      <c:rAngAx val="1"/>
    </c:view3D>
    <c:floor>
      <c:spPr>
        <a:solidFill>
          <a:srgbClr val="FEFB7D"/>
        </a:solidFill>
      </c:spPr>
    </c:floor>
    <c:sideWall>
      <c:spPr>
        <a:solidFill>
          <a:srgbClr val="F1E769"/>
        </a:solidFill>
        <a:ln>
          <a:solidFill>
            <a:schemeClr val="tx1"/>
          </a:solidFill>
        </a:ln>
      </c:spPr>
    </c:sideWall>
    <c:backWall>
      <c:spPr>
        <a:solidFill>
          <a:srgbClr val="F1E769"/>
        </a:solidFill>
        <a:ln>
          <a:solidFill>
            <a:schemeClr val="tx1"/>
          </a:solidFill>
        </a:ln>
      </c:spPr>
    </c:backWall>
    <c:plotArea>
      <c:layout>
        <c:manualLayout>
          <c:layoutTarget val="inner"/>
          <c:xMode val="edge"/>
          <c:yMode val="edge"/>
          <c:x val="9.9247753672580874E-2"/>
          <c:y val="3.8411903057572382E-2"/>
          <c:w val="0.86304889611040547"/>
          <c:h val="0.81626359205099353"/>
        </c:manualLayout>
      </c:layout>
      <c:bar3DChart>
        <c:barDir val="bar"/>
        <c:grouping val="clustered"/>
        <c:ser>
          <c:idx val="0"/>
          <c:order val="0"/>
          <c:tx>
            <c:strRef>
              <c:f>'Off-Site Impacts'!$A$2</c:f>
              <c:strCache>
                <c:ptCount val="1"/>
                <c:pt idx="0">
                  <c:v>Percent of Mines Free From Off-site Impacts </c:v>
                </c:pt>
              </c:strCache>
            </c:strRef>
          </c:tx>
          <c:spPr>
            <a:gradFill>
              <a:gsLst>
                <a:gs pos="38332">
                  <a:schemeClr val="accent1">
                    <a:lumMod val="75000"/>
                  </a:schemeClr>
                </a:gs>
                <a:gs pos="0">
                  <a:schemeClr val="tx2">
                    <a:lumMod val="75000"/>
                  </a:schemeClr>
                </a:gs>
                <a:gs pos="28000">
                  <a:srgbClr val="0A128C"/>
                </a:gs>
                <a:gs pos="70000">
                  <a:srgbClr val="181CC7"/>
                </a:gs>
                <a:gs pos="88000">
                  <a:schemeClr val="accent6">
                    <a:lumMod val="75000"/>
                  </a:schemeClr>
                </a:gs>
                <a:gs pos="100000">
                  <a:srgbClr val="8C3D91"/>
                </a:gs>
              </a:gsLst>
              <a:lin ang="5400000" scaled="0"/>
            </a:gradFill>
          </c:spPr>
          <c:dLbls>
            <c:spPr>
              <a:solidFill>
                <a:schemeClr val="tx1">
                  <a:lumMod val="95000"/>
                </a:schemeClr>
              </a:solidFill>
              <a:ln>
                <a:solidFill>
                  <a:schemeClr val="bg2"/>
                </a:solidFill>
              </a:ln>
            </c:spPr>
            <c:txPr>
              <a:bodyPr/>
              <a:lstStyle/>
              <a:p>
                <a:pPr>
                  <a:defRPr sz="1400" b="1">
                    <a:solidFill>
                      <a:schemeClr val="bg2">
                        <a:lumMod val="50000"/>
                      </a:schemeClr>
                    </a:solidFill>
                  </a:defRPr>
                </a:pPr>
                <a:endParaRPr lang="en-US"/>
              </a:p>
            </c:txPr>
            <c:showVal val="1"/>
          </c:dLbls>
          <c:cat>
            <c:strRef>
              <c:f>'Off-Site Impacts'!$B$1:$K$1</c:f>
              <c:strCache>
                <c:ptCount val="10"/>
                <c:pt idx="0">
                  <c:v>EY 2000</c:v>
                </c:pt>
                <c:pt idx="1">
                  <c:v>EY 2005</c:v>
                </c:pt>
                <c:pt idx="2">
                  <c:v>EY 2006</c:v>
                </c:pt>
                <c:pt idx="3">
                  <c:v>EY 2007</c:v>
                </c:pt>
                <c:pt idx="4">
                  <c:v>EY 2008</c:v>
                </c:pt>
                <c:pt idx="5">
                  <c:v>EY 2009</c:v>
                </c:pt>
                <c:pt idx="6">
                  <c:v>EY 2010</c:v>
                </c:pt>
                <c:pt idx="7">
                  <c:v>EY 2011</c:v>
                </c:pt>
                <c:pt idx="8">
                  <c:v>EY 2012</c:v>
                </c:pt>
                <c:pt idx="9">
                  <c:v>EY 2013</c:v>
                </c:pt>
              </c:strCache>
            </c:strRef>
          </c:cat>
          <c:val>
            <c:numRef>
              <c:f>'Off-Site Impacts'!$B$2:$K$2</c:f>
              <c:numCache>
                <c:formatCode>0%</c:formatCode>
                <c:ptCount val="10"/>
                <c:pt idx="0">
                  <c:v>0.97000000000000042</c:v>
                </c:pt>
                <c:pt idx="1">
                  <c:v>0.87000000000000044</c:v>
                </c:pt>
                <c:pt idx="2">
                  <c:v>0.93</c:v>
                </c:pt>
                <c:pt idx="3">
                  <c:v>0.88</c:v>
                </c:pt>
                <c:pt idx="4">
                  <c:v>0.86000000000000043</c:v>
                </c:pt>
                <c:pt idx="5">
                  <c:v>0.8</c:v>
                </c:pt>
                <c:pt idx="6">
                  <c:v>0.79</c:v>
                </c:pt>
                <c:pt idx="7">
                  <c:v>0.8</c:v>
                </c:pt>
                <c:pt idx="8">
                  <c:v>0.8200000000000004</c:v>
                </c:pt>
                <c:pt idx="9">
                  <c:v>0.85000000000000042</c:v>
                </c:pt>
              </c:numCache>
            </c:numRef>
          </c:val>
        </c:ser>
        <c:gapWidth val="64"/>
        <c:gapDepth val="142"/>
        <c:shape val="box"/>
        <c:axId val="141517184"/>
        <c:axId val="141518720"/>
        <c:axId val="0"/>
      </c:bar3DChart>
      <c:catAx>
        <c:axId val="141517184"/>
        <c:scaling>
          <c:orientation val="minMax"/>
        </c:scaling>
        <c:axPos val="l"/>
        <c:tickLblPos val="nextTo"/>
        <c:txPr>
          <a:bodyPr/>
          <a:lstStyle/>
          <a:p>
            <a:pPr>
              <a:defRPr sz="1200" b="1">
                <a:solidFill>
                  <a:schemeClr val="bg2">
                    <a:lumMod val="75000"/>
                  </a:schemeClr>
                </a:solidFill>
              </a:defRPr>
            </a:pPr>
            <a:endParaRPr lang="en-US"/>
          </a:p>
        </c:txPr>
        <c:crossAx val="141518720"/>
        <c:crosses val="autoZero"/>
        <c:auto val="1"/>
        <c:lblAlgn val="ctr"/>
        <c:lblOffset val="100"/>
      </c:catAx>
      <c:valAx>
        <c:axId val="141518720"/>
        <c:scaling>
          <c:orientation val="minMax"/>
        </c:scaling>
        <c:axPos val="b"/>
        <c:majorGridlines/>
        <c:numFmt formatCode="0%" sourceLinked="1"/>
        <c:tickLblPos val="nextTo"/>
        <c:txPr>
          <a:bodyPr/>
          <a:lstStyle/>
          <a:p>
            <a:pPr>
              <a:defRPr sz="1400" b="1">
                <a:solidFill>
                  <a:schemeClr val="bg2">
                    <a:lumMod val="75000"/>
                  </a:schemeClr>
                </a:solidFill>
                <a:latin typeface="Agency FB" pitchFamily="34" charset="0"/>
              </a:defRPr>
            </a:pPr>
            <a:endParaRPr lang="en-US"/>
          </a:p>
        </c:txPr>
        <c:crossAx val="141517184"/>
        <c:crosses val="autoZero"/>
        <c:crossBetween val="between"/>
      </c:valAx>
      <c:spPr>
        <a:ln w="25400"/>
      </c:spPr>
    </c:plotArea>
    <c:legend>
      <c:legendPos val="b"/>
      <c:layout>
        <c:manualLayout>
          <c:xMode val="edge"/>
          <c:yMode val="edge"/>
          <c:x val="0.27394119413995088"/>
          <c:y val="0.96504231560233322"/>
          <c:w val="0.49890109114228387"/>
          <c:h val="3.4957684397666722E-2"/>
        </c:manualLayout>
      </c:layout>
      <c:txPr>
        <a:bodyPr/>
        <a:lstStyle/>
        <a:p>
          <a:pPr>
            <a:defRPr sz="1200" b="1">
              <a:solidFill>
                <a:schemeClr val="bg2">
                  <a:lumMod val="75000"/>
                </a:schemeClr>
              </a:solidFill>
            </a:defRPr>
          </a:pPr>
          <a:endParaRPr lang="en-US"/>
        </a:p>
      </c:txPr>
    </c:legend>
    <c:plotVisOnly val="1"/>
    <c:dispBlanksAs val="gap"/>
  </c:chart>
  <c:spPr>
    <a:solidFill>
      <a:schemeClr val="tx1">
        <a:lumMod val="75000"/>
      </a:schemeClr>
    </a:solidFill>
    <a:ln w="31750">
      <a:solidFill>
        <a:srgbClr val="FFCC00"/>
      </a:solid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view3D>
      <c:rAngAx val="1"/>
    </c:view3D>
    <c:floor>
      <c:spPr>
        <a:solidFill>
          <a:srgbClr val="FFCC00"/>
        </a:solidFill>
      </c:spPr>
    </c:floor>
    <c:sideWall>
      <c:spPr>
        <a:gradFill>
          <a:gsLst>
            <a:gs pos="33350">
              <a:srgbClr val="FFCC00"/>
            </a:gs>
            <a:gs pos="0">
              <a:schemeClr val="accent1">
                <a:tint val="66000"/>
                <a:satMod val="160000"/>
              </a:schemeClr>
            </a:gs>
            <a:gs pos="92000">
              <a:schemeClr val="accent1">
                <a:tint val="44500"/>
                <a:satMod val="160000"/>
              </a:schemeClr>
            </a:gs>
            <a:gs pos="100000">
              <a:schemeClr val="accent1">
                <a:tint val="23500"/>
                <a:satMod val="160000"/>
              </a:schemeClr>
            </a:gs>
          </a:gsLst>
          <a:lin ang="5400000" scaled="0"/>
        </a:gradFill>
      </c:spPr>
    </c:sideWall>
    <c:backWall>
      <c:spPr>
        <a:gradFill>
          <a:gsLst>
            <a:gs pos="33350">
              <a:srgbClr val="FFCC00"/>
            </a:gs>
            <a:gs pos="0">
              <a:schemeClr val="accent1">
                <a:tint val="66000"/>
                <a:satMod val="160000"/>
              </a:schemeClr>
            </a:gs>
            <a:gs pos="92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ser>
          <c:idx val="0"/>
          <c:order val="0"/>
          <c:tx>
            <c:strRef>
              <c:f>'Performance Standards Cited'!$A$2</c:f>
              <c:strCache>
                <c:ptCount val="1"/>
                <c:pt idx="0">
                  <c:v>Performance Standards Cited</c:v>
                </c:pt>
              </c:strCache>
            </c:strRef>
          </c:tx>
          <c:dLbls>
            <c:spPr>
              <a:solidFill>
                <a:schemeClr val="tx1">
                  <a:lumMod val="95000"/>
                </a:schemeClr>
              </a:solidFill>
              <a:ln>
                <a:solidFill>
                  <a:schemeClr val="bg2"/>
                </a:solidFill>
              </a:ln>
            </c:spPr>
            <c:txPr>
              <a:bodyPr/>
              <a:lstStyle/>
              <a:p>
                <a:pPr>
                  <a:defRPr sz="1400" b="1">
                    <a:solidFill>
                      <a:schemeClr val="bg2"/>
                    </a:solidFill>
                  </a:defRPr>
                </a:pPr>
                <a:endParaRPr lang="en-US"/>
              </a:p>
            </c:txPr>
            <c:showVal val="1"/>
          </c:dLbls>
          <c:cat>
            <c:strRef>
              <c:f>'Performance Standards Cited'!$B$1:$M$1</c:f>
              <c:strCache>
                <c:ptCount val="12"/>
                <c:pt idx="0">
                  <c:v>EY 1990</c:v>
                </c:pt>
                <c:pt idx="1">
                  <c:v>EY 1995</c:v>
                </c:pt>
                <c:pt idx="2">
                  <c:v>EY 2000</c:v>
                </c:pt>
                <c:pt idx="3">
                  <c:v>EY 2005</c:v>
                </c:pt>
                <c:pt idx="4">
                  <c:v>EY 2006</c:v>
                </c:pt>
                <c:pt idx="5">
                  <c:v>EY 2007</c:v>
                </c:pt>
                <c:pt idx="6">
                  <c:v>EY 2008</c:v>
                </c:pt>
                <c:pt idx="7">
                  <c:v>EY 2009</c:v>
                </c:pt>
                <c:pt idx="8">
                  <c:v>EY 2010</c:v>
                </c:pt>
                <c:pt idx="9">
                  <c:v>EY 2011</c:v>
                </c:pt>
                <c:pt idx="10">
                  <c:v>EY 2012</c:v>
                </c:pt>
                <c:pt idx="11">
                  <c:v>EY 2013</c:v>
                </c:pt>
              </c:strCache>
            </c:strRef>
          </c:cat>
          <c:val>
            <c:numRef>
              <c:f>'Performance Standards Cited'!$B$2:$M$2</c:f>
              <c:numCache>
                <c:formatCode>#,##0</c:formatCode>
                <c:ptCount val="12"/>
                <c:pt idx="0">
                  <c:v>6048</c:v>
                </c:pt>
                <c:pt idx="1">
                  <c:v>2356</c:v>
                </c:pt>
                <c:pt idx="2">
                  <c:v>1036</c:v>
                </c:pt>
                <c:pt idx="3">
                  <c:v>1099</c:v>
                </c:pt>
                <c:pt idx="4">
                  <c:v>837</c:v>
                </c:pt>
                <c:pt idx="5">
                  <c:v>1118</c:v>
                </c:pt>
                <c:pt idx="6">
                  <c:v>1333</c:v>
                </c:pt>
                <c:pt idx="7">
                  <c:v>2301</c:v>
                </c:pt>
                <c:pt idx="8">
                  <c:v>2477</c:v>
                </c:pt>
                <c:pt idx="9">
                  <c:v>2722</c:v>
                </c:pt>
                <c:pt idx="10">
                  <c:v>2716</c:v>
                </c:pt>
                <c:pt idx="11">
                  <c:v>1963</c:v>
                </c:pt>
              </c:numCache>
            </c:numRef>
          </c:val>
        </c:ser>
        <c:gapWidth val="59"/>
        <c:gapDepth val="93"/>
        <c:shape val="box"/>
        <c:axId val="155679360"/>
        <c:axId val="155681152"/>
        <c:axId val="0"/>
      </c:bar3DChart>
      <c:catAx>
        <c:axId val="155679360"/>
        <c:scaling>
          <c:orientation val="minMax"/>
        </c:scaling>
        <c:axPos val="b"/>
        <c:tickLblPos val="nextTo"/>
        <c:txPr>
          <a:bodyPr/>
          <a:lstStyle/>
          <a:p>
            <a:pPr>
              <a:defRPr sz="1400" b="1">
                <a:solidFill>
                  <a:srgbClr val="FFCC00"/>
                </a:solidFill>
              </a:defRPr>
            </a:pPr>
            <a:endParaRPr lang="en-US"/>
          </a:p>
        </c:txPr>
        <c:crossAx val="155681152"/>
        <c:crosses val="autoZero"/>
        <c:auto val="1"/>
        <c:lblAlgn val="ctr"/>
        <c:lblOffset val="100"/>
      </c:catAx>
      <c:valAx>
        <c:axId val="155681152"/>
        <c:scaling>
          <c:orientation val="minMax"/>
        </c:scaling>
        <c:axPos val="l"/>
        <c:majorGridlines/>
        <c:numFmt formatCode="#,##0" sourceLinked="1"/>
        <c:tickLblPos val="nextTo"/>
        <c:txPr>
          <a:bodyPr/>
          <a:lstStyle/>
          <a:p>
            <a:pPr>
              <a:defRPr sz="1400" b="1">
                <a:solidFill>
                  <a:srgbClr val="FFCC00"/>
                </a:solidFill>
              </a:defRPr>
            </a:pPr>
            <a:endParaRPr lang="en-US"/>
          </a:p>
        </c:txPr>
        <c:crossAx val="155679360"/>
        <c:crosses val="autoZero"/>
        <c:crossBetween val="between"/>
      </c:valAx>
    </c:plotArea>
    <c:legend>
      <c:legendPos val="b"/>
      <c:layout/>
      <c:txPr>
        <a:bodyPr/>
        <a:lstStyle/>
        <a:p>
          <a:pPr>
            <a:defRPr sz="1200" b="1">
              <a:solidFill>
                <a:srgbClr val="FFCC00"/>
              </a:solidFill>
            </a:defRPr>
          </a:pPr>
          <a:endParaRPr lang="en-US"/>
        </a:p>
      </c:txPr>
    </c:legend>
    <c:plotVisOnly val="1"/>
    <c:dispBlanksAs val="gap"/>
  </c:chart>
  <c:spPr>
    <a:solidFill>
      <a:schemeClr val="bg2">
        <a:lumMod val="60000"/>
        <a:lumOff val="40000"/>
      </a:schemeClr>
    </a:solidFill>
    <a:ln w="25400">
      <a:solidFill>
        <a:srgbClr val="FFCC00"/>
      </a:solidFill>
    </a:ln>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view3D>
      <c:rotX val="30"/>
      <c:perspective val="30"/>
    </c:view3D>
    <c:plotArea>
      <c:layout>
        <c:manualLayout>
          <c:layoutTarget val="inner"/>
          <c:xMode val="edge"/>
          <c:yMode val="edge"/>
          <c:x val="0.35701540254423031"/>
          <c:y val="2.8696905844515938E-2"/>
          <c:w val="0.60937477117914285"/>
          <c:h val="0.92382684558796346"/>
        </c:manualLayout>
      </c:layout>
      <c:pie3DChart>
        <c:varyColors val="1"/>
        <c:ser>
          <c:idx val="0"/>
          <c:order val="0"/>
          <c:explosion val="25"/>
          <c:dPt>
            <c:idx val="2"/>
            <c:spPr>
              <a:solidFill>
                <a:srgbClr val="CF943D"/>
              </a:solidFill>
            </c:spPr>
          </c:dPt>
          <c:dPt>
            <c:idx val="3"/>
            <c:spPr>
              <a:solidFill>
                <a:srgbClr val="00B050"/>
              </a:solidFill>
            </c:spPr>
          </c:dPt>
          <c:dPt>
            <c:idx val="4"/>
            <c:spPr>
              <a:solidFill>
                <a:srgbClr val="C04CBA"/>
              </a:solidFill>
            </c:spPr>
          </c:dPt>
          <c:dPt>
            <c:idx val="5"/>
            <c:spPr>
              <a:solidFill>
                <a:srgbClr val="C00000"/>
              </a:solidFill>
            </c:spPr>
          </c:dPt>
          <c:dPt>
            <c:idx val="7"/>
            <c:spPr>
              <a:solidFill>
                <a:schemeClr val="bg2">
                  <a:lumMod val="40000"/>
                  <a:lumOff val="60000"/>
                </a:schemeClr>
              </a:solidFill>
            </c:spPr>
          </c:dPt>
          <c:dPt>
            <c:idx val="8"/>
            <c:spPr>
              <a:solidFill>
                <a:srgbClr val="336600"/>
              </a:solidFill>
            </c:spPr>
          </c:dPt>
          <c:dPt>
            <c:idx val="9"/>
            <c:spPr>
              <a:solidFill>
                <a:srgbClr val="FF9900"/>
              </a:solidFill>
            </c:spPr>
          </c:dPt>
          <c:dLbls>
            <c:dLbl>
              <c:idx val="4"/>
              <c:layout>
                <c:manualLayout>
                  <c:x val="-1.8175930366268082E-2"/>
                  <c:y val="-9.4940667627814168E-3"/>
                </c:manualLayout>
              </c:layout>
              <c:showVal val="1"/>
            </c:dLbl>
            <c:dLbl>
              <c:idx val="5"/>
              <c:layout>
                <c:manualLayout>
                  <c:x val="-1.5242073129856802E-2"/>
                  <c:y val="-5.8441018816309906E-2"/>
                </c:manualLayout>
              </c:layout>
              <c:showVal val="1"/>
            </c:dLbl>
            <c:dLbl>
              <c:idx val="9"/>
              <c:layout>
                <c:manualLayout>
                  <c:x val="2.6998953225149409E-2"/>
                  <c:y val="-5.4064396879967509E-2"/>
                </c:manualLayout>
              </c:layout>
              <c:showVal val="1"/>
            </c:dLbl>
            <c:spPr>
              <a:solidFill>
                <a:schemeClr val="tx1">
                  <a:lumMod val="95000"/>
                </a:schemeClr>
              </a:solidFill>
              <a:ln>
                <a:solidFill>
                  <a:schemeClr val="bg2">
                    <a:lumMod val="50000"/>
                  </a:schemeClr>
                </a:solidFill>
              </a:ln>
            </c:spPr>
            <c:txPr>
              <a:bodyPr/>
              <a:lstStyle/>
              <a:p>
                <a:pPr>
                  <a:defRPr sz="1400" b="1">
                    <a:solidFill>
                      <a:schemeClr val="bg2">
                        <a:lumMod val="50000"/>
                      </a:schemeClr>
                    </a:solidFill>
                  </a:defRPr>
                </a:pPr>
                <a:endParaRPr lang="en-US"/>
              </a:p>
            </c:txPr>
            <c:showVal val="1"/>
            <c:showLeaderLines val="1"/>
          </c:dLbls>
          <c:cat>
            <c:strRef>
              <c:f>'Performance Standards Cited '!$C$1:$M$1</c:f>
              <c:strCache>
                <c:ptCount val="11"/>
                <c:pt idx="0">
                  <c:v>Backfilling &amp; Grading </c:v>
                </c:pt>
                <c:pt idx="1">
                  <c:v>Sedimentation Control</c:v>
                </c:pt>
                <c:pt idx="2">
                  <c:v>Water Quality</c:v>
                </c:pt>
                <c:pt idx="3">
                  <c:v>Use of Explosives/Flyrock</c:v>
                </c:pt>
                <c:pt idx="4">
                  <c:v>Effluent Limits</c:v>
                </c:pt>
                <c:pt idx="5">
                  <c:v>Method of Operations</c:v>
                </c:pt>
                <c:pt idx="6">
                  <c:v>Off Permit</c:v>
                </c:pt>
                <c:pt idx="7">
                  <c:v>Water monitoring</c:v>
                </c:pt>
                <c:pt idx="8">
                  <c:v>Surface &amp; Groundwater</c:v>
                </c:pt>
                <c:pt idx="9">
                  <c:v>Impoundments</c:v>
                </c:pt>
                <c:pt idx="10">
                  <c:v>Other</c:v>
                </c:pt>
              </c:strCache>
            </c:strRef>
          </c:cat>
          <c:val>
            <c:numRef>
              <c:f>'Performance Standards Cited '!$C$2:$M$2</c:f>
              <c:numCache>
                <c:formatCode>General</c:formatCode>
                <c:ptCount val="11"/>
                <c:pt idx="0">
                  <c:v>4</c:v>
                </c:pt>
                <c:pt idx="1">
                  <c:v>9</c:v>
                </c:pt>
                <c:pt idx="2">
                  <c:v>8</c:v>
                </c:pt>
                <c:pt idx="3">
                  <c:v>1</c:v>
                </c:pt>
                <c:pt idx="4">
                  <c:v>5</c:v>
                </c:pt>
                <c:pt idx="5">
                  <c:v>3</c:v>
                </c:pt>
                <c:pt idx="6">
                  <c:v>9</c:v>
                </c:pt>
                <c:pt idx="7">
                  <c:v>18</c:v>
                </c:pt>
                <c:pt idx="8">
                  <c:v>7</c:v>
                </c:pt>
                <c:pt idx="9">
                  <c:v>5</c:v>
                </c:pt>
                <c:pt idx="10">
                  <c:v>31</c:v>
                </c:pt>
              </c:numCache>
            </c:numRef>
          </c:val>
        </c:ser>
      </c:pie3DChart>
      <c:spPr>
        <a:solidFill>
          <a:srgbClr val="FFE265"/>
        </a:solidFill>
        <a:ln w="15875">
          <a:solidFill>
            <a:schemeClr val="accent3">
              <a:lumMod val="40000"/>
              <a:lumOff val="60000"/>
            </a:schemeClr>
          </a:solidFill>
        </a:ln>
      </c:spPr>
    </c:plotArea>
    <c:legend>
      <c:legendPos val="l"/>
      <c:layout>
        <c:manualLayout>
          <c:xMode val="edge"/>
          <c:yMode val="edge"/>
          <c:x val="8.8495585498755708E-3"/>
          <c:y val="3.4977033721051952E-2"/>
          <c:w val="0.29066154398782268"/>
          <c:h val="0.88373996887498696"/>
        </c:manualLayout>
      </c:layout>
      <c:txPr>
        <a:bodyPr/>
        <a:lstStyle/>
        <a:p>
          <a:pPr>
            <a:defRPr sz="1400" b="1"/>
          </a:pPr>
          <a:endParaRPr lang="en-US"/>
        </a:p>
      </c:txPr>
    </c:legend>
    <c:plotVisOnly val="1"/>
    <c:dispBlanksAs val="zero"/>
  </c:chart>
  <c:spPr>
    <a:solidFill>
      <a:schemeClr val="bg2"/>
    </a:solidFill>
    <a:ln w="28575">
      <a:solidFill>
        <a:srgbClr val="FFCC00"/>
      </a:solidFill>
    </a:ln>
  </c:sp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8404EB-8086-48DF-BFD2-18BBEE31862B}"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1925A704-A209-4035-AEDA-348E9E452614}">
      <dgm:prSet phldrT="[Text]" custT="1"/>
      <dgm:spPr>
        <a:solidFill>
          <a:srgbClr val="336600"/>
        </a:solidFill>
        <a:ln>
          <a:solidFill>
            <a:srgbClr val="FFE265"/>
          </a:solidFill>
        </a:ln>
      </dgm:spPr>
      <dgm:t>
        <a:bodyPr anchor="ctr"/>
        <a:lstStyle/>
        <a:p>
          <a:r>
            <a:rPr lang="en-US" sz="2200" b="0" dirty="0" smtClean="0">
              <a:solidFill>
                <a:srgbClr val="FFE265"/>
              </a:solidFill>
              <a:effectLst/>
            </a:rPr>
            <a:t>In 2011, OSM determined that Kentucky was not requiring mine operators to post adequate reclamation bonds to ensure complete reclamation of surface coal mining sites in the event that a mine operator defaulted</a:t>
          </a:r>
          <a:endParaRPr lang="en-US" sz="2200" b="0" dirty="0"/>
        </a:p>
      </dgm:t>
    </dgm:pt>
    <dgm:pt modelId="{E2723032-8671-43CC-8EF0-A4FD460B89F5}" type="parTrans" cxnId="{B28347AB-DC42-40C9-842A-1691247C1798}">
      <dgm:prSet/>
      <dgm:spPr/>
      <dgm:t>
        <a:bodyPr/>
        <a:lstStyle/>
        <a:p>
          <a:endParaRPr lang="en-US"/>
        </a:p>
      </dgm:t>
    </dgm:pt>
    <dgm:pt modelId="{8369AB33-A1FA-487E-8C27-1DEDA200CC03}" type="sibTrans" cxnId="{B28347AB-DC42-40C9-842A-1691247C1798}">
      <dgm:prSet/>
      <dgm:spPr/>
      <dgm:t>
        <a:bodyPr/>
        <a:lstStyle/>
        <a:p>
          <a:endParaRPr lang="en-US"/>
        </a:p>
      </dgm:t>
    </dgm:pt>
    <dgm:pt modelId="{866DA098-2A81-497F-83AB-039DC96060F5}">
      <dgm:prSet phldrT="[Text]" custT="1"/>
      <dgm:spPr>
        <a:solidFill>
          <a:srgbClr val="336600"/>
        </a:solidFill>
        <a:ln>
          <a:solidFill>
            <a:srgbClr val="FFE265"/>
          </a:solidFill>
        </a:ln>
      </dgm:spPr>
      <dgm:t>
        <a:bodyPr anchor="ctr"/>
        <a:lstStyle/>
        <a:p>
          <a:r>
            <a:rPr lang="en-US" sz="2200" dirty="0" smtClean="0">
              <a:solidFill>
                <a:srgbClr val="FFE265"/>
              </a:solidFill>
              <a:effectLst/>
            </a:rPr>
            <a:t>In May 2012, OSM initiated the 30 CFR Part 733 process, which requires the Kentucky Department of Natural Resources (DNR) to correct the bonding deficiencies or face a Federal take-over of part or all of the State’s surface coal mining program, including Abandoned Mine Land funding. </a:t>
          </a:r>
          <a:endParaRPr lang="en-US" sz="2200" dirty="0"/>
        </a:p>
      </dgm:t>
    </dgm:pt>
    <dgm:pt modelId="{2E5BCCE4-9D81-4652-8ACF-C5D667FAC993}" type="parTrans" cxnId="{72D535E1-23E1-499E-832D-094CA5F6B50E}">
      <dgm:prSet/>
      <dgm:spPr/>
      <dgm:t>
        <a:bodyPr/>
        <a:lstStyle/>
        <a:p>
          <a:endParaRPr lang="en-US"/>
        </a:p>
      </dgm:t>
    </dgm:pt>
    <dgm:pt modelId="{641E2732-D368-48B6-B9E2-C8B023B4C1B4}" type="sibTrans" cxnId="{72D535E1-23E1-499E-832D-094CA5F6B50E}">
      <dgm:prSet/>
      <dgm:spPr/>
      <dgm:t>
        <a:bodyPr/>
        <a:lstStyle/>
        <a:p>
          <a:endParaRPr lang="en-US"/>
        </a:p>
      </dgm:t>
    </dgm:pt>
    <dgm:pt modelId="{5E67E89F-0BFE-4053-BE16-DAF4C64CDA8D}">
      <dgm:prSet phldrT="[Text]"/>
      <dgm:spPr>
        <a:solidFill>
          <a:srgbClr val="336600"/>
        </a:solidFill>
        <a:ln>
          <a:solidFill>
            <a:srgbClr val="FFE265"/>
          </a:solidFill>
        </a:ln>
      </dgm:spPr>
      <dgm:t>
        <a:bodyPr anchor="ctr"/>
        <a:lstStyle/>
        <a:p>
          <a:r>
            <a:rPr lang="en-US" dirty="0" smtClean="0">
              <a:solidFill>
                <a:srgbClr val="FFE265"/>
              </a:solidFill>
              <a:effectLst/>
            </a:rPr>
            <a:t>On May 7, 2012, Kentucky implemented emergency regulations that partially raised base bond rates as part of DNR’s corrective plan.  On September 28, 2012, the regulations were submitted to OSM as an amendment to Kentucky’s approved surface mining program.</a:t>
          </a:r>
          <a:endParaRPr lang="en-US" dirty="0"/>
        </a:p>
      </dgm:t>
    </dgm:pt>
    <dgm:pt modelId="{ACEB7AF4-244F-40F7-9584-8E3365A5EB88}" type="parTrans" cxnId="{9A06AAA4-9E91-4017-BC11-A141A32B42DC}">
      <dgm:prSet/>
      <dgm:spPr/>
      <dgm:t>
        <a:bodyPr/>
        <a:lstStyle/>
        <a:p>
          <a:endParaRPr lang="en-US"/>
        </a:p>
      </dgm:t>
    </dgm:pt>
    <dgm:pt modelId="{CBF1FDF5-9ADE-40F0-B458-80D13CEDE498}" type="sibTrans" cxnId="{9A06AAA4-9E91-4017-BC11-A141A32B42DC}">
      <dgm:prSet/>
      <dgm:spPr/>
      <dgm:t>
        <a:bodyPr/>
        <a:lstStyle/>
        <a:p>
          <a:endParaRPr lang="en-US"/>
        </a:p>
      </dgm:t>
    </dgm:pt>
    <dgm:pt modelId="{3A5A929C-FA9A-4DF5-98F9-2C57A3AB1B8D}" type="pres">
      <dgm:prSet presAssocID="{B18404EB-8086-48DF-BFD2-18BBEE31862B}" presName="Name0" presStyleCnt="0">
        <dgm:presLayoutVars>
          <dgm:chMax/>
          <dgm:chPref/>
          <dgm:dir/>
        </dgm:presLayoutVars>
      </dgm:prSet>
      <dgm:spPr/>
      <dgm:t>
        <a:bodyPr/>
        <a:lstStyle/>
        <a:p>
          <a:endParaRPr lang="en-US"/>
        </a:p>
      </dgm:t>
    </dgm:pt>
    <dgm:pt modelId="{1CA3E344-6AAA-4C29-97ED-E3503D8EC342}" type="pres">
      <dgm:prSet presAssocID="{1925A704-A209-4035-AEDA-348E9E452614}" presName="parenttextcomposite" presStyleCnt="0"/>
      <dgm:spPr/>
    </dgm:pt>
    <dgm:pt modelId="{DB34EA47-3E11-41F6-A263-949BC041C36B}" type="pres">
      <dgm:prSet presAssocID="{1925A704-A209-4035-AEDA-348E9E452614}" presName="parenttext" presStyleLbl="revTx" presStyleIdx="0" presStyleCnt="3" custAng="10800000" custFlipVert="1" custScaleY="222523">
        <dgm:presLayoutVars>
          <dgm:chMax/>
          <dgm:chPref val="2"/>
          <dgm:bulletEnabled val="1"/>
        </dgm:presLayoutVars>
      </dgm:prSet>
      <dgm:spPr/>
      <dgm:t>
        <a:bodyPr/>
        <a:lstStyle/>
        <a:p>
          <a:endParaRPr lang="en-US"/>
        </a:p>
      </dgm:t>
    </dgm:pt>
    <dgm:pt modelId="{601EBCED-3C2C-427C-8AEF-DA84FDD90951}" type="pres">
      <dgm:prSet presAssocID="{1925A704-A209-4035-AEDA-348E9E452614}" presName="parallelogramComposite" presStyleCnt="0"/>
      <dgm:spPr/>
    </dgm:pt>
    <dgm:pt modelId="{36EB04EB-7670-4B65-9B1D-3B0ADF305B26}" type="pres">
      <dgm:prSet presAssocID="{1925A704-A209-4035-AEDA-348E9E452614}" presName="parallelogram1" presStyleLbl="alignNode1" presStyleIdx="0" presStyleCnt="21"/>
      <dgm:spPr/>
    </dgm:pt>
    <dgm:pt modelId="{EC36C2BA-EDAF-4415-9DA0-F00320C50484}" type="pres">
      <dgm:prSet presAssocID="{1925A704-A209-4035-AEDA-348E9E452614}" presName="parallelogram2" presStyleLbl="alignNode1" presStyleIdx="1" presStyleCnt="21"/>
      <dgm:spPr/>
    </dgm:pt>
    <dgm:pt modelId="{4070010D-1D48-4835-A360-C4689D2367B1}" type="pres">
      <dgm:prSet presAssocID="{1925A704-A209-4035-AEDA-348E9E452614}" presName="parallelogram3" presStyleLbl="alignNode1" presStyleIdx="2" presStyleCnt="21"/>
      <dgm:spPr/>
    </dgm:pt>
    <dgm:pt modelId="{59F5C405-10D7-475E-A8D9-D08BC646B05B}" type="pres">
      <dgm:prSet presAssocID="{1925A704-A209-4035-AEDA-348E9E452614}" presName="parallelogram4" presStyleLbl="alignNode1" presStyleIdx="3" presStyleCnt="21"/>
      <dgm:spPr/>
    </dgm:pt>
    <dgm:pt modelId="{AA666396-958A-4CCC-8D18-9A8A75B1A0A7}" type="pres">
      <dgm:prSet presAssocID="{1925A704-A209-4035-AEDA-348E9E452614}" presName="parallelogram5" presStyleLbl="alignNode1" presStyleIdx="4" presStyleCnt="21"/>
      <dgm:spPr/>
    </dgm:pt>
    <dgm:pt modelId="{817A3755-D869-407C-93B3-4121E3858039}" type="pres">
      <dgm:prSet presAssocID="{1925A704-A209-4035-AEDA-348E9E452614}" presName="parallelogram6" presStyleLbl="alignNode1" presStyleIdx="5" presStyleCnt="21"/>
      <dgm:spPr/>
    </dgm:pt>
    <dgm:pt modelId="{A64EC20F-3001-48E8-B7D1-36F0BEB819AB}" type="pres">
      <dgm:prSet presAssocID="{1925A704-A209-4035-AEDA-348E9E452614}" presName="parallelogram7" presStyleLbl="alignNode1" presStyleIdx="6" presStyleCnt="21"/>
      <dgm:spPr/>
    </dgm:pt>
    <dgm:pt modelId="{8F084FD8-4603-421D-80E9-B953B3E1609C}" type="pres">
      <dgm:prSet presAssocID="{8369AB33-A1FA-487E-8C27-1DEDA200CC03}" presName="sibTrans" presStyleCnt="0"/>
      <dgm:spPr/>
    </dgm:pt>
    <dgm:pt modelId="{094DA9F2-2C1B-49D4-AA6A-9C91180E873E}" type="pres">
      <dgm:prSet presAssocID="{866DA098-2A81-497F-83AB-039DC96060F5}" presName="parenttextcomposite" presStyleCnt="0"/>
      <dgm:spPr/>
    </dgm:pt>
    <dgm:pt modelId="{F475BDC8-3416-4DE1-9F2C-2BD40E68E684}" type="pres">
      <dgm:prSet presAssocID="{866DA098-2A81-497F-83AB-039DC96060F5}" presName="parenttext" presStyleLbl="revTx" presStyleIdx="1" presStyleCnt="3" custScaleY="253843" custLinFactNeighborX="-448" custLinFactNeighborY="9038">
        <dgm:presLayoutVars>
          <dgm:chMax/>
          <dgm:chPref val="2"/>
          <dgm:bulletEnabled val="1"/>
        </dgm:presLayoutVars>
      </dgm:prSet>
      <dgm:spPr/>
      <dgm:t>
        <a:bodyPr/>
        <a:lstStyle/>
        <a:p>
          <a:endParaRPr lang="en-US"/>
        </a:p>
      </dgm:t>
    </dgm:pt>
    <dgm:pt modelId="{CE571C65-C883-4945-90DC-C5ED894C8BBC}" type="pres">
      <dgm:prSet presAssocID="{866DA098-2A81-497F-83AB-039DC96060F5}" presName="parallelogramComposite" presStyleCnt="0"/>
      <dgm:spPr/>
    </dgm:pt>
    <dgm:pt modelId="{85C81E66-58E4-4D4C-A8C1-CCFF06A20BBF}" type="pres">
      <dgm:prSet presAssocID="{866DA098-2A81-497F-83AB-039DC96060F5}" presName="parallelogram1" presStyleLbl="alignNode1" presStyleIdx="7" presStyleCnt="21"/>
      <dgm:spPr/>
    </dgm:pt>
    <dgm:pt modelId="{D7790853-27C0-4C64-88AD-36F8B4B33EEC}" type="pres">
      <dgm:prSet presAssocID="{866DA098-2A81-497F-83AB-039DC96060F5}" presName="parallelogram2" presStyleLbl="alignNode1" presStyleIdx="8" presStyleCnt="21"/>
      <dgm:spPr/>
    </dgm:pt>
    <dgm:pt modelId="{098F2952-A630-41B7-AA8A-6668E222BFAC}" type="pres">
      <dgm:prSet presAssocID="{866DA098-2A81-497F-83AB-039DC96060F5}" presName="parallelogram3" presStyleLbl="alignNode1" presStyleIdx="9" presStyleCnt="21"/>
      <dgm:spPr/>
    </dgm:pt>
    <dgm:pt modelId="{1E3F4FDE-045B-499F-82DF-7408307564E5}" type="pres">
      <dgm:prSet presAssocID="{866DA098-2A81-497F-83AB-039DC96060F5}" presName="parallelogram4" presStyleLbl="alignNode1" presStyleIdx="10" presStyleCnt="21"/>
      <dgm:spPr/>
    </dgm:pt>
    <dgm:pt modelId="{E6619A7B-E666-48C8-9F27-02BE62333A87}" type="pres">
      <dgm:prSet presAssocID="{866DA098-2A81-497F-83AB-039DC96060F5}" presName="parallelogram5" presStyleLbl="alignNode1" presStyleIdx="11" presStyleCnt="21"/>
      <dgm:spPr/>
    </dgm:pt>
    <dgm:pt modelId="{44CC3FD6-AE5C-4EEE-8B07-2FF156E1F4C8}" type="pres">
      <dgm:prSet presAssocID="{866DA098-2A81-497F-83AB-039DC96060F5}" presName="parallelogram6" presStyleLbl="alignNode1" presStyleIdx="12" presStyleCnt="21"/>
      <dgm:spPr/>
    </dgm:pt>
    <dgm:pt modelId="{F7F8FD87-0C11-4034-8850-180BF57F4923}" type="pres">
      <dgm:prSet presAssocID="{866DA098-2A81-497F-83AB-039DC96060F5}" presName="parallelogram7" presStyleLbl="alignNode1" presStyleIdx="13" presStyleCnt="21"/>
      <dgm:spPr/>
    </dgm:pt>
    <dgm:pt modelId="{AE7D7FB0-4893-47EB-B38E-FC94B8D6D0D8}" type="pres">
      <dgm:prSet presAssocID="{641E2732-D368-48B6-B9E2-C8B023B4C1B4}" presName="sibTrans" presStyleCnt="0"/>
      <dgm:spPr/>
    </dgm:pt>
    <dgm:pt modelId="{C785E081-7995-40D1-A916-F98422C52AF1}" type="pres">
      <dgm:prSet presAssocID="{5E67E89F-0BFE-4053-BE16-DAF4C64CDA8D}" presName="parenttextcomposite" presStyleCnt="0"/>
      <dgm:spPr/>
    </dgm:pt>
    <dgm:pt modelId="{1BDA2265-9E37-4A69-9BD6-99BAFB9A4178}" type="pres">
      <dgm:prSet presAssocID="{5E67E89F-0BFE-4053-BE16-DAF4C64CDA8D}" presName="parenttext" presStyleLbl="revTx" presStyleIdx="2" presStyleCnt="3" custScaleY="234538">
        <dgm:presLayoutVars>
          <dgm:chMax/>
          <dgm:chPref val="2"/>
          <dgm:bulletEnabled val="1"/>
        </dgm:presLayoutVars>
      </dgm:prSet>
      <dgm:spPr/>
      <dgm:t>
        <a:bodyPr/>
        <a:lstStyle/>
        <a:p>
          <a:endParaRPr lang="en-US"/>
        </a:p>
      </dgm:t>
    </dgm:pt>
    <dgm:pt modelId="{8EBFF98A-93A4-451F-9DAF-934B79EC52E9}" type="pres">
      <dgm:prSet presAssocID="{5E67E89F-0BFE-4053-BE16-DAF4C64CDA8D}" presName="parallelogramComposite" presStyleCnt="0"/>
      <dgm:spPr/>
    </dgm:pt>
    <dgm:pt modelId="{42091F5F-F07B-4F26-9B83-3475E8043D6D}" type="pres">
      <dgm:prSet presAssocID="{5E67E89F-0BFE-4053-BE16-DAF4C64CDA8D}" presName="parallelogram1" presStyleLbl="alignNode1" presStyleIdx="14" presStyleCnt="21"/>
      <dgm:spPr/>
    </dgm:pt>
    <dgm:pt modelId="{92708361-C752-4BA8-BDBF-8FB7D2B0FF74}" type="pres">
      <dgm:prSet presAssocID="{5E67E89F-0BFE-4053-BE16-DAF4C64CDA8D}" presName="parallelogram2" presStyleLbl="alignNode1" presStyleIdx="15" presStyleCnt="21"/>
      <dgm:spPr/>
    </dgm:pt>
    <dgm:pt modelId="{BF9C9828-6022-448B-B997-C9BBC04EC5E1}" type="pres">
      <dgm:prSet presAssocID="{5E67E89F-0BFE-4053-BE16-DAF4C64CDA8D}" presName="parallelogram3" presStyleLbl="alignNode1" presStyleIdx="16" presStyleCnt="21"/>
      <dgm:spPr/>
    </dgm:pt>
    <dgm:pt modelId="{BF6C73D6-7EF4-4A76-A5D2-6A3225389658}" type="pres">
      <dgm:prSet presAssocID="{5E67E89F-0BFE-4053-BE16-DAF4C64CDA8D}" presName="parallelogram4" presStyleLbl="alignNode1" presStyleIdx="17" presStyleCnt="21"/>
      <dgm:spPr/>
    </dgm:pt>
    <dgm:pt modelId="{77CB220B-2380-4D7E-8BF2-B3FA0C0E5AB6}" type="pres">
      <dgm:prSet presAssocID="{5E67E89F-0BFE-4053-BE16-DAF4C64CDA8D}" presName="parallelogram5" presStyleLbl="alignNode1" presStyleIdx="18" presStyleCnt="21"/>
      <dgm:spPr/>
    </dgm:pt>
    <dgm:pt modelId="{C1FDAF4B-5697-4A93-AACA-5126B3A3E889}" type="pres">
      <dgm:prSet presAssocID="{5E67E89F-0BFE-4053-BE16-DAF4C64CDA8D}" presName="parallelogram6" presStyleLbl="alignNode1" presStyleIdx="19" presStyleCnt="21"/>
      <dgm:spPr/>
    </dgm:pt>
    <dgm:pt modelId="{3C205A6E-0A34-450A-BCE4-0126EB579A24}" type="pres">
      <dgm:prSet presAssocID="{5E67E89F-0BFE-4053-BE16-DAF4C64CDA8D}" presName="parallelogram7" presStyleLbl="alignNode1" presStyleIdx="20" presStyleCnt="21"/>
      <dgm:spPr/>
    </dgm:pt>
  </dgm:ptLst>
  <dgm:cxnLst>
    <dgm:cxn modelId="{D7643FA2-55F7-430B-BB89-98025DA5C5C7}" type="presOf" srcId="{B18404EB-8086-48DF-BFD2-18BBEE31862B}" destId="{3A5A929C-FA9A-4DF5-98F9-2C57A3AB1B8D}" srcOrd="0" destOrd="0" presId="urn:microsoft.com/office/officeart/2008/layout/VerticalAccentList"/>
    <dgm:cxn modelId="{9A06AAA4-9E91-4017-BC11-A141A32B42DC}" srcId="{B18404EB-8086-48DF-BFD2-18BBEE31862B}" destId="{5E67E89F-0BFE-4053-BE16-DAF4C64CDA8D}" srcOrd="2" destOrd="0" parTransId="{ACEB7AF4-244F-40F7-9584-8E3365A5EB88}" sibTransId="{CBF1FDF5-9ADE-40F0-B458-80D13CEDE498}"/>
    <dgm:cxn modelId="{0E304710-D508-4A62-8B18-B956ED5B13BD}" type="presOf" srcId="{5E67E89F-0BFE-4053-BE16-DAF4C64CDA8D}" destId="{1BDA2265-9E37-4A69-9BD6-99BAFB9A4178}" srcOrd="0" destOrd="0" presId="urn:microsoft.com/office/officeart/2008/layout/VerticalAccentList"/>
    <dgm:cxn modelId="{6E71211B-D7FD-4FDF-BEDA-A6B06B1CD42B}" type="presOf" srcId="{1925A704-A209-4035-AEDA-348E9E452614}" destId="{DB34EA47-3E11-41F6-A263-949BC041C36B}" srcOrd="0" destOrd="0" presId="urn:microsoft.com/office/officeart/2008/layout/VerticalAccentList"/>
    <dgm:cxn modelId="{72D535E1-23E1-499E-832D-094CA5F6B50E}" srcId="{B18404EB-8086-48DF-BFD2-18BBEE31862B}" destId="{866DA098-2A81-497F-83AB-039DC96060F5}" srcOrd="1" destOrd="0" parTransId="{2E5BCCE4-9D81-4652-8ACF-C5D667FAC993}" sibTransId="{641E2732-D368-48B6-B9E2-C8B023B4C1B4}"/>
    <dgm:cxn modelId="{B28347AB-DC42-40C9-842A-1691247C1798}" srcId="{B18404EB-8086-48DF-BFD2-18BBEE31862B}" destId="{1925A704-A209-4035-AEDA-348E9E452614}" srcOrd="0" destOrd="0" parTransId="{E2723032-8671-43CC-8EF0-A4FD460B89F5}" sibTransId="{8369AB33-A1FA-487E-8C27-1DEDA200CC03}"/>
    <dgm:cxn modelId="{F9197652-B241-4497-B290-342830F77108}" type="presOf" srcId="{866DA098-2A81-497F-83AB-039DC96060F5}" destId="{F475BDC8-3416-4DE1-9F2C-2BD40E68E684}" srcOrd="0" destOrd="0" presId="urn:microsoft.com/office/officeart/2008/layout/VerticalAccentList"/>
    <dgm:cxn modelId="{515AE30B-3567-4E00-8EE5-C9BC028B9ED1}" type="presParOf" srcId="{3A5A929C-FA9A-4DF5-98F9-2C57A3AB1B8D}" destId="{1CA3E344-6AAA-4C29-97ED-E3503D8EC342}" srcOrd="0" destOrd="0" presId="urn:microsoft.com/office/officeart/2008/layout/VerticalAccentList"/>
    <dgm:cxn modelId="{0A37DA11-9A8E-4662-A74E-FAF8E0A20A45}" type="presParOf" srcId="{1CA3E344-6AAA-4C29-97ED-E3503D8EC342}" destId="{DB34EA47-3E11-41F6-A263-949BC041C36B}" srcOrd="0" destOrd="0" presId="urn:microsoft.com/office/officeart/2008/layout/VerticalAccentList"/>
    <dgm:cxn modelId="{E4CF5AB4-F48A-4F52-B5FE-0BEDBEFB750C}" type="presParOf" srcId="{3A5A929C-FA9A-4DF5-98F9-2C57A3AB1B8D}" destId="{601EBCED-3C2C-427C-8AEF-DA84FDD90951}" srcOrd="1" destOrd="0" presId="urn:microsoft.com/office/officeart/2008/layout/VerticalAccentList"/>
    <dgm:cxn modelId="{91E96366-1CA2-485E-8086-6B7FA596898F}" type="presParOf" srcId="{601EBCED-3C2C-427C-8AEF-DA84FDD90951}" destId="{36EB04EB-7670-4B65-9B1D-3B0ADF305B26}" srcOrd="0" destOrd="0" presId="urn:microsoft.com/office/officeart/2008/layout/VerticalAccentList"/>
    <dgm:cxn modelId="{03D2B799-FF34-4A4A-86D5-94785A75950F}" type="presParOf" srcId="{601EBCED-3C2C-427C-8AEF-DA84FDD90951}" destId="{EC36C2BA-EDAF-4415-9DA0-F00320C50484}" srcOrd="1" destOrd="0" presId="urn:microsoft.com/office/officeart/2008/layout/VerticalAccentList"/>
    <dgm:cxn modelId="{1EC81FDA-7645-40E8-980A-8D9C987846FB}" type="presParOf" srcId="{601EBCED-3C2C-427C-8AEF-DA84FDD90951}" destId="{4070010D-1D48-4835-A360-C4689D2367B1}" srcOrd="2" destOrd="0" presId="urn:microsoft.com/office/officeart/2008/layout/VerticalAccentList"/>
    <dgm:cxn modelId="{AAD6D49B-CA5B-45F5-B507-57B6438BF3BF}" type="presParOf" srcId="{601EBCED-3C2C-427C-8AEF-DA84FDD90951}" destId="{59F5C405-10D7-475E-A8D9-D08BC646B05B}" srcOrd="3" destOrd="0" presId="urn:microsoft.com/office/officeart/2008/layout/VerticalAccentList"/>
    <dgm:cxn modelId="{5D959512-820A-46D9-9AE5-5528265DC9AA}" type="presParOf" srcId="{601EBCED-3C2C-427C-8AEF-DA84FDD90951}" destId="{AA666396-958A-4CCC-8D18-9A8A75B1A0A7}" srcOrd="4" destOrd="0" presId="urn:microsoft.com/office/officeart/2008/layout/VerticalAccentList"/>
    <dgm:cxn modelId="{3039010F-AAC8-41C7-83C3-252A609846E8}" type="presParOf" srcId="{601EBCED-3C2C-427C-8AEF-DA84FDD90951}" destId="{817A3755-D869-407C-93B3-4121E3858039}" srcOrd="5" destOrd="0" presId="urn:microsoft.com/office/officeart/2008/layout/VerticalAccentList"/>
    <dgm:cxn modelId="{8F254318-3C95-4CB2-8DD8-7D950A7FD48F}" type="presParOf" srcId="{601EBCED-3C2C-427C-8AEF-DA84FDD90951}" destId="{A64EC20F-3001-48E8-B7D1-36F0BEB819AB}" srcOrd="6" destOrd="0" presId="urn:microsoft.com/office/officeart/2008/layout/VerticalAccentList"/>
    <dgm:cxn modelId="{1C63287D-21DB-46A6-BA09-B44258D07781}" type="presParOf" srcId="{3A5A929C-FA9A-4DF5-98F9-2C57A3AB1B8D}" destId="{8F084FD8-4603-421D-80E9-B953B3E1609C}" srcOrd="2" destOrd="0" presId="urn:microsoft.com/office/officeart/2008/layout/VerticalAccentList"/>
    <dgm:cxn modelId="{E5C3784C-BC61-4911-8D81-4E8196FFB095}" type="presParOf" srcId="{3A5A929C-FA9A-4DF5-98F9-2C57A3AB1B8D}" destId="{094DA9F2-2C1B-49D4-AA6A-9C91180E873E}" srcOrd="3" destOrd="0" presId="urn:microsoft.com/office/officeart/2008/layout/VerticalAccentList"/>
    <dgm:cxn modelId="{BA7BE077-9FB1-4405-937F-865125CD6058}" type="presParOf" srcId="{094DA9F2-2C1B-49D4-AA6A-9C91180E873E}" destId="{F475BDC8-3416-4DE1-9F2C-2BD40E68E684}" srcOrd="0" destOrd="0" presId="urn:microsoft.com/office/officeart/2008/layout/VerticalAccentList"/>
    <dgm:cxn modelId="{983D16CC-AC5E-4FC9-A2DF-BF97F814DC94}" type="presParOf" srcId="{3A5A929C-FA9A-4DF5-98F9-2C57A3AB1B8D}" destId="{CE571C65-C883-4945-90DC-C5ED894C8BBC}" srcOrd="4" destOrd="0" presId="urn:microsoft.com/office/officeart/2008/layout/VerticalAccentList"/>
    <dgm:cxn modelId="{9F0C31BE-4C6A-4F63-97B5-A2FCBF3A2A94}" type="presParOf" srcId="{CE571C65-C883-4945-90DC-C5ED894C8BBC}" destId="{85C81E66-58E4-4D4C-A8C1-CCFF06A20BBF}" srcOrd="0" destOrd="0" presId="urn:microsoft.com/office/officeart/2008/layout/VerticalAccentList"/>
    <dgm:cxn modelId="{59446174-3E34-424E-9A04-FB65AFD6FB0B}" type="presParOf" srcId="{CE571C65-C883-4945-90DC-C5ED894C8BBC}" destId="{D7790853-27C0-4C64-88AD-36F8B4B33EEC}" srcOrd="1" destOrd="0" presId="urn:microsoft.com/office/officeart/2008/layout/VerticalAccentList"/>
    <dgm:cxn modelId="{44B9005D-5556-4536-8334-ED4A8538A9A5}" type="presParOf" srcId="{CE571C65-C883-4945-90DC-C5ED894C8BBC}" destId="{098F2952-A630-41B7-AA8A-6668E222BFAC}" srcOrd="2" destOrd="0" presId="urn:microsoft.com/office/officeart/2008/layout/VerticalAccentList"/>
    <dgm:cxn modelId="{D2F8BC30-D7A5-41AA-A10D-823A49E8F9AB}" type="presParOf" srcId="{CE571C65-C883-4945-90DC-C5ED894C8BBC}" destId="{1E3F4FDE-045B-499F-82DF-7408307564E5}" srcOrd="3" destOrd="0" presId="urn:microsoft.com/office/officeart/2008/layout/VerticalAccentList"/>
    <dgm:cxn modelId="{5C954A55-9DA4-4F26-80E3-634EEB4F01D2}" type="presParOf" srcId="{CE571C65-C883-4945-90DC-C5ED894C8BBC}" destId="{E6619A7B-E666-48C8-9F27-02BE62333A87}" srcOrd="4" destOrd="0" presId="urn:microsoft.com/office/officeart/2008/layout/VerticalAccentList"/>
    <dgm:cxn modelId="{C8ECC422-629D-404B-91E8-07B12164E8D9}" type="presParOf" srcId="{CE571C65-C883-4945-90DC-C5ED894C8BBC}" destId="{44CC3FD6-AE5C-4EEE-8B07-2FF156E1F4C8}" srcOrd="5" destOrd="0" presId="urn:microsoft.com/office/officeart/2008/layout/VerticalAccentList"/>
    <dgm:cxn modelId="{52E0B179-A9C6-488D-9BCF-93F9A62569A2}" type="presParOf" srcId="{CE571C65-C883-4945-90DC-C5ED894C8BBC}" destId="{F7F8FD87-0C11-4034-8850-180BF57F4923}" srcOrd="6" destOrd="0" presId="urn:microsoft.com/office/officeart/2008/layout/VerticalAccentList"/>
    <dgm:cxn modelId="{C67EC205-AD03-4605-8E62-75678398398B}" type="presParOf" srcId="{3A5A929C-FA9A-4DF5-98F9-2C57A3AB1B8D}" destId="{AE7D7FB0-4893-47EB-B38E-FC94B8D6D0D8}" srcOrd="5" destOrd="0" presId="urn:microsoft.com/office/officeart/2008/layout/VerticalAccentList"/>
    <dgm:cxn modelId="{0FD31FE8-A76D-4C93-854C-255EB262E851}" type="presParOf" srcId="{3A5A929C-FA9A-4DF5-98F9-2C57A3AB1B8D}" destId="{C785E081-7995-40D1-A916-F98422C52AF1}" srcOrd="6" destOrd="0" presId="urn:microsoft.com/office/officeart/2008/layout/VerticalAccentList"/>
    <dgm:cxn modelId="{FA17955D-6727-44EB-BD19-8372FC12096D}" type="presParOf" srcId="{C785E081-7995-40D1-A916-F98422C52AF1}" destId="{1BDA2265-9E37-4A69-9BD6-99BAFB9A4178}" srcOrd="0" destOrd="0" presId="urn:microsoft.com/office/officeart/2008/layout/VerticalAccentList"/>
    <dgm:cxn modelId="{B2C85074-63FC-4D94-A67A-B90CB89BBB88}" type="presParOf" srcId="{3A5A929C-FA9A-4DF5-98F9-2C57A3AB1B8D}" destId="{8EBFF98A-93A4-451F-9DAF-934B79EC52E9}" srcOrd="7" destOrd="0" presId="urn:microsoft.com/office/officeart/2008/layout/VerticalAccentList"/>
    <dgm:cxn modelId="{A1C49F56-E022-4AEA-8B91-18B236AC8F33}" type="presParOf" srcId="{8EBFF98A-93A4-451F-9DAF-934B79EC52E9}" destId="{42091F5F-F07B-4F26-9B83-3475E8043D6D}" srcOrd="0" destOrd="0" presId="urn:microsoft.com/office/officeart/2008/layout/VerticalAccentList"/>
    <dgm:cxn modelId="{F37DF323-E43C-4003-AA5D-3032D7A82564}" type="presParOf" srcId="{8EBFF98A-93A4-451F-9DAF-934B79EC52E9}" destId="{92708361-C752-4BA8-BDBF-8FB7D2B0FF74}" srcOrd="1" destOrd="0" presId="urn:microsoft.com/office/officeart/2008/layout/VerticalAccentList"/>
    <dgm:cxn modelId="{AA23EA50-5E49-428D-8131-EF59525B8CCA}" type="presParOf" srcId="{8EBFF98A-93A4-451F-9DAF-934B79EC52E9}" destId="{BF9C9828-6022-448B-B997-C9BBC04EC5E1}" srcOrd="2" destOrd="0" presId="urn:microsoft.com/office/officeart/2008/layout/VerticalAccentList"/>
    <dgm:cxn modelId="{EB840B74-D12C-45CC-94DD-D6B1DA0AC605}" type="presParOf" srcId="{8EBFF98A-93A4-451F-9DAF-934B79EC52E9}" destId="{BF6C73D6-7EF4-4A76-A5D2-6A3225389658}" srcOrd="3" destOrd="0" presId="urn:microsoft.com/office/officeart/2008/layout/VerticalAccentList"/>
    <dgm:cxn modelId="{A380462E-09C4-4FE8-9C2D-700DDD3A0420}" type="presParOf" srcId="{8EBFF98A-93A4-451F-9DAF-934B79EC52E9}" destId="{77CB220B-2380-4D7E-8BF2-B3FA0C0E5AB6}" srcOrd="4" destOrd="0" presId="urn:microsoft.com/office/officeart/2008/layout/VerticalAccentList"/>
    <dgm:cxn modelId="{F44EF272-61C7-4D2C-8E33-A5CBD9B24248}" type="presParOf" srcId="{8EBFF98A-93A4-451F-9DAF-934B79EC52E9}" destId="{C1FDAF4B-5697-4A93-AACA-5126B3A3E889}" srcOrd="5" destOrd="0" presId="urn:microsoft.com/office/officeart/2008/layout/VerticalAccentList"/>
    <dgm:cxn modelId="{0094827B-37A1-4973-9955-73F457F3AAFC}" type="presParOf" srcId="{8EBFF98A-93A4-451F-9DAF-934B79EC52E9}" destId="{3C205A6E-0A34-450A-BCE4-0126EB579A24}" srcOrd="6" destOrd="0" presId="urn:microsoft.com/office/officeart/2008/layout/VerticalAccent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8404EB-8086-48DF-BFD2-18BBEE31862B}"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1925A704-A209-4035-AEDA-348E9E452614}">
      <dgm:prSet phldrT="[Text]" custT="1"/>
      <dgm:spPr>
        <a:solidFill>
          <a:srgbClr val="336600"/>
        </a:solidFill>
        <a:ln>
          <a:solidFill>
            <a:srgbClr val="FFE265"/>
          </a:solidFill>
        </a:ln>
      </dgm:spPr>
      <dgm:t>
        <a:bodyPr anchor="ctr"/>
        <a:lstStyle/>
        <a:p>
          <a:r>
            <a:rPr lang="en-US" sz="2400" dirty="0" smtClean="0">
              <a:solidFill>
                <a:srgbClr val="FFE265"/>
              </a:solidFill>
              <a:effectLst/>
            </a:rPr>
            <a:t>On March 22, 2013, legislation establishing a “Guaranteed Reclamation Fund,” that was signed into law.</a:t>
          </a:r>
          <a:endParaRPr lang="en-US" sz="2400" b="0" dirty="0"/>
        </a:p>
      </dgm:t>
    </dgm:pt>
    <dgm:pt modelId="{E2723032-8671-43CC-8EF0-A4FD460B89F5}" type="parTrans" cxnId="{B28347AB-DC42-40C9-842A-1691247C1798}">
      <dgm:prSet/>
      <dgm:spPr/>
      <dgm:t>
        <a:bodyPr/>
        <a:lstStyle/>
        <a:p>
          <a:endParaRPr lang="en-US"/>
        </a:p>
      </dgm:t>
    </dgm:pt>
    <dgm:pt modelId="{8369AB33-A1FA-487E-8C27-1DEDA200CC03}" type="sibTrans" cxnId="{B28347AB-DC42-40C9-842A-1691247C1798}">
      <dgm:prSet/>
      <dgm:spPr/>
      <dgm:t>
        <a:bodyPr/>
        <a:lstStyle/>
        <a:p>
          <a:endParaRPr lang="en-US"/>
        </a:p>
      </dgm:t>
    </dgm:pt>
    <dgm:pt modelId="{866DA098-2A81-497F-83AB-039DC96060F5}">
      <dgm:prSet phldrT="[Text]" custT="1"/>
      <dgm:spPr>
        <a:solidFill>
          <a:srgbClr val="336600"/>
        </a:solidFill>
        <a:ln>
          <a:solidFill>
            <a:srgbClr val="FFE265"/>
          </a:solidFill>
        </a:ln>
      </dgm:spPr>
      <dgm:t>
        <a:bodyPr anchor="ctr"/>
        <a:lstStyle/>
        <a:p>
          <a:r>
            <a:rPr lang="en-US" sz="2400" dirty="0" smtClean="0">
              <a:solidFill>
                <a:srgbClr val="FFE265"/>
              </a:solidFill>
              <a:effectLst/>
            </a:rPr>
            <a:t>On July 5, 2013, DNR’s submitted legislation, emergency, and implementing regulations to OSM for the creation and implementation Guaranteed Reclamation Fund.</a:t>
          </a:r>
          <a:endParaRPr lang="en-US" sz="2400" dirty="0"/>
        </a:p>
      </dgm:t>
    </dgm:pt>
    <dgm:pt modelId="{2E5BCCE4-9D81-4652-8ACF-C5D667FAC993}" type="parTrans" cxnId="{72D535E1-23E1-499E-832D-094CA5F6B50E}">
      <dgm:prSet/>
      <dgm:spPr/>
      <dgm:t>
        <a:bodyPr/>
        <a:lstStyle/>
        <a:p>
          <a:endParaRPr lang="en-US"/>
        </a:p>
      </dgm:t>
    </dgm:pt>
    <dgm:pt modelId="{641E2732-D368-48B6-B9E2-C8B023B4C1B4}" type="sibTrans" cxnId="{72D535E1-23E1-499E-832D-094CA5F6B50E}">
      <dgm:prSet/>
      <dgm:spPr/>
      <dgm:t>
        <a:bodyPr/>
        <a:lstStyle/>
        <a:p>
          <a:endParaRPr lang="en-US"/>
        </a:p>
      </dgm:t>
    </dgm:pt>
    <dgm:pt modelId="{5E67E89F-0BFE-4053-BE16-DAF4C64CDA8D}">
      <dgm:prSet phldrT="[Text]" custT="1"/>
      <dgm:spPr>
        <a:solidFill>
          <a:srgbClr val="336600"/>
        </a:solidFill>
        <a:ln>
          <a:solidFill>
            <a:srgbClr val="FFE265"/>
          </a:solidFill>
        </a:ln>
      </dgm:spPr>
      <dgm:t>
        <a:bodyPr anchor="ctr"/>
        <a:lstStyle/>
        <a:p>
          <a:r>
            <a:rPr lang="en-US" sz="2400" dirty="0" smtClean="0">
              <a:solidFill>
                <a:srgbClr val="FFE265"/>
              </a:solidFill>
              <a:effectLst/>
            </a:rPr>
            <a:t>OSM is currently processing Kentucky’s base bond program and the Guaranteed Reclamation Fund program amendments, and continuing to work with DNR to resolve identified deficiencies.</a:t>
          </a:r>
          <a:endParaRPr lang="en-US" sz="2400" dirty="0"/>
        </a:p>
      </dgm:t>
    </dgm:pt>
    <dgm:pt modelId="{ACEB7AF4-244F-40F7-9584-8E3365A5EB88}" type="parTrans" cxnId="{9A06AAA4-9E91-4017-BC11-A141A32B42DC}">
      <dgm:prSet/>
      <dgm:spPr/>
      <dgm:t>
        <a:bodyPr/>
        <a:lstStyle/>
        <a:p>
          <a:endParaRPr lang="en-US"/>
        </a:p>
      </dgm:t>
    </dgm:pt>
    <dgm:pt modelId="{CBF1FDF5-9ADE-40F0-B458-80D13CEDE498}" type="sibTrans" cxnId="{9A06AAA4-9E91-4017-BC11-A141A32B42DC}">
      <dgm:prSet/>
      <dgm:spPr/>
      <dgm:t>
        <a:bodyPr/>
        <a:lstStyle/>
        <a:p>
          <a:endParaRPr lang="en-US"/>
        </a:p>
      </dgm:t>
    </dgm:pt>
    <dgm:pt modelId="{3A5A929C-FA9A-4DF5-98F9-2C57A3AB1B8D}" type="pres">
      <dgm:prSet presAssocID="{B18404EB-8086-48DF-BFD2-18BBEE31862B}" presName="Name0" presStyleCnt="0">
        <dgm:presLayoutVars>
          <dgm:chMax/>
          <dgm:chPref/>
          <dgm:dir/>
        </dgm:presLayoutVars>
      </dgm:prSet>
      <dgm:spPr/>
      <dgm:t>
        <a:bodyPr/>
        <a:lstStyle/>
        <a:p>
          <a:endParaRPr lang="en-US"/>
        </a:p>
      </dgm:t>
    </dgm:pt>
    <dgm:pt modelId="{1CA3E344-6AAA-4C29-97ED-E3503D8EC342}" type="pres">
      <dgm:prSet presAssocID="{1925A704-A209-4035-AEDA-348E9E452614}" presName="parenttextcomposite" presStyleCnt="0"/>
      <dgm:spPr/>
    </dgm:pt>
    <dgm:pt modelId="{DB34EA47-3E11-41F6-A263-949BC041C36B}" type="pres">
      <dgm:prSet presAssocID="{1925A704-A209-4035-AEDA-348E9E452614}" presName="parenttext" presStyleLbl="revTx" presStyleIdx="0" presStyleCnt="3" custAng="10800000" custFlipVert="1" custScaleY="222523">
        <dgm:presLayoutVars>
          <dgm:chMax/>
          <dgm:chPref val="2"/>
          <dgm:bulletEnabled val="1"/>
        </dgm:presLayoutVars>
      </dgm:prSet>
      <dgm:spPr/>
      <dgm:t>
        <a:bodyPr/>
        <a:lstStyle/>
        <a:p>
          <a:endParaRPr lang="en-US"/>
        </a:p>
      </dgm:t>
    </dgm:pt>
    <dgm:pt modelId="{601EBCED-3C2C-427C-8AEF-DA84FDD90951}" type="pres">
      <dgm:prSet presAssocID="{1925A704-A209-4035-AEDA-348E9E452614}" presName="parallelogramComposite" presStyleCnt="0"/>
      <dgm:spPr/>
    </dgm:pt>
    <dgm:pt modelId="{36EB04EB-7670-4B65-9B1D-3B0ADF305B26}" type="pres">
      <dgm:prSet presAssocID="{1925A704-A209-4035-AEDA-348E9E452614}" presName="parallelogram1" presStyleLbl="alignNode1" presStyleIdx="0" presStyleCnt="21"/>
      <dgm:spPr/>
    </dgm:pt>
    <dgm:pt modelId="{EC36C2BA-EDAF-4415-9DA0-F00320C50484}" type="pres">
      <dgm:prSet presAssocID="{1925A704-A209-4035-AEDA-348E9E452614}" presName="parallelogram2" presStyleLbl="alignNode1" presStyleIdx="1" presStyleCnt="21"/>
      <dgm:spPr/>
    </dgm:pt>
    <dgm:pt modelId="{4070010D-1D48-4835-A360-C4689D2367B1}" type="pres">
      <dgm:prSet presAssocID="{1925A704-A209-4035-AEDA-348E9E452614}" presName="parallelogram3" presStyleLbl="alignNode1" presStyleIdx="2" presStyleCnt="21"/>
      <dgm:spPr/>
    </dgm:pt>
    <dgm:pt modelId="{59F5C405-10D7-475E-A8D9-D08BC646B05B}" type="pres">
      <dgm:prSet presAssocID="{1925A704-A209-4035-AEDA-348E9E452614}" presName="parallelogram4" presStyleLbl="alignNode1" presStyleIdx="3" presStyleCnt="21"/>
      <dgm:spPr/>
    </dgm:pt>
    <dgm:pt modelId="{AA666396-958A-4CCC-8D18-9A8A75B1A0A7}" type="pres">
      <dgm:prSet presAssocID="{1925A704-A209-4035-AEDA-348E9E452614}" presName="parallelogram5" presStyleLbl="alignNode1" presStyleIdx="4" presStyleCnt="21"/>
      <dgm:spPr/>
    </dgm:pt>
    <dgm:pt modelId="{817A3755-D869-407C-93B3-4121E3858039}" type="pres">
      <dgm:prSet presAssocID="{1925A704-A209-4035-AEDA-348E9E452614}" presName="parallelogram6" presStyleLbl="alignNode1" presStyleIdx="5" presStyleCnt="21"/>
      <dgm:spPr/>
    </dgm:pt>
    <dgm:pt modelId="{A64EC20F-3001-48E8-B7D1-36F0BEB819AB}" type="pres">
      <dgm:prSet presAssocID="{1925A704-A209-4035-AEDA-348E9E452614}" presName="parallelogram7" presStyleLbl="alignNode1" presStyleIdx="6" presStyleCnt="21"/>
      <dgm:spPr/>
    </dgm:pt>
    <dgm:pt modelId="{8F084FD8-4603-421D-80E9-B953B3E1609C}" type="pres">
      <dgm:prSet presAssocID="{8369AB33-A1FA-487E-8C27-1DEDA200CC03}" presName="sibTrans" presStyleCnt="0"/>
      <dgm:spPr/>
    </dgm:pt>
    <dgm:pt modelId="{094DA9F2-2C1B-49D4-AA6A-9C91180E873E}" type="pres">
      <dgm:prSet presAssocID="{866DA098-2A81-497F-83AB-039DC96060F5}" presName="parenttextcomposite" presStyleCnt="0"/>
      <dgm:spPr/>
    </dgm:pt>
    <dgm:pt modelId="{F475BDC8-3416-4DE1-9F2C-2BD40E68E684}" type="pres">
      <dgm:prSet presAssocID="{866DA098-2A81-497F-83AB-039DC96060F5}" presName="parenttext" presStyleLbl="revTx" presStyleIdx="1" presStyleCnt="3" custScaleY="253843">
        <dgm:presLayoutVars>
          <dgm:chMax/>
          <dgm:chPref val="2"/>
          <dgm:bulletEnabled val="1"/>
        </dgm:presLayoutVars>
      </dgm:prSet>
      <dgm:spPr/>
      <dgm:t>
        <a:bodyPr/>
        <a:lstStyle/>
        <a:p>
          <a:endParaRPr lang="en-US"/>
        </a:p>
      </dgm:t>
    </dgm:pt>
    <dgm:pt modelId="{CE571C65-C883-4945-90DC-C5ED894C8BBC}" type="pres">
      <dgm:prSet presAssocID="{866DA098-2A81-497F-83AB-039DC96060F5}" presName="parallelogramComposite" presStyleCnt="0"/>
      <dgm:spPr/>
    </dgm:pt>
    <dgm:pt modelId="{85C81E66-58E4-4D4C-A8C1-CCFF06A20BBF}" type="pres">
      <dgm:prSet presAssocID="{866DA098-2A81-497F-83AB-039DC96060F5}" presName="parallelogram1" presStyleLbl="alignNode1" presStyleIdx="7" presStyleCnt="21"/>
      <dgm:spPr/>
    </dgm:pt>
    <dgm:pt modelId="{D7790853-27C0-4C64-88AD-36F8B4B33EEC}" type="pres">
      <dgm:prSet presAssocID="{866DA098-2A81-497F-83AB-039DC96060F5}" presName="parallelogram2" presStyleLbl="alignNode1" presStyleIdx="8" presStyleCnt="21"/>
      <dgm:spPr/>
    </dgm:pt>
    <dgm:pt modelId="{098F2952-A630-41B7-AA8A-6668E222BFAC}" type="pres">
      <dgm:prSet presAssocID="{866DA098-2A81-497F-83AB-039DC96060F5}" presName="parallelogram3" presStyleLbl="alignNode1" presStyleIdx="9" presStyleCnt="21"/>
      <dgm:spPr/>
    </dgm:pt>
    <dgm:pt modelId="{1E3F4FDE-045B-499F-82DF-7408307564E5}" type="pres">
      <dgm:prSet presAssocID="{866DA098-2A81-497F-83AB-039DC96060F5}" presName="parallelogram4" presStyleLbl="alignNode1" presStyleIdx="10" presStyleCnt="21"/>
      <dgm:spPr/>
    </dgm:pt>
    <dgm:pt modelId="{E6619A7B-E666-48C8-9F27-02BE62333A87}" type="pres">
      <dgm:prSet presAssocID="{866DA098-2A81-497F-83AB-039DC96060F5}" presName="parallelogram5" presStyleLbl="alignNode1" presStyleIdx="11" presStyleCnt="21"/>
      <dgm:spPr/>
    </dgm:pt>
    <dgm:pt modelId="{44CC3FD6-AE5C-4EEE-8B07-2FF156E1F4C8}" type="pres">
      <dgm:prSet presAssocID="{866DA098-2A81-497F-83AB-039DC96060F5}" presName="parallelogram6" presStyleLbl="alignNode1" presStyleIdx="12" presStyleCnt="21"/>
      <dgm:spPr/>
    </dgm:pt>
    <dgm:pt modelId="{F7F8FD87-0C11-4034-8850-180BF57F4923}" type="pres">
      <dgm:prSet presAssocID="{866DA098-2A81-497F-83AB-039DC96060F5}" presName="parallelogram7" presStyleLbl="alignNode1" presStyleIdx="13" presStyleCnt="21"/>
      <dgm:spPr/>
    </dgm:pt>
    <dgm:pt modelId="{AE7D7FB0-4893-47EB-B38E-FC94B8D6D0D8}" type="pres">
      <dgm:prSet presAssocID="{641E2732-D368-48B6-B9E2-C8B023B4C1B4}" presName="sibTrans" presStyleCnt="0"/>
      <dgm:spPr/>
    </dgm:pt>
    <dgm:pt modelId="{C785E081-7995-40D1-A916-F98422C52AF1}" type="pres">
      <dgm:prSet presAssocID="{5E67E89F-0BFE-4053-BE16-DAF4C64CDA8D}" presName="parenttextcomposite" presStyleCnt="0"/>
      <dgm:spPr/>
    </dgm:pt>
    <dgm:pt modelId="{1BDA2265-9E37-4A69-9BD6-99BAFB9A4178}" type="pres">
      <dgm:prSet presAssocID="{5E67E89F-0BFE-4053-BE16-DAF4C64CDA8D}" presName="parenttext" presStyleLbl="revTx" presStyleIdx="2" presStyleCnt="3" custScaleY="234538">
        <dgm:presLayoutVars>
          <dgm:chMax/>
          <dgm:chPref val="2"/>
          <dgm:bulletEnabled val="1"/>
        </dgm:presLayoutVars>
      </dgm:prSet>
      <dgm:spPr/>
      <dgm:t>
        <a:bodyPr/>
        <a:lstStyle/>
        <a:p>
          <a:endParaRPr lang="en-US"/>
        </a:p>
      </dgm:t>
    </dgm:pt>
    <dgm:pt modelId="{8EBFF98A-93A4-451F-9DAF-934B79EC52E9}" type="pres">
      <dgm:prSet presAssocID="{5E67E89F-0BFE-4053-BE16-DAF4C64CDA8D}" presName="parallelogramComposite" presStyleCnt="0"/>
      <dgm:spPr/>
    </dgm:pt>
    <dgm:pt modelId="{42091F5F-F07B-4F26-9B83-3475E8043D6D}" type="pres">
      <dgm:prSet presAssocID="{5E67E89F-0BFE-4053-BE16-DAF4C64CDA8D}" presName="parallelogram1" presStyleLbl="alignNode1" presStyleIdx="14" presStyleCnt="21"/>
      <dgm:spPr/>
    </dgm:pt>
    <dgm:pt modelId="{92708361-C752-4BA8-BDBF-8FB7D2B0FF74}" type="pres">
      <dgm:prSet presAssocID="{5E67E89F-0BFE-4053-BE16-DAF4C64CDA8D}" presName="parallelogram2" presStyleLbl="alignNode1" presStyleIdx="15" presStyleCnt="21"/>
      <dgm:spPr/>
    </dgm:pt>
    <dgm:pt modelId="{BF9C9828-6022-448B-B997-C9BBC04EC5E1}" type="pres">
      <dgm:prSet presAssocID="{5E67E89F-0BFE-4053-BE16-DAF4C64CDA8D}" presName="parallelogram3" presStyleLbl="alignNode1" presStyleIdx="16" presStyleCnt="21"/>
      <dgm:spPr/>
    </dgm:pt>
    <dgm:pt modelId="{BF6C73D6-7EF4-4A76-A5D2-6A3225389658}" type="pres">
      <dgm:prSet presAssocID="{5E67E89F-0BFE-4053-BE16-DAF4C64CDA8D}" presName="parallelogram4" presStyleLbl="alignNode1" presStyleIdx="17" presStyleCnt="21"/>
      <dgm:spPr/>
    </dgm:pt>
    <dgm:pt modelId="{77CB220B-2380-4D7E-8BF2-B3FA0C0E5AB6}" type="pres">
      <dgm:prSet presAssocID="{5E67E89F-0BFE-4053-BE16-DAF4C64CDA8D}" presName="parallelogram5" presStyleLbl="alignNode1" presStyleIdx="18" presStyleCnt="21"/>
      <dgm:spPr/>
    </dgm:pt>
    <dgm:pt modelId="{C1FDAF4B-5697-4A93-AACA-5126B3A3E889}" type="pres">
      <dgm:prSet presAssocID="{5E67E89F-0BFE-4053-BE16-DAF4C64CDA8D}" presName="parallelogram6" presStyleLbl="alignNode1" presStyleIdx="19" presStyleCnt="21"/>
      <dgm:spPr/>
    </dgm:pt>
    <dgm:pt modelId="{3C205A6E-0A34-450A-BCE4-0126EB579A24}" type="pres">
      <dgm:prSet presAssocID="{5E67E89F-0BFE-4053-BE16-DAF4C64CDA8D}" presName="parallelogram7" presStyleLbl="alignNode1" presStyleIdx="20" presStyleCnt="21"/>
      <dgm:spPr/>
    </dgm:pt>
  </dgm:ptLst>
  <dgm:cxnLst>
    <dgm:cxn modelId="{46D756B6-21EF-481F-9B5C-E3A4AA006782}" type="presOf" srcId="{B18404EB-8086-48DF-BFD2-18BBEE31862B}" destId="{3A5A929C-FA9A-4DF5-98F9-2C57A3AB1B8D}" srcOrd="0" destOrd="0" presId="urn:microsoft.com/office/officeart/2008/layout/VerticalAccentList"/>
    <dgm:cxn modelId="{9A06AAA4-9E91-4017-BC11-A141A32B42DC}" srcId="{B18404EB-8086-48DF-BFD2-18BBEE31862B}" destId="{5E67E89F-0BFE-4053-BE16-DAF4C64CDA8D}" srcOrd="2" destOrd="0" parTransId="{ACEB7AF4-244F-40F7-9584-8E3365A5EB88}" sibTransId="{CBF1FDF5-9ADE-40F0-B458-80D13CEDE498}"/>
    <dgm:cxn modelId="{72D535E1-23E1-499E-832D-094CA5F6B50E}" srcId="{B18404EB-8086-48DF-BFD2-18BBEE31862B}" destId="{866DA098-2A81-497F-83AB-039DC96060F5}" srcOrd="1" destOrd="0" parTransId="{2E5BCCE4-9D81-4652-8ACF-C5D667FAC993}" sibTransId="{641E2732-D368-48B6-B9E2-C8B023B4C1B4}"/>
    <dgm:cxn modelId="{B28347AB-DC42-40C9-842A-1691247C1798}" srcId="{B18404EB-8086-48DF-BFD2-18BBEE31862B}" destId="{1925A704-A209-4035-AEDA-348E9E452614}" srcOrd="0" destOrd="0" parTransId="{E2723032-8671-43CC-8EF0-A4FD460B89F5}" sibTransId="{8369AB33-A1FA-487E-8C27-1DEDA200CC03}"/>
    <dgm:cxn modelId="{8F9CA0D4-4C65-49B1-AC9F-8FD68A211472}" type="presOf" srcId="{5E67E89F-0BFE-4053-BE16-DAF4C64CDA8D}" destId="{1BDA2265-9E37-4A69-9BD6-99BAFB9A4178}" srcOrd="0" destOrd="0" presId="urn:microsoft.com/office/officeart/2008/layout/VerticalAccentList"/>
    <dgm:cxn modelId="{C649CCBA-BA70-4586-8C50-30C6675E0564}" type="presOf" srcId="{866DA098-2A81-497F-83AB-039DC96060F5}" destId="{F475BDC8-3416-4DE1-9F2C-2BD40E68E684}" srcOrd="0" destOrd="0" presId="urn:microsoft.com/office/officeart/2008/layout/VerticalAccentList"/>
    <dgm:cxn modelId="{1A380E4A-17E0-445A-A5C6-5CB29BFE50E6}" type="presOf" srcId="{1925A704-A209-4035-AEDA-348E9E452614}" destId="{DB34EA47-3E11-41F6-A263-949BC041C36B}" srcOrd="0" destOrd="0" presId="urn:microsoft.com/office/officeart/2008/layout/VerticalAccentList"/>
    <dgm:cxn modelId="{5165AA10-DC37-4E40-835D-88FF381D7852}" type="presParOf" srcId="{3A5A929C-FA9A-4DF5-98F9-2C57A3AB1B8D}" destId="{1CA3E344-6AAA-4C29-97ED-E3503D8EC342}" srcOrd="0" destOrd="0" presId="urn:microsoft.com/office/officeart/2008/layout/VerticalAccentList"/>
    <dgm:cxn modelId="{1629CC65-2793-4033-A423-29B1EC2367FC}" type="presParOf" srcId="{1CA3E344-6AAA-4C29-97ED-E3503D8EC342}" destId="{DB34EA47-3E11-41F6-A263-949BC041C36B}" srcOrd="0" destOrd="0" presId="urn:microsoft.com/office/officeart/2008/layout/VerticalAccentList"/>
    <dgm:cxn modelId="{CC6F58E2-F029-4250-9166-66FE0B40C504}" type="presParOf" srcId="{3A5A929C-FA9A-4DF5-98F9-2C57A3AB1B8D}" destId="{601EBCED-3C2C-427C-8AEF-DA84FDD90951}" srcOrd="1" destOrd="0" presId="urn:microsoft.com/office/officeart/2008/layout/VerticalAccentList"/>
    <dgm:cxn modelId="{EC70E403-BA2B-43B2-BD2F-A1D87363A2DD}" type="presParOf" srcId="{601EBCED-3C2C-427C-8AEF-DA84FDD90951}" destId="{36EB04EB-7670-4B65-9B1D-3B0ADF305B26}" srcOrd="0" destOrd="0" presId="urn:microsoft.com/office/officeart/2008/layout/VerticalAccentList"/>
    <dgm:cxn modelId="{432234E0-78CD-4096-9C22-2D2A649723EE}" type="presParOf" srcId="{601EBCED-3C2C-427C-8AEF-DA84FDD90951}" destId="{EC36C2BA-EDAF-4415-9DA0-F00320C50484}" srcOrd="1" destOrd="0" presId="urn:microsoft.com/office/officeart/2008/layout/VerticalAccentList"/>
    <dgm:cxn modelId="{77F465F7-8E7F-4BDB-863C-B1140AEA073F}" type="presParOf" srcId="{601EBCED-3C2C-427C-8AEF-DA84FDD90951}" destId="{4070010D-1D48-4835-A360-C4689D2367B1}" srcOrd="2" destOrd="0" presId="urn:microsoft.com/office/officeart/2008/layout/VerticalAccentList"/>
    <dgm:cxn modelId="{075D4814-C159-47F7-A7C9-A8F68395BB76}" type="presParOf" srcId="{601EBCED-3C2C-427C-8AEF-DA84FDD90951}" destId="{59F5C405-10D7-475E-A8D9-D08BC646B05B}" srcOrd="3" destOrd="0" presId="urn:microsoft.com/office/officeart/2008/layout/VerticalAccentList"/>
    <dgm:cxn modelId="{14810414-4F8D-45F3-9966-4D36488BB4BF}" type="presParOf" srcId="{601EBCED-3C2C-427C-8AEF-DA84FDD90951}" destId="{AA666396-958A-4CCC-8D18-9A8A75B1A0A7}" srcOrd="4" destOrd="0" presId="urn:microsoft.com/office/officeart/2008/layout/VerticalAccentList"/>
    <dgm:cxn modelId="{916FEA3D-E1F0-4988-831E-0E09CCAEF0BB}" type="presParOf" srcId="{601EBCED-3C2C-427C-8AEF-DA84FDD90951}" destId="{817A3755-D869-407C-93B3-4121E3858039}" srcOrd="5" destOrd="0" presId="urn:microsoft.com/office/officeart/2008/layout/VerticalAccentList"/>
    <dgm:cxn modelId="{86C1BB52-BC18-423C-9D51-DB844842052C}" type="presParOf" srcId="{601EBCED-3C2C-427C-8AEF-DA84FDD90951}" destId="{A64EC20F-3001-48E8-B7D1-36F0BEB819AB}" srcOrd="6" destOrd="0" presId="urn:microsoft.com/office/officeart/2008/layout/VerticalAccentList"/>
    <dgm:cxn modelId="{7A8898B3-6A6F-4C37-AC8B-92B728890381}" type="presParOf" srcId="{3A5A929C-FA9A-4DF5-98F9-2C57A3AB1B8D}" destId="{8F084FD8-4603-421D-80E9-B953B3E1609C}" srcOrd="2" destOrd="0" presId="urn:microsoft.com/office/officeart/2008/layout/VerticalAccentList"/>
    <dgm:cxn modelId="{FABB1DD9-F190-4480-93C3-B98C51E089F4}" type="presParOf" srcId="{3A5A929C-FA9A-4DF5-98F9-2C57A3AB1B8D}" destId="{094DA9F2-2C1B-49D4-AA6A-9C91180E873E}" srcOrd="3" destOrd="0" presId="urn:microsoft.com/office/officeart/2008/layout/VerticalAccentList"/>
    <dgm:cxn modelId="{94AF1F0F-FD39-4A3C-B177-2EC7A6CECCBA}" type="presParOf" srcId="{094DA9F2-2C1B-49D4-AA6A-9C91180E873E}" destId="{F475BDC8-3416-4DE1-9F2C-2BD40E68E684}" srcOrd="0" destOrd="0" presId="urn:microsoft.com/office/officeart/2008/layout/VerticalAccentList"/>
    <dgm:cxn modelId="{7FC92C79-CEE0-49D0-A8EF-CF24E106E863}" type="presParOf" srcId="{3A5A929C-FA9A-4DF5-98F9-2C57A3AB1B8D}" destId="{CE571C65-C883-4945-90DC-C5ED894C8BBC}" srcOrd="4" destOrd="0" presId="urn:microsoft.com/office/officeart/2008/layout/VerticalAccentList"/>
    <dgm:cxn modelId="{DE9B23EA-8569-46D9-81DA-9E69803CFDED}" type="presParOf" srcId="{CE571C65-C883-4945-90DC-C5ED894C8BBC}" destId="{85C81E66-58E4-4D4C-A8C1-CCFF06A20BBF}" srcOrd="0" destOrd="0" presId="urn:microsoft.com/office/officeart/2008/layout/VerticalAccentList"/>
    <dgm:cxn modelId="{FFA3DB71-7A8D-4CD8-97F7-932430E79099}" type="presParOf" srcId="{CE571C65-C883-4945-90DC-C5ED894C8BBC}" destId="{D7790853-27C0-4C64-88AD-36F8B4B33EEC}" srcOrd="1" destOrd="0" presId="urn:microsoft.com/office/officeart/2008/layout/VerticalAccentList"/>
    <dgm:cxn modelId="{7928064B-B791-4498-97EA-72E04274284C}" type="presParOf" srcId="{CE571C65-C883-4945-90DC-C5ED894C8BBC}" destId="{098F2952-A630-41B7-AA8A-6668E222BFAC}" srcOrd="2" destOrd="0" presId="urn:microsoft.com/office/officeart/2008/layout/VerticalAccentList"/>
    <dgm:cxn modelId="{39DC87E4-6B82-4860-A538-7EB1338B37ED}" type="presParOf" srcId="{CE571C65-C883-4945-90DC-C5ED894C8BBC}" destId="{1E3F4FDE-045B-499F-82DF-7408307564E5}" srcOrd="3" destOrd="0" presId="urn:microsoft.com/office/officeart/2008/layout/VerticalAccentList"/>
    <dgm:cxn modelId="{35CB3561-F346-4A6C-97DE-16320DAF5BB8}" type="presParOf" srcId="{CE571C65-C883-4945-90DC-C5ED894C8BBC}" destId="{E6619A7B-E666-48C8-9F27-02BE62333A87}" srcOrd="4" destOrd="0" presId="urn:microsoft.com/office/officeart/2008/layout/VerticalAccentList"/>
    <dgm:cxn modelId="{7ED6A6FF-974F-47D2-B537-F42E39FDE7A1}" type="presParOf" srcId="{CE571C65-C883-4945-90DC-C5ED894C8BBC}" destId="{44CC3FD6-AE5C-4EEE-8B07-2FF156E1F4C8}" srcOrd="5" destOrd="0" presId="urn:microsoft.com/office/officeart/2008/layout/VerticalAccentList"/>
    <dgm:cxn modelId="{8DA19429-7A2E-4338-ADF9-F2882CFF9E59}" type="presParOf" srcId="{CE571C65-C883-4945-90DC-C5ED894C8BBC}" destId="{F7F8FD87-0C11-4034-8850-180BF57F4923}" srcOrd="6" destOrd="0" presId="urn:microsoft.com/office/officeart/2008/layout/VerticalAccentList"/>
    <dgm:cxn modelId="{FBCC8D4A-E8EC-4C64-9991-F0DEA2A97D87}" type="presParOf" srcId="{3A5A929C-FA9A-4DF5-98F9-2C57A3AB1B8D}" destId="{AE7D7FB0-4893-47EB-B38E-FC94B8D6D0D8}" srcOrd="5" destOrd="0" presId="urn:microsoft.com/office/officeart/2008/layout/VerticalAccentList"/>
    <dgm:cxn modelId="{4BB16103-7B70-420E-B998-4F1CDE269B60}" type="presParOf" srcId="{3A5A929C-FA9A-4DF5-98F9-2C57A3AB1B8D}" destId="{C785E081-7995-40D1-A916-F98422C52AF1}" srcOrd="6" destOrd="0" presId="urn:microsoft.com/office/officeart/2008/layout/VerticalAccentList"/>
    <dgm:cxn modelId="{B2B16A80-F7DE-4C31-BB6B-95BAD273698E}" type="presParOf" srcId="{C785E081-7995-40D1-A916-F98422C52AF1}" destId="{1BDA2265-9E37-4A69-9BD6-99BAFB9A4178}" srcOrd="0" destOrd="0" presId="urn:microsoft.com/office/officeart/2008/layout/VerticalAccentList"/>
    <dgm:cxn modelId="{2BF40048-BAC0-48F8-8884-81C4D7DACF70}" type="presParOf" srcId="{3A5A929C-FA9A-4DF5-98F9-2C57A3AB1B8D}" destId="{8EBFF98A-93A4-451F-9DAF-934B79EC52E9}" srcOrd="7" destOrd="0" presId="urn:microsoft.com/office/officeart/2008/layout/VerticalAccentList"/>
    <dgm:cxn modelId="{5627C46D-C1B3-43FD-9787-D5180F8D0E26}" type="presParOf" srcId="{8EBFF98A-93A4-451F-9DAF-934B79EC52E9}" destId="{42091F5F-F07B-4F26-9B83-3475E8043D6D}" srcOrd="0" destOrd="0" presId="urn:microsoft.com/office/officeart/2008/layout/VerticalAccentList"/>
    <dgm:cxn modelId="{2AC891B6-FDD0-4F52-A915-32209582C881}" type="presParOf" srcId="{8EBFF98A-93A4-451F-9DAF-934B79EC52E9}" destId="{92708361-C752-4BA8-BDBF-8FB7D2B0FF74}" srcOrd="1" destOrd="0" presId="urn:microsoft.com/office/officeart/2008/layout/VerticalAccentList"/>
    <dgm:cxn modelId="{25D98BDA-2CB9-4DD2-93E2-B67BABAE20E0}" type="presParOf" srcId="{8EBFF98A-93A4-451F-9DAF-934B79EC52E9}" destId="{BF9C9828-6022-448B-B997-C9BBC04EC5E1}" srcOrd="2" destOrd="0" presId="urn:microsoft.com/office/officeart/2008/layout/VerticalAccentList"/>
    <dgm:cxn modelId="{1A6F8390-3839-4457-A64D-470FD87E5E13}" type="presParOf" srcId="{8EBFF98A-93A4-451F-9DAF-934B79EC52E9}" destId="{BF6C73D6-7EF4-4A76-A5D2-6A3225389658}" srcOrd="3" destOrd="0" presId="urn:microsoft.com/office/officeart/2008/layout/VerticalAccentList"/>
    <dgm:cxn modelId="{4B27510A-9CE3-41F2-BEB0-D9D2C495D466}" type="presParOf" srcId="{8EBFF98A-93A4-451F-9DAF-934B79EC52E9}" destId="{77CB220B-2380-4D7E-8BF2-B3FA0C0E5AB6}" srcOrd="4" destOrd="0" presId="urn:microsoft.com/office/officeart/2008/layout/VerticalAccentList"/>
    <dgm:cxn modelId="{062B925E-2B85-4019-892F-861D9B50CAFB}" type="presParOf" srcId="{8EBFF98A-93A4-451F-9DAF-934B79EC52E9}" destId="{C1FDAF4B-5697-4A93-AACA-5126B3A3E889}" srcOrd="5" destOrd="0" presId="urn:microsoft.com/office/officeart/2008/layout/VerticalAccentList"/>
    <dgm:cxn modelId="{CA45BFE4-6731-4D4C-84CE-73F825FFBC39}" type="presParOf" srcId="{8EBFF98A-93A4-451F-9DAF-934B79EC52E9}" destId="{3C205A6E-0A34-450A-BCE4-0126EB579A24}" srcOrd="6" destOrd="0" presId="urn:microsoft.com/office/officeart/2008/layout/VerticalAccent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760C14-BBB3-4792-B111-6A440B83FE0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55EB083F-B3AB-435B-A0A6-341A4D50CD4B}">
      <dgm:prSet/>
      <dgm:spPr/>
      <dgm:t>
        <a:bodyPr/>
        <a:lstStyle/>
        <a:p>
          <a:endParaRPr lang="en-US" dirty="0"/>
        </a:p>
      </dgm:t>
    </dgm:pt>
    <dgm:pt modelId="{49ED3B31-3DA6-4437-AE29-7BC398FE04A3}" type="parTrans" cxnId="{BD301BC4-FCA4-4734-80A3-ECD4D1BBD1E5}">
      <dgm:prSet/>
      <dgm:spPr/>
      <dgm:t>
        <a:bodyPr/>
        <a:lstStyle/>
        <a:p>
          <a:endParaRPr lang="en-US"/>
        </a:p>
      </dgm:t>
    </dgm:pt>
    <dgm:pt modelId="{2C153786-2D90-4FA6-9839-82752C8FF247}" type="sibTrans" cxnId="{BD301BC4-FCA4-4734-80A3-ECD4D1BBD1E5}">
      <dgm:prSet/>
      <dgm:spPr/>
      <dgm:t>
        <a:bodyPr/>
        <a:lstStyle/>
        <a:p>
          <a:endParaRPr lang="en-US"/>
        </a:p>
      </dgm:t>
    </dgm:pt>
    <dgm:pt modelId="{FEEBB87E-236D-450F-977A-C15C482AE6C4}">
      <dgm:prSet custT="1"/>
      <dgm:spPr/>
      <dgm:t>
        <a:bodyPr/>
        <a:lstStyle/>
        <a:p>
          <a:r>
            <a:rPr lang="en-US" sz="2400" dirty="0" smtClean="0"/>
            <a:t>Bonding Adequacy Resolution –Meeting Conditions of the 733 Action </a:t>
          </a:r>
          <a:endParaRPr lang="en-US" sz="2400" dirty="0"/>
        </a:p>
      </dgm:t>
    </dgm:pt>
    <dgm:pt modelId="{0D1515F9-05CE-45EB-A58F-74455F7A8476}" type="parTrans" cxnId="{BB8F7926-D58B-4484-ACFF-2F3C2924EC42}">
      <dgm:prSet/>
      <dgm:spPr/>
      <dgm:t>
        <a:bodyPr/>
        <a:lstStyle/>
        <a:p>
          <a:endParaRPr lang="en-US"/>
        </a:p>
      </dgm:t>
    </dgm:pt>
    <dgm:pt modelId="{B1E93227-5C38-47C0-BB3D-2E9E1600BCD1}" type="sibTrans" cxnId="{BB8F7926-D58B-4484-ACFF-2F3C2924EC42}">
      <dgm:prSet/>
      <dgm:spPr/>
      <dgm:t>
        <a:bodyPr/>
        <a:lstStyle/>
        <a:p>
          <a:endParaRPr lang="en-US"/>
        </a:p>
      </dgm:t>
    </dgm:pt>
    <dgm:pt modelId="{531D6F48-EBDE-4BD0-9B5A-0DB59DF61EDC}">
      <dgm:prSet custT="1"/>
      <dgm:spPr/>
      <dgm:t>
        <a:bodyPr/>
        <a:lstStyle/>
        <a:p>
          <a:endParaRPr lang="en-US" sz="2400" dirty="0"/>
        </a:p>
      </dgm:t>
    </dgm:pt>
    <dgm:pt modelId="{01391F18-A3EB-4522-ADC8-1534F2E2E30D}" type="sibTrans" cxnId="{0ECC71CE-D17A-4A27-8FB5-D6F2F2F78E98}">
      <dgm:prSet/>
      <dgm:spPr/>
      <dgm:t>
        <a:bodyPr/>
        <a:lstStyle/>
        <a:p>
          <a:endParaRPr lang="en-US"/>
        </a:p>
      </dgm:t>
    </dgm:pt>
    <dgm:pt modelId="{D1D48734-88EB-4962-AA0B-F4BC3B37D86D}" type="parTrans" cxnId="{0ECC71CE-D17A-4A27-8FB5-D6F2F2F78E98}">
      <dgm:prSet/>
      <dgm:spPr/>
      <dgm:t>
        <a:bodyPr/>
        <a:lstStyle/>
        <a:p>
          <a:endParaRPr lang="en-US"/>
        </a:p>
      </dgm:t>
    </dgm:pt>
    <dgm:pt modelId="{BBEE058B-8EC2-4A65-A1BD-6332F3781D15}">
      <dgm:prSet custT="1"/>
      <dgm:spPr/>
      <dgm:t>
        <a:bodyPr/>
        <a:lstStyle/>
        <a:p>
          <a:endParaRPr lang="en-US" sz="2400" dirty="0"/>
        </a:p>
      </dgm:t>
    </dgm:pt>
    <dgm:pt modelId="{F9B58C60-4075-461E-BE78-7B5C81D29779}" type="parTrans" cxnId="{9E6D94C1-7FCE-41E0-89E7-DA6EAA967AFB}">
      <dgm:prSet/>
      <dgm:spPr/>
      <dgm:t>
        <a:bodyPr/>
        <a:lstStyle/>
        <a:p>
          <a:endParaRPr lang="en-US"/>
        </a:p>
      </dgm:t>
    </dgm:pt>
    <dgm:pt modelId="{7EBC79CA-D6CD-42E4-90A8-50D0EFAF5A21}" type="sibTrans" cxnId="{9E6D94C1-7FCE-41E0-89E7-DA6EAA967AFB}">
      <dgm:prSet/>
      <dgm:spPr/>
      <dgm:t>
        <a:bodyPr/>
        <a:lstStyle/>
        <a:p>
          <a:endParaRPr lang="en-US"/>
        </a:p>
      </dgm:t>
    </dgm:pt>
    <dgm:pt modelId="{ED761436-81CC-4B58-981D-913E5AC93374}">
      <dgm:prSet custT="1"/>
      <dgm:spPr/>
      <dgm:t>
        <a:bodyPr/>
        <a:lstStyle/>
        <a:p>
          <a:r>
            <a:rPr lang="en-US" sz="2400" dirty="0" smtClean="0"/>
            <a:t>Blasting Oversight – Preventing </a:t>
          </a:r>
          <a:r>
            <a:rPr lang="en-US" sz="2400" dirty="0" err="1" smtClean="0"/>
            <a:t>Flyrock</a:t>
          </a:r>
          <a:r>
            <a:rPr lang="en-US" sz="2400" dirty="0" smtClean="0"/>
            <a:t> Events</a:t>
          </a:r>
          <a:endParaRPr lang="en-US" sz="2400" dirty="0"/>
        </a:p>
      </dgm:t>
    </dgm:pt>
    <dgm:pt modelId="{347F6B8B-70F4-4D4C-800E-1BE46BE411F3}" type="parTrans" cxnId="{C3888118-D6EC-4485-B6F4-F33BC9D0B6B1}">
      <dgm:prSet/>
      <dgm:spPr/>
      <dgm:t>
        <a:bodyPr/>
        <a:lstStyle/>
        <a:p>
          <a:endParaRPr lang="en-US"/>
        </a:p>
      </dgm:t>
    </dgm:pt>
    <dgm:pt modelId="{BB327AFF-0500-4B9C-AE4E-251512F8F422}" type="sibTrans" cxnId="{C3888118-D6EC-4485-B6F4-F33BC9D0B6B1}">
      <dgm:prSet/>
      <dgm:spPr/>
      <dgm:t>
        <a:bodyPr/>
        <a:lstStyle/>
        <a:p>
          <a:endParaRPr lang="en-US"/>
        </a:p>
      </dgm:t>
    </dgm:pt>
    <dgm:pt modelId="{0A773DA9-360B-462A-8491-64B49BF2FC7B}">
      <dgm:prSet custT="1"/>
      <dgm:spPr/>
      <dgm:t>
        <a:bodyPr/>
        <a:lstStyle/>
        <a:p>
          <a:endParaRPr lang="en-US" sz="2400" dirty="0"/>
        </a:p>
      </dgm:t>
    </dgm:pt>
    <dgm:pt modelId="{2B79D9C1-24AE-4480-8669-F50DD2131534}" type="parTrans" cxnId="{8F79EAB8-7289-4733-A435-C949C41D3ED5}">
      <dgm:prSet/>
      <dgm:spPr/>
      <dgm:t>
        <a:bodyPr/>
        <a:lstStyle/>
        <a:p>
          <a:endParaRPr lang="en-US"/>
        </a:p>
      </dgm:t>
    </dgm:pt>
    <dgm:pt modelId="{709DDA52-C570-42F3-8F84-E252726F85C7}" type="sibTrans" cxnId="{8F79EAB8-7289-4733-A435-C949C41D3ED5}">
      <dgm:prSet/>
      <dgm:spPr/>
      <dgm:t>
        <a:bodyPr/>
        <a:lstStyle/>
        <a:p>
          <a:endParaRPr lang="en-US"/>
        </a:p>
      </dgm:t>
    </dgm:pt>
    <dgm:pt modelId="{8C070F3B-5144-4AA3-8A46-49E29F38A473}">
      <dgm:prSet custT="1"/>
      <dgm:spPr/>
      <dgm:t>
        <a:bodyPr/>
        <a:lstStyle/>
        <a:p>
          <a:r>
            <a:rPr lang="en-US" sz="2400" dirty="0" smtClean="0"/>
            <a:t>Monitor Budget and Staffing</a:t>
          </a:r>
          <a:endParaRPr lang="en-US" sz="2400" dirty="0"/>
        </a:p>
      </dgm:t>
    </dgm:pt>
    <dgm:pt modelId="{9967D9A5-97B8-44F6-9226-9E06E55164F9}" type="parTrans" cxnId="{C23F2D32-86EF-463F-8744-99B08E782EB7}">
      <dgm:prSet/>
      <dgm:spPr/>
      <dgm:t>
        <a:bodyPr/>
        <a:lstStyle/>
        <a:p>
          <a:endParaRPr lang="en-US"/>
        </a:p>
      </dgm:t>
    </dgm:pt>
    <dgm:pt modelId="{9C3A7B8F-0E5F-4462-9DFB-94269F9E7D1A}" type="sibTrans" cxnId="{C23F2D32-86EF-463F-8744-99B08E782EB7}">
      <dgm:prSet/>
      <dgm:spPr/>
      <dgm:t>
        <a:bodyPr/>
        <a:lstStyle/>
        <a:p>
          <a:endParaRPr lang="en-US"/>
        </a:p>
      </dgm:t>
    </dgm:pt>
    <dgm:pt modelId="{59882864-7A51-4326-84FD-34222AEE835E}">
      <dgm:prSet custT="1"/>
      <dgm:spPr/>
      <dgm:t>
        <a:bodyPr/>
        <a:lstStyle/>
        <a:p>
          <a:r>
            <a:rPr lang="en-US" sz="2400" dirty="0" smtClean="0"/>
            <a:t>CHIA Improvements , Continuation of Trend Stations, &amp; Regional Oversight by OSM</a:t>
          </a:r>
          <a:endParaRPr lang="en-US" sz="2400" dirty="0"/>
        </a:p>
      </dgm:t>
    </dgm:pt>
    <dgm:pt modelId="{4110CDC4-55D9-49D0-81A9-180CA3BAE605}" type="parTrans" cxnId="{45ABDDA3-FEBC-4CAF-BE0E-E25E92E2342F}">
      <dgm:prSet/>
      <dgm:spPr/>
      <dgm:t>
        <a:bodyPr/>
        <a:lstStyle/>
        <a:p>
          <a:endParaRPr lang="en-US"/>
        </a:p>
      </dgm:t>
    </dgm:pt>
    <dgm:pt modelId="{41706044-3EF6-4FC0-8B36-94D3B8201EE3}" type="sibTrans" cxnId="{45ABDDA3-FEBC-4CAF-BE0E-E25E92E2342F}">
      <dgm:prSet/>
      <dgm:spPr/>
      <dgm:t>
        <a:bodyPr/>
        <a:lstStyle/>
        <a:p>
          <a:endParaRPr lang="en-US"/>
        </a:p>
      </dgm:t>
    </dgm:pt>
    <dgm:pt modelId="{88592A57-3D26-491E-BAB7-7D172E3748CD}">
      <dgm:prSet custT="1"/>
      <dgm:spPr/>
      <dgm:t>
        <a:bodyPr/>
        <a:lstStyle/>
        <a:p>
          <a:endParaRPr lang="en-US" sz="2400" dirty="0"/>
        </a:p>
      </dgm:t>
    </dgm:pt>
    <dgm:pt modelId="{A308B370-EA2C-4974-A6E2-5C4E6A311923}" type="parTrans" cxnId="{54E841BB-1515-4597-AA14-D584B77BC2FF}">
      <dgm:prSet/>
      <dgm:spPr/>
      <dgm:t>
        <a:bodyPr/>
        <a:lstStyle/>
        <a:p>
          <a:endParaRPr lang="en-US"/>
        </a:p>
      </dgm:t>
    </dgm:pt>
    <dgm:pt modelId="{597A4DFE-9BB5-4AB6-B126-C92AD926EAB8}" type="sibTrans" cxnId="{54E841BB-1515-4597-AA14-D584B77BC2FF}">
      <dgm:prSet/>
      <dgm:spPr/>
      <dgm:t>
        <a:bodyPr/>
        <a:lstStyle/>
        <a:p>
          <a:endParaRPr lang="en-US"/>
        </a:p>
      </dgm:t>
    </dgm:pt>
    <dgm:pt modelId="{43D73899-3A8E-440B-AB84-42CA3B21994F}">
      <dgm:prSet custT="1"/>
      <dgm:spPr/>
      <dgm:t>
        <a:bodyPr/>
        <a:lstStyle/>
        <a:p>
          <a:r>
            <a:rPr lang="en-US" sz="2400" dirty="0" smtClean="0"/>
            <a:t>Slurry Impoundment Coordination with MSHA &amp; Regional Oversight by OSM</a:t>
          </a:r>
          <a:endParaRPr lang="en-US" sz="2400" dirty="0"/>
        </a:p>
      </dgm:t>
    </dgm:pt>
    <dgm:pt modelId="{D0C75EBE-C96B-4C61-9622-2C6AA753AF8D}" type="parTrans" cxnId="{7F5F2D3F-5046-43EA-B4C9-AE6835411F2C}">
      <dgm:prSet/>
      <dgm:spPr/>
    </dgm:pt>
    <dgm:pt modelId="{CEFD36D8-EC60-44AD-A1DA-E80A2BDC092C}" type="sibTrans" cxnId="{7F5F2D3F-5046-43EA-B4C9-AE6835411F2C}">
      <dgm:prSet/>
      <dgm:spPr/>
    </dgm:pt>
    <dgm:pt modelId="{3E712D7A-6F44-44D1-809D-4CD900F6DE35}" type="pres">
      <dgm:prSet presAssocID="{97760C14-BBB3-4792-B111-6A440B83FE08}" presName="linearFlow" presStyleCnt="0">
        <dgm:presLayoutVars>
          <dgm:dir/>
          <dgm:animLvl val="lvl"/>
          <dgm:resizeHandles val="exact"/>
        </dgm:presLayoutVars>
      </dgm:prSet>
      <dgm:spPr/>
      <dgm:t>
        <a:bodyPr/>
        <a:lstStyle/>
        <a:p>
          <a:endParaRPr lang="en-US"/>
        </a:p>
      </dgm:t>
    </dgm:pt>
    <dgm:pt modelId="{F7498027-201E-4718-98BF-E283EDEB677D}" type="pres">
      <dgm:prSet presAssocID="{55EB083F-B3AB-435B-A0A6-341A4D50CD4B}" presName="composite" presStyleCnt="0"/>
      <dgm:spPr/>
    </dgm:pt>
    <dgm:pt modelId="{9BD9A9DF-EF01-4549-800A-B333553FFE4B}" type="pres">
      <dgm:prSet presAssocID="{55EB083F-B3AB-435B-A0A6-341A4D50CD4B}" presName="parentText" presStyleLbl="alignNode1" presStyleIdx="0" presStyleCnt="5">
        <dgm:presLayoutVars>
          <dgm:chMax val="1"/>
          <dgm:bulletEnabled val="1"/>
        </dgm:presLayoutVars>
      </dgm:prSet>
      <dgm:spPr/>
      <dgm:t>
        <a:bodyPr/>
        <a:lstStyle/>
        <a:p>
          <a:endParaRPr lang="en-US"/>
        </a:p>
      </dgm:t>
    </dgm:pt>
    <dgm:pt modelId="{71761327-8BCA-4BED-BE24-0CAC0870D3DD}" type="pres">
      <dgm:prSet presAssocID="{55EB083F-B3AB-435B-A0A6-341A4D50CD4B}" presName="descendantText" presStyleLbl="alignAcc1" presStyleIdx="0" presStyleCnt="5">
        <dgm:presLayoutVars>
          <dgm:bulletEnabled val="1"/>
        </dgm:presLayoutVars>
      </dgm:prSet>
      <dgm:spPr/>
      <dgm:t>
        <a:bodyPr/>
        <a:lstStyle/>
        <a:p>
          <a:endParaRPr lang="en-US"/>
        </a:p>
      </dgm:t>
    </dgm:pt>
    <dgm:pt modelId="{368A1074-7844-4593-B6F5-15252868AD6A}" type="pres">
      <dgm:prSet presAssocID="{2C153786-2D90-4FA6-9839-82752C8FF247}" presName="sp" presStyleCnt="0"/>
      <dgm:spPr/>
    </dgm:pt>
    <dgm:pt modelId="{04FC03A2-49B3-4C51-95FC-0FE895F757F3}" type="pres">
      <dgm:prSet presAssocID="{531D6F48-EBDE-4BD0-9B5A-0DB59DF61EDC}" presName="composite" presStyleCnt="0"/>
      <dgm:spPr/>
    </dgm:pt>
    <dgm:pt modelId="{20262C6D-6656-4343-BC5F-7BB00F8DE5E3}" type="pres">
      <dgm:prSet presAssocID="{531D6F48-EBDE-4BD0-9B5A-0DB59DF61EDC}" presName="parentText" presStyleLbl="alignNode1" presStyleIdx="1" presStyleCnt="5">
        <dgm:presLayoutVars>
          <dgm:chMax val="1"/>
          <dgm:bulletEnabled val="1"/>
        </dgm:presLayoutVars>
      </dgm:prSet>
      <dgm:spPr/>
      <dgm:t>
        <a:bodyPr/>
        <a:lstStyle/>
        <a:p>
          <a:endParaRPr lang="en-US"/>
        </a:p>
      </dgm:t>
    </dgm:pt>
    <dgm:pt modelId="{2459CA25-F1D5-417A-96F6-58819F9970FE}" type="pres">
      <dgm:prSet presAssocID="{531D6F48-EBDE-4BD0-9B5A-0DB59DF61EDC}" presName="descendantText" presStyleLbl="alignAcc1" presStyleIdx="1" presStyleCnt="5" custLinFactNeighborX="594" custLinFactNeighborY="1993">
        <dgm:presLayoutVars>
          <dgm:bulletEnabled val="1"/>
        </dgm:presLayoutVars>
      </dgm:prSet>
      <dgm:spPr/>
      <dgm:t>
        <a:bodyPr/>
        <a:lstStyle/>
        <a:p>
          <a:endParaRPr lang="en-US"/>
        </a:p>
      </dgm:t>
    </dgm:pt>
    <dgm:pt modelId="{1274EFDE-0195-43B2-B760-8A8F5D0FD307}" type="pres">
      <dgm:prSet presAssocID="{01391F18-A3EB-4522-ADC8-1534F2E2E30D}" presName="sp" presStyleCnt="0"/>
      <dgm:spPr/>
    </dgm:pt>
    <dgm:pt modelId="{EEF9F29C-32E3-4886-9841-9902614C915B}" type="pres">
      <dgm:prSet presAssocID="{0A773DA9-360B-462A-8491-64B49BF2FC7B}" presName="composite" presStyleCnt="0"/>
      <dgm:spPr/>
    </dgm:pt>
    <dgm:pt modelId="{BE096D2D-D261-42DC-BBB3-CC1B876E01DB}" type="pres">
      <dgm:prSet presAssocID="{0A773DA9-360B-462A-8491-64B49BF2FC7B}" presName="parentText" presStyleLbl="alignNode1" presStyleIdx="2" presStyleCnt="5">
        <dgm:presLayoutVars>
          <dgm:chMax val="1"/>
          <dgm:bulletEnabled val="1"/>
        </dgm:presLayoutVars>
      </dgm:prSet>
      <dgm:spPr/>
      <dgm:t>
        <a:bodyPr/>
        <a:lstStyle/>
        <a:p>
          <a:endParaRPr lang="en-US"/>
        </a:p>
      </dgm:t>
    </dgm:pt>
    <dgm:pt modelId="{13B0F651-4119-4DFC-BAF6-BB46B0E2C08D}" type="pres">
      <dgm:prSet presAssocID="{0A773DA9-360B-462A-8491-64B49BF2FC7B}" presName="descendantText" presStyleLbl="alignAcc1" presStyleIdx="2" presStyleCnt="5">
        <dgm:presLayoutVars>
          <dgm:bulletEnabled val="1"/>
        </dgm:presLayoutVars>
      </dgm:prSet>
      <dgm:spPr/>
      <dgm:t>
        <a:bodyPr/>
        <a:lstStyle/>
        <a:p>
          <a:endParaRPr lang="en-US"/>
        </a:p>
      </dgm:t>
    </dgm:pt>
    <dgm:pt modelId="{AF86764D-835A-464C-8746-0F68B6EEDAAA}" type="pres">
      <dgm:prSet presAssocID="{709DDA52-C570-42F3-8F84-E252726F85C7}" presName="sp" presStyleCnt="0"/>
      <dgm:spPr/>
    </dgm:pt>
    <dgm:pt modelId="{CDDCAA27-1848-44BA-BF34-E8F9A94457FB}" type="pres">
      <dgm:prSet presAssocID="{BBEE058B-8EC2-4A65-A1BD-6332F3781D15}" presName="composite" presStyleCnt="0"/>
      <dgm:spPr/>
    </dgm:pt>
    <dgm:pt modelId="{AE71AB14-2C53-44A3-A88A-4BE495DDFC96}" type="pres">
      <dgm:prSet presAssocID="{BBEE058B-8EC2-4A65-A1BD-6332F3781D15}" presName="parentText" presStyleLbl="alignNode1" presStyleIdx="3" presStyleCnt="5">
        <dgm:presLayoutVars>
          <dgm:chMax val="1"/>
          <dgm:bulletEnabled val="1"/>
        </dgm:presLayoutVars>
      </dgm:prSet>
      <dgm:spPr/>
      <dgm:t>
        <a:bodyPr/>
        <a:lstStyle/>
        <a:p>
          <a:endParaRPr lang="en-US"/>
        </a:p>
      </dgm:t>
    </dgm:pt>
    <dgm:pt modelId="{305B663A-8265-4A4B-9B44-B6BB61182035}" type="pres">
      <dgm:prSet presAssocID="{BBEE058B-8EC2-4A65-A1BD-6332F3781D15}" presName="descendantText" presStyleLbl="alignAcc1" presStyleIdx="3" presStyleCnt="5">
        <dgm:presLayoutVars>
          <dgm:bulletEnabled val="1"/>
        </dgm:presLayoutVars>
      </dgm:prSet>
      <dgm:spPr/>
      <dgm:t>
        <a:bodyPr/>
        <a:lstStyle/>
        <a:p>
          <a:endParaRPr lang="en-US"/>
        </a:p>
      </dgm:t>
    </dgm:pt>
    <dgm:pt modelId="{CA884442-12F8-44D4-9076-C6FCA5F93DAF}" type="pres">
      <dgm:prSet presAssocID="{7EBC79CA-D6CD-42E4-90A8-50D0EFAF5A21}" presName="sp" presStyleCnt="0"/>
      <dgm:spPr/>
    </dgm:pt>
    <dgm:pt modelId="{1884E26A-7D67-4BFD-8620-B215B0DC62A3}" type="pres">
      <dgm:prSet presAssocID="{88592A57-3D26-491E-BAB7-7D172E3748CD}" presName="composite" presStyleCnt="0"/>
      <dgm:spPr/>
    </dgm:pt>
    <dgm:pt modelId="{67942861-793B-4F46-BDCB-802E4032C129}" type="pres">
      <dgm:prSet presAssocID="{88592A57-3D26-491E-BAB7-7D172E3748CD}" presName="parentText" presStyleLbl="alignNode1" presStyleIdx="4" presStyleCnt="5">
        <dgm:presLayoutVars>
          <dgm:chMax val="1"/>
          <dgm:bulletEnabled val="1"/>
        </dgm:presLayoutVars>
      </dgm:prSet>
      <dgm:spPr/>
      <dgm:t>
        <a:bodyPr/>
        <a:lstStyle/>
        <a:p>
          <a:endParaRPr lang="en-US"/>
        </a:p>
      </dgm:t>
    </dgm:pt>
    <dgm:pt modelId="{954029BD-B7E4-434D-ADBC-A8F35CCAE0A1}" type="pres">
      <dgm:prSet presAssocID="{88592A57-3D26-491E-BAB7-7D172E3748CD}" presName="descendantText" presStyleLbl="alignAcc1" presStyleIdx="4" presStyleCnt="5">
        <dgm:presLayoutVars>
          <dgm:bulletEnabled val="1"/>
        </dgm:presLayoutVars>
      </dgm:prSet>
      <dgm:spPr/>
      <dgm:t>
        <a:bodyPr/>
        <a:lstStyle/>
        <a:p>
          <a:endParaRPr lang="en-US"/>
        </a:p>
      </dgm:t>
    </dgm:pt>
  </dgm:ptLst>
  <dgm:cxnLst>
    <dgm:cxn modelId="{BD301BC4-FCA4-4734-80A3-ECD4D1BBD1E5}" srcId="{97760C14-BBB3-4792-B111-6A440B83FE08}" destId="{55EB083F-B3AB-435B-A0A6-341A4D50CD4B}" srcOrd="0" destOrd="0" parTransId="{49ED3B31-3DA6-4437-AE29-7BC398FE04A3}" sibTransId="{2C153786-2D90-4FA6-9839-82752C8FF247}"/>
    <dgm:cxn modelId="{BB8F7926-D58B-4484-ACFF-2F3C2924EC42}" srcId="{55EB083F-B3AB-435B-A0A6-341A4D50CD4B}" destId="{FEEBB87E-236D-450F-977A-C15C482AE6C4}" srcOrd="0" destOrd="0" parTransId="{0D1515F9-05CE-45EB-A58F-74455F7A8476}" sibTransId="{B1E93227-5C38-47C0-BB3D-2E9E1600BCD1}"/>
    <dgm:cxn modelId="{181B72BA-2EA4-4D16-8AB9-95980FEBDF3A}" type="presOf" srcId="{97760C14-BBB3-4792-B111-6A440B83FE08}" destId="{3E712D7A-6F44-44D1-809D-4CD900F6DE35}" srcOrd="0" destOrd="0" presId="urn:microsoft.com/office/officeart/2005/8/layout/chevron2"/>
    <dgm:cxn modelId="{E5A63C1C-C5A8-48DA-AB64-5F0DCA3F064F}" type="presOf" srcId="{55EB083F-B3AB-435B-A0A6-341A4D50CD4B}" destId="{9BD9A9DF-EF01-4549-800A-B333553FFE4B}" srcOrd="0" destOrd="0" presId="urn:microsoft.com/office/officeart/2005/8/layout/chevron2"/>
    <dgm:cxn modelId="{F4393AFD-F9D0-45C6-83E5-A17F18E7CF73}" type="presOf" srcId="{FEEBB87E-236D-450F-977A-C15C482AE6C4}" destId="{71761327-8BCA-4BED-BE24-0CAC0870D3DD}" srcOrd="0" destOrd="0" presId="urn:microsoft.com/office/officeart/2005/8/layout/chevron2"/>
    <dgm:cxn modelId="{9E6D94C1-7FCE-41E0-89E7-DA6EAA967AFB}" srcId="{97760C14-BBB3-4792-B111-6A440B83FE08}" destId="{BBEE058B-8EC2-4A65-A1BD-6332F3781D15}" srcOrd="3" destOrd="0" parTransId="{F9B58C60-4075-461E-BE78-7B5C81D29779}" sibTransId="{7EBC79CA-D6CD-42E4-90A8-50D0EFAF5A21}"/>
    <dgm:cxn modelId="{0ECC71CE-D17A-4A27-8FB5-D6F2F2F78E98}" srcId="{97760C14-BBB3-4792-B111-6A440B83FE08}" destId="{531D6F48-EBDE-4BD0-9B5A-0DB59DF61EDC}" srcOrd="1" destOrd="0" parTransId="{D1D48734-88EB-4962-AA0B-F4BC3B37D86D}" sibTransId="{01391F18-A3EB-4522-ADC8-1534F2E2E30D}"/>
    <dgm:cxn modelId="{9784E20B-B9FA-4910-B093-7FD75FDD5335}" type="presOf" srcId="{0A773DA9-360B-462A-8491-64B49BF2FC7B}" destId="{BE096D2D-D261-42DC-BBB3-CC1B876E01DB}" srcOrd="0" destOrd="0" presId="urn:microsoft.com/office/officeart/2005/8/layout/chevron2"/>
    <dgm:cxn modelId="{5DD67E21-3587-4CBD-8E39-7A8EB2120F54}" type="presOf" srcId="{88592A57-3D26-491E-BAB7-7D172E3748CD}" destId="{67942861-793B-4F46-BDCB-802E4032C129}" srcOrd="0" destOrd="0" presId="urn:microsoft.com/office/officeart/2005/8/layout/chevron2"/>
    <dgm:cxn modelId="{C23F2D32-86EF-463F-8744-99B08E782EB7}" srcId="{0A773DA9-360B-462A-8491-64B49BF2FC7B}" destId="{8C070F3B-5144-4AA3-8A46-49E29F38A473}" srcOrd="0" destOrd="0" parTransId="{9967D9A5-97B8-44F6-9226-9E06E55164F9}" sibTransId="{9C3A7B8F-0E5F-4462-9DFB-94269F9E7D1A}"/>
    <dgm:cxn modelId="{91A8965D-9C07-43A1-A2A4-EC0855319860}" type="presOf" srcId="{BBEE058B-8EC2-4A65-A1BD-6332F3781D15}" destId="{AE71AB14-2C53-44A3-A88A-4BE495DDFC96}" srcOrd="0" destOrd="0" presId="urn:microsoft.com/office/officeart/2005/8/layout/chevron2"/>
    <dgm:cxn modelId="{3632E6D1-A2C8-46AF-B00D-57841F1FFC5B}" type="presOf" srcId="{531D6F48-EBDE-4BD0-9B5A-0DB59DF61EDC}" destId="{20262C6D-6656-4343-BC5F-7BB00F8DE5E3}" srcOrd="0" destOrd="0" presId="urn:microsoft.com/office/officeart/2005/8/layout/chevron2"/>
    <dgm:cxn modelId="{8F79EAB8-7289-4733-A435-C949C41D3ED5}" srcId="{97760C14-BBB3-4792-B111-6A440B83FE08}" destId="{0A773DA9-360B-462A-8491-64B49BF2FC7B}" srcOrd="2" destOrd="0" parTransId="{2B79D9C1-24AE-4480-8669-F50DD2131534}" sibTransId="{709DDA52-C570-42F3-8F84-E252726F85C7}"/>
    <dgm:cxn modelId="{172CB726-6E6E-4B69-9863-51E6856B7CC4}" type="presOf" srcId="{ED761436-81CC-4B58-981D-913E5AC93374}" destId="{2459CA25-F1D5-417A-96F6-58819F9970FE}" srcOrd="0" destOrd="0" presId="urn:microsoft.com/office/officeart/2005/8/layout/chevron2"/>
    <dgm:cxn modelId="{16529BF4-807F-4128-BF32-2706CF361533}" type="presOf" srcId="{59882864-7A51-4326-84FD-34222AEE835E}" destId="{305B663A-8265-4A4B-9B44-B6BB61182035}" srcOrd="0" destOrd="0" presId="urn:microsoft.com/office/officeart/2005/8/layout/chevron2"/>
    <dgm:cxn modelId="{AC647066-F5AF-46ED-ADAB-9F51D05B7848}" type="presOf" srcId="{8C070F3B-5144-4AA3-8A46-49E29F38A473}" destId="{13B0F651-4119-4DFC-BAF6-BB46B0E2C08D}" srcOrd="0" destOrd="0" presId="urn:microsoft.com/office/officeart/2005/8/layout/chevron2"/>
    <dgm:cxn modelId="{7F5F2D3F-5046-43EA-B4C9-AE6835411F2C}" srcId="{88592A57-3D26-491E-BAB7-7D172E3748CD}" destId="{43D73899-3A8E-440B-AB84-42CA3B21994F}" srcOrd="0" destOrd="0" parTransId="{D0C75EBE-C96B-4C61-9622-2C6AA753AF8D}" sibTransId="{CEFD36D8-EC60-44AD-A1DA-E80A2BDC092C}"/>
    <dgm:cxn modelId="{AB1B2A3D-815D-40DB-8EFA-BADA63F3AB6F}" type="presOf" srcId="{43D73899-3A8E-440B-AB84-42CA3B21994F}" destId="{954029BD-B7E4-434D-ADBC-A8F35CCAE0A1}" srcOrd="0" destOrd="0" presId="urn:microsoft.com/office/officeart/2005/8/layout/chevron2"/>
    <dgm:cxn modelId="{C3888118-D6EC-4485-B6F4-F33BC9D0B6B1}" srcId="{531D6F48-EBDE-4BD0-9B5A-0DB59DF61EDC}" destId="{ED761436-81CC-4B58-981D-913E5AC93374}" srcOrd="0" destOrd="0" parTransId="{347F6B8B-70F4-4D4C-800E-1BE46BE411F3}" sibTransId="{BB327AFF-0500-4B9C-AE4E-251512F8F422}"/>
    <dgm:cxn modelId="{54E841BB-1515-4597-AA14-D584B77BC2FF}" srcId="{97760C14-BBB3-4792-B111-6A440B83FE08}" destId="{88592A57-3D26-491E-BAB7-7D172E3748CD}" srcOrd="4" destOrd="0" parTransId="{A308B370-EA2C-4974-A6E2-5C4E6A311923}" sibTransId="{597A4DFE-9BB5-4AB6-B126-C92AD926EAB8}"/>
    <dgm:cxn modelId="{45ABDDA3-FEBC-4CAF-BE0E-E25E92E2342F}" srcId="{BBEE058B-8EC2-4A65-A1BD-6332F3781D15}" destId="{59882864-7A51-4326-84FD-34222AEE835E}" srcOrd="0" destOrd="0" parTransId="{4110CDC4-55D9-49D0-81A9-180CA3BAE605}" sibTransId="{41706044-3EF6-4FC0-8B36-94D3B8201EE3}"/>
    <dgm:cxn modelId="{928AB1FB-52C2-402D-BD8D-204577E34736}" type="presParOf" srcId="{3E712D7A-6F44-44D1-809D-4CD900F6DE35}" destId="{F7498027-201E-4718-98BF-E283EDEB677D}" srcOrd="0" destOrd="0" presId="urn:microsoft.com/office/officeart/2005/8/layout/chevron2"/>
    <dgm:cxn modelId="{8EC3C91F-38DF-4B81-BEE6-F78B447A7792}" type="presParOf" srcId="{F7498027-201E-4718-98BF-E283EDEB677D}" destId="{9BD9A9DF-EF01-4549-800A-B333553FFE4B}" srcOrd="0" destOrd="0" presId="urn:microsoft.com/office/officeart/2005/8/layout/chevron2"/>
    <dgm:cxn modelId="{335D206E-E238-4E39-8F99-3883473FD8D9}" type="presParOf" srcId="{F7498027-201E-4718-98BF-E283EDEB677D}" destId="{71761327-8BCA-4BED-BE24-0CAC0870D3DD}" srcOrd="1" destOrd="0" presId="urn:microsoft.com/office/officeart/2005/8/layout/chevron2"/>
    <dgm:cxn modelId="{17E9E876-71CC-4C84-9E5D-109B1400FC75}" type="presParOf" srcId="{3E712D7A-6F44-44D1-809D-4CD900F6DE35}" destId="{368A1074-7844-4593-B6F5-15252868AD6A}" srcOrd="1" destOrd="0" presId="urn:microsoft.com/office/officeart/2005/8/layout/chevron2"/>
    <dgm:cxn modelId="{A15C1BC5-FE50-41BF-A668-D075492C9A6A}" type="presParOf" srcId="{3E712D7A-6F44-44D1-809D-4CD900F6DE35}" destId="{04FC03A2-49B3-4C51-95FC-0FE895F757F3}" srcOrd="2" destOrd="0" presId="urn:microsoft.com/office/officeart/2005/8/layout/chevron2"/>
    <dgm:cxn modelId="{EDA4F30C-C169-4537-8B37-6D4686E2C895}" type="presParOf" srcId="{04FC03A2-49B3-4C51-95FC-0FE895F757F3}" destId="{20262C6D-6656-4343-BC5F-7BB00F8DE5E3}" srcOrd="0" destOrd="0" presId="urn:microsoft.com/office/officeart/2005/8/layout/chevron2"/>
    <dgm:cxn modelId="{F7E439AD-223F-451F-9704-A4B3401370FA}" type="presParOf" srcId="{04FC03A2-49B3-4C51-95FC-0FE895F757F3}" destId="{2459CA25-F1D5-417A-96F6-58819F9970FE}" srcOrd="1" destOrd="0" presId="urn:microsoft.com/office/officeart/2005/8/layout/chevron2"/>
    <dgm:cxn modelId="{11A7B063-96CD-42B5-B4FF-3557264E6A38}" type="presParOf" srcId="{3E712D7A-6F44-44D1-809D-4CD900F6DE35}" destId="{1274EFDE-0195-43B2-B760-8A8F5D0FD307}" srcOrd="3" destOrd="0" presId="urn:microsoft.com/office/officeart/2005/8/layout/chevron2"/>
    <dgm:cxn modelId="{FB82D9A3-B70D-40EE-BCA1-2F6B21816170}" type="presParOf" srcId="{3E712D7A-6F44-44D1-809D-4CD900F6DE35}" destId="{EEF9F29C-32E3-4886-9841-9902614C915B}" srcOrd="4" destOrd="0" presId="urn:microsoft.com/office/officeart/2005/8/layout/chevron2"/>
    <dgm:cxn modelId="{CA1AB725-2955-4F97-9DEC-9E2AAD0D0E5B}" type="presParOf" srcId="{EEF9F29C-32E3-4886-9841-9902614C915B}" destId="{BE096D2D-D261-42DC-BBB3-CC1B876E01DB}" srcOrd="0" destOrd="0" presId="urn:microsoft.com/office/officeart/2005/8/layout/chevron2"/>
    <dgm:cxn modelId="{A767D4C5-0676-47D1-976C-81385779DF62}" type="presParOf" srcId="{EEF9F29C-32E3-4886-9841-9902614C915B}" destId="{13B0F651-4119-4DFC-BAF6-BB46B0E2C08D}" srcOrd="1" destOrd="0" presId="urn:microsoft.com/office/officeart/2005/8/layout/chevron2"/>
    <dgm:cxn modelId="{873A6B54-8485-4C1B-ACE8-F722AE4B06F8}" type="presParOf" srcId="{3E712D7A-6F44-44D1-809D-4CD900F6DE35}" destId="{AF86764D-835A-464C-8746-0F68B6EEDAAA}" srcOrd="5" destOrd="0" presId="urn:microsoft.com/office/officeart/2005/8/layout/chevron2"/>
    <dgm:cxn modelId="{72D92E40-5C33-4A05-BB40-5FE7451406C4}" type="presParOf" srcId="{3E712D7A-6F44-44D1-809D-4CD900F6DE35}" destId="{CDDCAA27-1848-44BA-BF34-E8F9A94457FB}" srcOrd="6" destOrd="0" presId="urn:microsoft.com/office/officeart/2005/8/layout/chevron2"/>
    <dgm:cxn modelId="{904E1BAE-F29A-4C79-8616-7656C47B811E}" type="presParOf" srcId="{CDDCAA27-1848-44BA-BF34-E8F9A94457FB}" destId="{AE71AB14-2C53-44A3-A88A-4BE495DDFC96}" srcOrd="0" destOrd="0" presId="urn:microsoft.com/office/officeart/2005/8/layout/chevron2"/>
    <dgm:cxn modelId="{2BCCE6B3-5A9E-4F3F-9102-0C1A0F8A9E9C}" type="presParOf" srcId="{CDDCAA27-1848-44BA-BF34-E8F9A94457FB}" destId="{305B663A-8265-4A4B-9B44-B6BB61182035}" srcOrd="1" destOrd="0" presId="urn:microsoft.com/office/officeart/2005/8/layout/chevron2"/>
    <dgm:cxn modelId="{BDE29286-D5CE-48E6-A60F-150AD31BBB9D}" type="presParOf" srcId="{3E712D7A-6F44-44D1-809D-4CD900F6DE35}" destId="{CA884442-12F8-44D4-9076-C6FCA5F93DAF}" srcOrd="7" destOrd="0" presId="urn:microsoft.com/office/officeart/2005/8/layout/chevron2"/>
    <dgm:cxn modelId="{ABC79D34-8694-4A9B-9BB3-9B113ABBA6AD}" type="presParOf" srcId="{3E712D7A-6F44-44D1-809D-4CD900F6DE35}" destId="{1884E26A-7D67-4BFD-8620-B215B0DC62A3}" srcOrd="8" destOrd="0" presId="urn:microsoft.com/office/officeart/2005/8/layout/chevron2"/>
    <dgm:cxn modelId="{3CB79D4D-FBA2-4449-AFCC-C177C306596F}" type="presParOf" srcId="{1884E26A-7D67-4BFD-8620-B215B0DC62A3}" destId="{67942861-793B-4F46-BDCB-802E4032C129}" srcOrd="0" destOrd="0" presId="urn:microsoft.com/office/officeart/2005/8/layout/chevron2"/>
    <dgm:cxn modelId="{4AAD4F91-71ED-4074-90CF-94E6269005C3}" type="presParOf" srcId="{1884E26A-7D67-4BFD-8620-B215B0DC62A3}" destId="{954029BD-B7E4-434D-ADBC-A8F35CCAE0A1}"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760C14-BBB3-4792-B111-6A440B83FE0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05C407A-CBC5-434C-89EC-A34170E29F23}">
      <dgm:prSet/>
      <dgm:spPr/>
      <dgm:t>
        <a:bodyPr/>
        <a:lstStyle/>
        <a:p>
          <a:endParaRPr lang="en-US" dirty="0"/>
        </a:p>
      </dgm:t>
    </dgm:pt>
    <dgm:pt modelId="{09121EF6-4A61-4540-A6CA-FA13F173EF51}" type="parTrans" cxnId="{1CED1E15-0A34-4A8D-AA45-55DA92D8A2A9}">
      <dgm:prSet/>
      <dgm:spPr/>
      <dgm:t>
        <a:bodyPr/>
        <a:lstStyle/>
        <a:p>
          <a:endParaRPr lang="en-US"/>
        </a:p>
      </dgm:t>
    </dgm:pt>
    <dgm:pt modelId="{A752B02A-5FEE-411F-8B2F-1396EAF36E07}" type="sibTrans" cxnId="{1CED1E15-0A34-4A8D-AA45-55DA92D8A2A9}">
      <dgm:prSet custLinFactY="-62552" custLinFactNeighborX="-45203" custLinFactNeighborY="-100000"/>
      <dgm:spPr/>
      <dgm:t>
        <a:bodyPr/>
        <a:lstStyle/>
        <a:p>
          <a:endParaRPr lang="en-US"/>
        </a:p>
      </dgm:t>
    </dgm:pt>
    <dgm:pt modelId="{2A9821CC-8A26-4E41-BCFC-F210FC554DB7}">
      <dgm:prSet/>
      <dgm:spPr/>
      <dgm:t>
        <a:bodyPr/>
        <a:lstStyle/>
        <a:p>
          <a:r>
            <a:rPr lang="en-US" b="1" dirty="0" smtClean="0">
              <a:solidFill>
                <a:srgbClr val="990000"/>
              </a:solidFill>
            </a:rPr>
            <a:t> </a:t>
          </a:r>
          <a:endParaRPr lang="en-US" dirty="0"/>
        </a:p>
      </dgm:t>
    </dgm:pt>
    <dgm:pt modelId="{BCCE2170-18C1-4063-B139-BF75279C57C1}" type="parTrans" cxnId="{E4198285-560E-4336-98EB-300ED4B77D24}">
      <dgm:prSet/>
      <dgm:spPr/>
      <dgm:t>
        <a:bodyPr/>
        <a:lstStyle/>
        <a:p>
          <a:endParaRPr lang="en-US"/>
        </a:p>
      </dgm:t>
    </dgm:pt>
    <dgm:pt modelId="{257724FF-0DCD-436D-B3D6-3E327FF26EF3}" type="sibTrans" cxnId="{E4198285-560E-4336-98EB-300ED4B77D24}">
      <dgm:prSet/>
      <dgm:spPr/>
      <dgm:t>
        <a:bodyPr/>
        <a:lstStyle/>
        <a:p>
          <a:endParaRPr lang="en-US"/>
        </a:p>
      </dgm:t>
    </dgm:pt>
    <dgm:pt modelId="{55EB083F-B3AB-435B-A0A6-341A4D50CD4B}">
      <dgm:prSet/>
      <dgm:spPr/>
      <dgm:t>
        <a:bodyPr/>
        <a:lstStyle/>
        <a:p>
          <a:endParaRPr lang="en-US" dirty="0"/>
        </a:p>
      </dgm:t>
    </dgm:pt>
    <dgm:pt modelId="{49ED3B31-3DA6-4437-AE29-7BC398FE04A3}" type="parTrans" cxnId="{BD301BC4-FCA4-4734-80A3-ECD4D1BBD1E5}">
      <dgm:prSet/>
      <dgm:spPr/>
      <dgm:t>
        <a:bodyPr/>
        <a:lstStyle/>
        <a:p>
          <a:endParaRPr lang="en-US"/>
        </a:p>
      </dgm:t>
    </dgm:pt>
    <dgm:pt modelId="{2C153786-2D90-4FA6-9839-82752C8FF247}" type="sibTrans" cxnId="{BD301BC4-FCA4-4734-80A3-ECD4D1BBD1E5}">
      <dgm:prSet/>
      <dgm:spPr/>
      <dgm:t>
        <a:bodyPr/>
        <a:lstStyle/>
        <a:p>
          <a:endParaRPr lang="en-US"/>
        </a:p>
      </dgm:t>
    </dgm:pt>
    <dgm:pt modelId="{BB830A8A-599C-41EA-ADF2-D1754D792330}">
      <dgm:prSet custT="1"/>
      <dgm:spPr/>
      <dgm:t>
        <a:bodyPr/>
        <a:lstStyle/>
        <a:p>
          <a:r>
            <a:rPr lang="en-US" sz="2400" dirty="0" smtClean="0"/>
            <a:t>Interagency Permit Coordination &amp; EPA and COE - 402/404 Issues </a:t>
          </a:r>
          <a:endParaRPr lang="en-US" sz="2400" dirty="0"/>
        </a:p>
      </dgm:t>
    </dgm:pt>
    <dgm:pt modelId="{6369D0D2-B67A-4B88-972E-3B9E201C50CB}" type="parTrans" cxnId="{17F55A2D-A7F7-4B96-8BE0-5D5F23565571}">
      <dgm:prSet/>
      <dgm:spPr/>
      <dgm:t>
        <a:bodyPr/>
        <a:lstStyle/>
        <a:p>
          <a:endParaRPr lang="en-US"/>
        </a:p>
      </dgm:t>
    </dgm:pt>
    <dgm:pt modelId="{A726990C-9C55-40A3-BC49-47555C00929A}" type="sibTrans" cxnId="{17F55A2D-A7F7-4B96-8BE0-5D5F23565571}">
      <dgm:prSet/>
      <dgm:spPr/>
      <dgm:t>
        <a:bodyPr/>
        <a:lstStyle/>
        <a:p>
          <a:endParaRPr lang="en-US"/>
        </a:p>
      </dgm:t>
    </dgm:pt>
    <dgm:pt modelId="{91BEDCE2-C3EE-48EC-8A66-1A6478D83882}">
      <dgm:prSet custT="1"/>
      <dgm:spPr/>
      <dgm:t>
        <a:bodyPr/>
        <a:lstStyle/>
        <a:p>
          <a:r>
            <a:rPr lang="en-US" sz="2400" dirty="0" smtClean="0"/>
            <a:t>Experimental Practice Dr. Richard Warner’s Concept </a:t>
          </a:r>
          <a:endParaRPr lang="en-US" sz="2400" dirty="0"/>
        </a:p>
      </dgm:t>
    </dgm:pt>
    <dgm:pt modelId="{E9C0E29E-E473-44DE-A546-DA1B4B3AD473}" type="parTrans" cxnId="{7C3DF736-FB21-4F69-BCA0-8ABF12AAB64B}">
      <dgm:prSet/>
      <dgm:spPr/>
      <dgm:t>
        <a:bodyPr/>
        <a:lstStyle/>
        <a:p>
          <a:endParaRPr lang="en-US"/>
        </a:p>
      </dgm:t>
    </dgm:pt>
    <dgm:pt modelId="{EC466F17-AB3D-4BE3-AFFF-0189726AE169}" type="sibTrans" cxnId="{7C3DF736-FB21-4F69-BCA0-8ABF12AAB64B}">
      <dgm:prSet/>
      <dgm:spPr/>
      <dgm:t>
        <a:bodyPr/>
        <a:lstStyle/>
        <a:p>
          <a:endParaRPr lang="en-US"/>
        </a:p>
      </dgm:t>
    </dgm:pt>
    <dgm:pt modelId="{7972A259-DC66-4FB2-B980-9D8B51FDD004}">
      <dgm:prSet custT="1"/>
      <dgm:spPr/>
      <dgm:t>
        <a:bodyPr/>
        <a:lstStyle/>
        <a:p>
          <a:endParaRPr lang="en-US" sz="2400" dirty="0"/>
        </a:p>
      </dgm:t>
    </dgm:pt>
    <dgm:pt modelId="{31A40C12-667A-48C7-91D0-2A6796F24391}" type="parTrans" cxnId="{99B9ABA8-1109-4DD8-8CEB-A68DF9D31BE6}">
      <dgm:prSet/>
      <dgm:spPr/>
      <dgm:t>
        <a:bodyPr/>
        <a:lstStyle/>
        <a:p>
          <a:endParaRPr lang="en-US"/>
        </a:p>
      </dgm:t>
    </dgm:pt>
    <dgm:pt modelId="{73F86F94-8BFE-4AAB-87C1-79E16D5B176A}" type="sibTrans" cxnId="{99B9ABA8-1109-4DD8-8CEB-A68DF9D31BE6}">
      <dgm:prSet/>
      <dgm:spPr/>
      <dgm:t>
        <a:bodyPr/>
        <a:lstStyle/>
        <a:p>
          <a:endParaRPr lang="en-US"/>
        </a:p>
      </dgm:t>
    </dgm:pt>
    <dgm:pt modelId="{9C02B2F4-B3C8-40FF-83C8-437775C8E5CC}">
      <dgm:prSet custT="1"/>
      <dgm:spPr/>
      <dgm:t>
        <a:bodyPr/>
        <a:lstStyle/>
        <a:p>
          <a:r>
            <a:rPr lang="en-US" sz="2400" dirty="0" smtClean="0"/>
            <a:t>Issue - Expired Permits</a:t>
          </a:r>
          <a:endParaRPr lang="en-US" sz="2400" dirty="0"/>
        </a:p>
      </dgm:t>
    </dgm:pt>
    <dgm:pt modelId="{760F27E5-2F78-4F3C-8021-9F198387BD06}" type="parTrans" cxnId="{366E0E7D-BBA8-4A5C-8F83-1DD3474EC812}">
      <dgm:prSet/>
      <dgm:spPr/>
      <dgm:t>
        <a:bodyPr/>
        <a:lstStyle/>
        <a:p>
          <a:endParaRPr lang="en-US"/>
        </a:p>
      </dgm:t>
    </dgm:pt>
    <dgm:pt modelId="{0AABFAE3-FC25-4EAB-9AFF-0C267BC01F57}" type="sibTrans" cxnId="{366E0E7D-BBA8-4A5C-8F83-1DD3474EC812}">
      <dgm:prSet/>
      <dgm:spPr/>
      <dgm:t>
        <a:bodyPr/>
        <a:lstStyle/>
        <a:p>
          <a:endParaRPr lang="en-US"/>
        </a:p>
      </dgm:t>
    </dgm:pt>
    <dgm:pt modelId="{DE920C87-83CA-44F9-AC97-4C2A414394DA}">
      <dgm:prSet custT="1"/>
      <dgm:spPr/>
      <dgm:t>
        <a:bodyPr/>
        <a:lstStyle/>
        <a:p>
          <a:endParaRPr lang="en-US" sz="2400" dirty="0"/>
        </a:p>
      </dgm:t>
    </dgm:pt>
    <dgm:pt modelId="{2EF36AC7-DA7A-43D0-9FCB-0B0118BBE9C6}" type="parTrans" cxnId="{72C8890A-496C-48CE-9D5E-EE0758B9F5B0}">
      <dgm:prSet/>
      <dgm:spPr/>
      <dgm:t>
        <a:bodyPr/>
        <a:lstStyle/>
        <a:p>
          <a:endParaRPr lang="en-US"/>
        </a:p>
      </dgm:t>
    </dgm:pt>
    <dgm:pt modelId="{BF16443F-1AF3-4434-B4CC-C9503F186BEE}" type="sibTrans" cxnId="{72C8890A-496C-48CE-9D5E-EE0758B9F5B0}">
      <dgm:prSet/>
      <dgm:spPr/>
      <dgm:t>
        <a:bodyPr/>
        <a:lstStyle/>
        <a:p>
          <a:endParaRPr lang="en-US"/>
        </a:p>
      </dgm:t>
    </dgm:pt>
    <dgm:pt modelId="{6211D9C1-37A7-4C39-8B30-A298DEC191B2}">
      <dgm:prSet custT="1"/>
      <dgm:spPr/>
      <dgm:t>
        <a:bodyPr/>
        <a:lstStyle/>
        <a:p>
          <a:r>
            <a:rPr lang="en-US" sz="2400" dirty="0" smtClean="0">
              <a:solidFill>
                <a:schemeClr val="accent6">
                  <a:lumMod val="50000"/>
                </a:schemeClr>
              </a:solidFill>
            </a:rPr>
            <a:t>Litigation/NOI’s</a:t>
          </a:r>
          <a:r>
            <a:rPr lang="en-US" sz="2400" dirty="0" smtClean="0">
              <a:solidFill>
                <a:srgbClr val="002060"/>
              </a:solidFill>
            </a:rPr>
            <a:t> </a:t>
          </a:r>
          <a:r>
            <a:rPr lang="en-US" sz="2400" dirty="0" smtClean="0">
              <a:solidFill>
                <a:srgbClr val="990000"/>
              </a:solidFill>
            </a:rPr>
            <a:t> </a:t>
          </a:r>
          <a:endParaRPr lang="en-US" sz="2400" dirty="0">
            <a:solidFill>
              <a:srgbClr val="990000"/>
            </a:solidFill>
          </a:endParaRPr>
        </a:p>
      </dgm:t>
    </dgm:pt>
    <dgm:pt modelId="{BC8C417E-4836-46E6-94CF-4061087BC5CB}" type="parTrans" cxnId="{A61C1F14-D62B-47EF-A9F1-884D7E47A8CF}">
      <dgm:prSet/>
      <dgm:spPr/>
      <dgm:t>
        <a:bodyPr/>
        <a:lstStyle/>
        <a:p>
          <a:endParaRPr lang="en-US"/>
        </a:p>
      </dgm:t>
    </dgm:pt>
    <dgm:pt modelId="{CCBB4B76-3372-409F-ADB0-A0CA138AE975}" type="sibTrans" cxnId="{A61C1F14-D62B-47EF-A9F1-884D7E47A8CF}">
      <dgm:prSet/>
      <dgm:spPr/>
      <dgm:t>
        <a:bodyPr/>
        <a:lstStyle/>
        <a:p>
          <a:endParaRPr lang="en-US"/>
        </a:p>
      </dgm:t>
    </dgm:pt>
    <dgm:pt modelId="{9BFFE561-8108-452D-B15F-551AA64C8ACD}">
      <dgm:prSet custT="1"/>
      <dgm:spPr/>
      <dgm:t>
        <a:bodyPr/>
        <a:lstStyle/>
        <a:p>
          <a:endParaRPr lang="en-US" sz="2400" dirty="0">
            <a:solidFill>
              <a:srgbClr val="990000"/>
            </a:solidFill>
          </a:endParaRPr>
        </a:p>
      </dgm:t>
    </dgm:pt>
    <dgm:pt modelId="{6D6E881A-F643-4F41-9536-AECC5ED55A17}" type="parTrans" cxnId="{2216DCB0-991E-4E13-B170-3E6522AC47F0}">
      <dgm:prSet/>
      <dgm:spPr/>
      <dgm:t>
        <a:bodyPr/>
        <a:lstStyle/>
        <a:p>
          <a:endParaRPr lang="en-US"/>
        </a:p>
      </dgm:t>
    </dgm:pt>
    <dgm:pt modelId="{51F3ECD4-BBDE-43AD-AB14-D22EEBAB5E0E}" type="sibTrans" cxnId="{2216DCB0-991E-4E13-B170-3E6522AC47F0}">
      <dgm:prSet/>
      <dgm:spPr/>
      <dgm:t>
        <a:bodyPr/>
        <a:lstStyle/>
        <a:p>
          <a:endParaRPr lang="en-US"/>
        </a:p>
      </dgm:t>
    </dgm:pt>
    <dgm:pt modelId="{623165EC-C7D7-4263-B596-61BF5D0FB2F1}">
      <dgm:prSet custT="1"/>
      <dgm:spPr/>
      <dgm:t>
        <a:bodyPr/>
        <a:lstStyle/>
        <a:p>
          <a:r>
            <a:rPr lang="en-US" sz="2400" dirty="0" smtClean="0"/>
            <a:t>ARRI – Implement FRA Techniques where possible </a:t>
          </a:r>
          <a:endParaRPr lang="en-US" sz="2400" dirty="0"/>
        </a:p>
      </dgm:t>
    </dgm:pt>
    <dgm:pt modelId="{DBB8B3C2-1927-42EF-A9AB-A4C1C53220C5}" type="parTrans" cxnId="{1A94F480-BDB6-497F-B5D0-DD2B2AAE1FE1}">
      <dgm:prSet/>
      <dgm:spPr/>
      <dgm:t>
        <a:bodyPr/>
        <a:lstStyle/>
        <a:p>
          <a:endParaRPr lang="en-US"/>
        </a:p>
      </dgm:t>
    </dgm:pt>
    <dgm:pt modelId="{68E0F719-F8CF-4A8E-90B2-0D43529B929B}" type="sibTrans" cxnId="{1A94F480-BDB6-497F-B5D0-DD2B2AAE1FE1}">
      <dgm:prSet/>
      <dgm:spPr/>
      <dgm:t>
        <a:bodyPr/>
        <a:lstStyle/>
        <a:p>
          <a:endParaRPr lang="en-US"/>
        </a:p>
      </dgm:t>
    </dgm:pt>
    <dgm:pt modelId="{38F8DB89-5F7E-4D44-8BFD-47FB0B03B528}">
      <dgm:prSet custT="1"/>
      <dgm:spPr/>
      <dgm:t>
        <a:bodyPr/>
        <a:lstStyle/>
        <a:p>
          <a:r>
            <a:rPr lang="en-US" sz="2400" dirty="0" smtClean="0"/>
            <a:t>GIS Improvements/</a:t>
          </a:r>
          <a:r>
            <a:rPr lang="en-US" sz="2400" dirty="0" err="1" smtClean="0"/>
            <a:t>GeoMine</a:t>
          </a:r>
          <a:r>
            <a:rPr lang="en-US" sz="2400" dirty="0" smtClean="0"/>
            <a:t> Participation</a:t>
          </a:r>
          <a:endParaRPr lang="en-US" sz="2400" dirty="0"/>
        </a:p>
      </dgm:t>
    </dgm:pt>
    <dgm:pt modelId="{9077A0A7-876E-4AB7-A934-FA91C35EBB54}" type="parTrans" cxnId="{55532799-2738-4B3B-B9E2-FBA0B2A9ADE2}">
      <dgm:prSet/>
      <dgm:spPr/>
    </dgm:pt>
    <dgm:pt modelId="{A1B06226-70D5-4569-8143-2BD7C62BFCDE}" type="sibTrans" cxnId="{55532799-2738-4B3B-B9E2-FBA0B2A9ADE2}">
      <dgm:prSet/>
      <dgm:spPr/>
    </dgm:pt>
    <dgm:pt modelId="{3E712D7A-6F44-44D1-809D-4CD900F6DE35}" type="pres">
      <dgm:prSet presAssocID="{97760C14-BBB3-4792-B111-6A440B83FE08}" presName="linearFlow" presStyleCnt="0">
        <dgm:presLayoutVars>
          <dgm:dir/>
          <dgm:animLvl val="lvl"/>
          <dgm:resizeHandles val="exact"/>
        </dgm:presLayoutVars>
      </dgm:prSet>
      <dgm:spPr/>
      <dgm:t>
        <a:bodyPr/>
        <a:lstStyle/>
        <a:p>
          <a:endParaRPr lang="en-US"/>
        </a:p>
      </dgm:t>
    </dgm:pt>
    <dgm:pt modelId="{F7498027-201E-4718-98BF-E283EDEB677D}" type="pres">
      <dgm:prSet presAssocID="{55EB083F-B3AB-435B-A0A6-341A4D50CD4B}" presName="composite" presStyleCnt="0"/>
      <dgm:spPr/>
    </dgm:pt>
    <dgm:pt modelId="{9BD9A9DF-EF01-4549-800A-B333553FFE4B}" type="pres">
      <dgm:prSet presAssocID="{55EB083F-B3AB-435B-A0A6-341A4D50CD4B}" presName="parentText" presStyleLbl="alignNode1" presStyleIdx="0" presStyleCnt="6">
        <dgm:presLayoutVars>
          <dgm:chMax val="1"/>
          <dgm:bulletEnabled val="1"/>
        </dgm:presLayoutVars>
      </dgm:prSet>
      <dgm:spPr/>
      <dgm:t>
        <a:bodyPr/>
        <a:lstStyle/>
        <a:p>
          <a:endParaRPr lang="en-US"/>
        </a:p>
      </dgm:t>
    </dgm:pt>
    <dgm:pt modelId="{71761327-8BCA-4BED-BE24-0CAC0870D3DD}" type="pres">
      <dgm:prSet presAssocID="{55EB083F-B3AB-435B-A0A6-341A4D50CD4B}" presName="descendantText" presStyleLbl="alignAcc1" presStyleIdx="0" presStyleCnt="6">
        <dgm:presLayoutVars>
          <dgm:bulletEnabled val="1"/>
        </dgm:presLayoutVars>
      </dgm:prSet>
      <dgm:spPr/>
      <dgm:t>
        <a:bodyPr/>
        <a:lstStyle/>
        <a:p>
          <a:endParaRPr lang="en-US"/>
        </a:p>
      </dgm:t>
    </dgm:pt>
    <dgm:pt modelId="{368A1074-7844-4593-B6F5-15252868AD6A}" type="pres">
      <dgm:prSet presAssocID="{2C153786-2D90-4FA6-9839-82752C8FF247}" presName="sp" presStyleCnt="0"/>
      <dgm:spPr/>
    </dgm:pt>
    <dgm:pt modelId="{0E13F9E0-0A67-43A0-9FD4-801221A78EF5}" type="pres">
      <dgm:prSet presAssocID="{005C407A-CBC5-434C-89EC-A34170E29F23}" presName="composite" presStyleCnt="0"/>
      <dgm:spPr/>
    </dgm:pt>
    <dgm:pt modelId="{CDFC8857-9A63-4EDE-A016-4A9AC09054FA}" type="pres">
      <dgm:prSet presAssocID="{005C407A-CBC5-434C-89EC-A34170E29F23}" presName="parentText" presStyleLbl="alignNode1" presStyleIdx="1" presStyleCnt="6">
        <dgm:presLayoutVars>
          <dgm:chMax val="1"/>
          <dgm:bulletEnabled val="1"/>
        </dgm:presLayoutVars>
      </dgm:prSet>
      <dgm:spPr/>
      <dgm:t>
        <a:bodyPr/>
        <a:lstStyle/>
        <a:p>
          <a:endParaRPr lang="en-US"/>
        </a:p>
      </dgm:t>
    </dgm:pt>
    <dgm:pt modelId="{F6A40503-E6CA-4DB9-8228-835E61EFFCEC}" type="pres">
      <dgm:prSet presAssocID="{005C407A-CBC5-434C-89EC-A34170E29F23}" presName="descendantText" presStyleLbl="alignAcc1" presStyleIdx="1" presStyleCnt="6">
        <dgm:presLayoutVars>
          <dgm:bulletEnabled val="1"/>
        </dgm:presLayoutVars>
      </dgm:prSet>
      <dgm:spPr/>
      <dgm:t>
        <a:bodyPr/>
        <a:lstStyle/>
        <a:p>
          <a:endParaRPr lang="en-US"/>
        </a:p>
      </dgm:t>
    </dgm:pt>
    <dgm:pt modelId="{DB40B151-5432-458E-8BB5-EAA4598EF0BC}" type="pres">
      <dgm:prSet presAssocID="{A752B02A-5FEE-411F-8B2F-1396EAF36E07}" presName="sp" presStyleCnt="0"/>
      <dgm:spPr/>
    </dgm:pt>
    <dgm:pt modelId="{E9231DC4-DBF8-4BC3-8CD4-70645DFE4B2F}" type="pres">
      <dgm:prSet presAssocID="{2A9821CC-8A26-4E41-BCFC-F210FC554DB7}" presName="composite" presStyleCnt="0"/>
      <dgm:spPr/>
    </dgm:pt>
    <dgm:pt modelId="{5A0FE5EA-F3CE-4AAD-A4E6-EC365EA2D143}" type="pres">
      <dgm:prSet presAssocID="{2A9821CC-8A26-4E41-BCFC-F210FC554DB7}" presName="parentText" presStyleLbl="alignNode1" presStyleIdx="2" presStyleCnt="6">
        <dgm:presLayoutVars>
          <dgm:chMax val="1"/>
          <dgm:bulletEnabled val="1"/>
        </dgm:presLayoutVars>
      </dgm:prSet>
      <dgm:spPr/>
      <dgm:t>
        <a:bodyPr/>
        <a:lstStyle/>
        <a:p>
          <a:endParaRPr lang="en-US"/>
        </a:p>
      </dgm:t>
    </dgm:pt>
    <dgm:pt modelId="{60969AB6-F336-4409-A932-E54D6706AA07}" type="pres">
      <dgm:prSet presAssocID="{2A9821CC-8A26-4E41-BCFC-F210FC554DB7}" presName="descendantText" presStyleLbl="alignAcc1" presStyleIdx="2" presStyleCnt="6">
        <dgm:presLayoutVars>
          <dgm:bulletEnabled val="1"/>
        </dgm:presLayoutVars>
      </dgm:prSet>
      <dgm:spPr/>
      <dgm:t>
        <a:bodyPr/>
        <a:lstStyle/>
        <a:p>
          <a:endParaRPr lang="en-US"/>
        </a:p>
      </dgm:t>
    </dgm:pt>
    <dgm:pt modelId="{0182A0FF-A862-4C09-A541-C81B5BF5964D}" type="pres">
      <dgm:prSet presAssocID="{257724FF-0DCD-436D-B3D6-3E327FF26EF3}" presName="sp" presStyleCnt="0"/>
      <dgm:spPr/>
    </dgm:pt>
    <dgm:pt modelId="{D0D2FD96-AF91-4D4D-BA9F-0CA58A3C1500}" type="pres">
      <dgm:prSet presAssocID="{7972A259-DC66-4FB2-B980-9D8B51FDD004}" presName="composite" presStyleCnt="0"/>
      <dgm:spPr/>
    </dgm:pt>
    <dgm:pt modelId="{18222B5E-1B26-4097-A33C-316C5A6FA330}" type="pres">
      <dgm:prSet presAssocID="{7972A259-DC66-4FB2-B980-9D8B51FDD004}" presName="parentText" presStyleLbl="alignNode1" presStyleIdx="3" presStyleCnt="6">
        <dgm:presLayoutVars>
          <dgm:chMax val="1"/>
          <dgm:bulletEnabled val="1"/>
        </dgm:presLayoutVars>
      </dgm:prSet>
      <dgm:spPr/>
      <dgm:t>
        <a:bodyPr/>
        <a:lstStyle/>
        <a:p>
          <a:endParaRPr lang="en-US"/>
        </a:p>
      </dgm:t>
    </dgm:pt>
    <dgm:pt modelId="{E479F311-EC01-48B7-AA1E-46173315F76A}" type="pres">
      <dgm:prSet presAssocID="{7972A259-DC66-4FB2-B980-9D8B51FDD004}" presName="descendantText" presStyleLbl="alignAcc1" presStyleIdx="3" presStyleCnt="6">
        <dgm:presLayoutVars>
          <dgm:bulletEnabled val="1"/>
        </dgm:presLayoutVars>
      </dgm:prSet>
      <dgm:spPr/>
      <dgm:t>
        <a:bodyPr/>
        <a:lstStyle/>
        <a:p>
          <a:endParaRPr lang="en-US"/>
        </a:p>
      </dgm:t>
    </dgm:pt>
    <dgm:pt modelId="{33812A92-F9D1-41BE-BA05-4BAFB028F256}" type="pres">
      <dgm:prSet presAssocID="{73F86F94-8BFE-4AAB-87C1-79E16D5B176A}" presName="sp" presStyleCnt="0"/>
      <dgm:spPr/>
    </dgm:pt>
    <dgm:pt modelId="{D3DE4BBC-6857-4204-968F-26F78FDCBDDC}" type="pres">
      <dgm:prSet presAssocID="{DE920C87-83CA-44F9-AC97-4C2A414394DA}" presName="composite" presStyleCnt="0"/>
      <dgm:spPr/>
    </dgm:pt>
    <dgm:pt modelId="{34122AC6-2055-4DEC-B602-9549199C7A25}" type="pres">
      <dgm:prSet presAssocID="{DE920C87-83CA-44F9-AC97-4C2A414394DA}" presName="parentText" presStyleLbl="alignNode1" presStyleIdx="4" presStyleCnt="6">
        <dgm:presLayoutVars>
          <dgm:chMax val="1"/>
          <dgm:bulletEnabled val="1"/>
        </dgm:presLayoutVars>
      </dgm:prSet>
      <dgm:spPr/>
      <dgm:t>
        <a:bodyPr/>
        <a:lstStyle/>
        <a:p>
          <a:endParaRPr lang="en-US"/>
        </a:p>
      </dgm:t>
    </dgm:pt>
    <dgm:pt modelId="{20753C3B-9C19-4D75-A737-6A0D49C84F44}" type="pres">
      <dgm:prSet presAssocID="{DE920C87-83CA-44F9-AC97-4C2A414394DA}" presName="descendantText" presStyleLbl="alignAcc1" presStyleIdx="4" presStyleCnt="6">
        <dgm:presLayoutVars>
          <dgm:bulletEnabled val="1"/>
        </dgm:presLayoutVars>
      </dgm:prSet>
      <dgm:spPr/>
      <dgm:t>
        <a:bodyPr/>
        <a:lstStyle/>
        <a:p>
          <a:endParaRPr lang="en-US"/>
        </a:p>
      </dgm:t>
    </dgm:pt>
    <dgm:pt modelId="{645155A8-9D2A-43F5-9DCB-C8E96569BB16}" type="pres">
      <dgm:prSet presAssocID="{BF16443F-1AF3-4434-B4CC-C9503F186BEE}" presName="sp" presStyleCnt="0"/>
      <dgm:spPr/>
    </dgm:pt>
    <dgm:pt modelId="{7C024F79-F4E2-46C6-9481-DD2FCF8546EF}" type="pres">
      <dgm:prSet presAssocID="{9BFFE561-8108-452D-B15F-551AA64C8ACD}" presName="composite" presStyleCnt="0"/>
      <dgm:spPr/>
    </dgm:pt>
    <dgm:pt modelId="{09572AC3-F6A0-4EC7-8E66-3DDC98BFC508}" type="pres">
      <dgm:prSet presAssocID="{9BFFE561-8108-452D-B15F-551AA64C8ACD}" presName="parentText" presStyleLbl="alignNode1" presStyleIdx="5" presStyleCnt="6">
        <dgm:presLayoutVars>
          <dgm:chMax val="1"/>
          <dgm:bulletEnabled val="1"/>
        </dgm:presLayoutVars>
      </dgm:prSet>
      <dgm:spPr/>
      <dgm:t>
        <a:bodyPr/>
        <a:lstStyle/>
        <a:p>
          <a:endParaRPr lang="en-US"/>
        </a:p>
      </dgm:t>
    </dgm:pt>
    <dgm:pt modelId="{C01892E1-1C88-47D1-AF57-3ED9B25F8160}" type="pres">
      <dgm:prSet presAssocID="{9BFFE561-8108-452D-B15F-551AA64C8ACD}" presName="descendantText" presStyleLbl="alignAcc1" presStyleIdx="5" presStyleCnt="6">
        <dgm:presLayoutVars>
          <dgm:bulletEnabled val="1"/>
        </dgm:presLayoutVars>
      </dgm:prSet>
      <dgm:spPr/>
      <dgm:t>
        <a:bodyPr/>
        <a:lstStyle/>
        <a:p>
          <a:endParaRPr lang="en-US"/>
        </a:p>
      </dgm:t>
    </dgm:pt>
  </dgm:ptLst>
  <dgm:cxnLst>
    <dgm:cxn modelId="{BD301BC4-FCA4-4734-80A3-ECD4D1BBD1E5}" srcId="{97760C14-BBB3-4792-B111-6A440B83FE08}" destId="{55EB083F-B3AB-435B-A0A6-341A4D50CD4B}" srcOrd="0" destOrd="0" parTransId="{49ED3B31-3DA6-4437-AE29-7BC398FE04A3}" sibTransId="{2C153786-2D90-4FA6-9839-82752C8FF247}"/>
    <dgm:cxn modelId="{E4198285-560E-4336-98EB-300ED4B77D24}" srcId="{97760C14-BBB3-4792-B111-6A440B83FE08}" destId="{2A9821CC-8A26-4E41-BCFC-F210FC554DB7}" srcOrd="2" destOrd="0" parTransId="{BCCE2170-18C1-4063-B139-BF75279C57C1}" sibTransId="{257724FF-0DCD-436D-B3D6-3E327FF26EF3}"/>
    <dgm:cxn modelId="{EEA5EF87-3974-41E7-B5EE-85B341008F3D}" type="presOf" srcId="{6211D9C1-37A7-4C39-8B30-A298DEC191B2}" destId="{20753C3B-9C19-4D75-A737-6A0D49C84F44}" srcOrd="0" destOrd="0" presId="urn:microsoft.com/office/officeart/2005/8/layout/chevron2"/>
    <dgm:cxn modelId="{A61C1F14-D62B-47EF-A9F1-884D7E47A8CF}" srcId="{DE920C87-83CA-44F9-AC97-4C2A414394DA}" destId="{6211D9C1-37A7-4C39-8B30-A298DEC191B2}" srcOrd="0" destOrd="0" parTransId="{BC8C417E-4836-46E6-94CF-4061087BC5CB}" sibTransId="{CCBB4B76-3372-409F-ADB0-A0CA138AE975}"/>
    <dgm:cxn modelId="{4ACB1396-D94F-479B-B670-6279ECB33868}" type="presOf" srcId="{623165EC-C7D7-4263-B596-61BF5D0FB2F1}" destId="{C01892E1-1C88-47D1-AF57-3ED9B25F8160}" srcOrd="0" destOrd="0" presId="urn:microsoft.com/office/officeart/2005/8/layout/chevron2"/>
    <dgm:cxn modelId="{72C8890A-496C-48CE-9D5E-EE0758B9F5B0}" srcId="{97760C14-BBB3-4792-B111-6A440B83FE08}" destId="{DE920C87-83CA-44F9-AC97-4C2A414394DA}" srcOrd="4" destOrd="0" parTransId="{2EF36AC7-DA7A-43D0-9FCB-0B0118BBE9C6}" sibTransId="{BF16443F-1AF3-4434-B4CC-C9503F186BEE}"/>
    <dgm:cxn modelId="{B3D720D2-B310-45D7-B336-1F4126A4FF80}" type="presOf" srcId="{005C407A-CBC5-434C-89EC-A34170E29F23}" destId="{CDFC8857-9A63-4EDE-A016-4A9AC09054FA}" srcOrd="0" destOrd="0" presId="urn:microsoft.com/office/officeart/2005/8/layout/chevron2"/>
    <dgm:cxn modelId="{FF7A189F-28E8-4A3A-82AF-9D8A55E9D3BC}" type="presOf" srcId="{97760C14-BBB3-4792-B111-6A440B83FE08}" destId="{3E712D7A-6F44-44D1-809D-4CD900F6DE35}" srcOrd="0" destOrd="0" presId="urn:microsoft.com/office/officeart/2005/8/layout/chevron2"/>
    <dgm:cxn modelId="{BC8A35BA-AA56-4A09-976C-646FE4AB6E3D}" type="presOf" srcId="{BB830A8A-599C-41EA-ADF2-D1754D792330}" destId="{F6A40503-E6CA-4DB9-8228-835E61EFFCEC}" srcOrd="0" destOrd="0" presId="urn:microsoft.com/office/officeart/2005/8/layout/chevron2"/>
    <dgm:cxn modelId="{29E6531D-5757-43F9-BFD8-F1F701CF14BA}" type="presOf" srcId="{9C02B2F4-B3C8-40FF-83C8-437775C8E5CC}" destId="{E479F311-EC01-48B7-AA1E-46173315F76A}" srcOrd="0" destOrd="0" presId="urn:microsoft.com/office/officeart/2005/8/layout/chevron2"/>
    <dgm:cxn modelId="{36B9814E-D330-496B-97F7-3432573F4858}" type="presOf" srcId="{55EB083F-B3AB-435B-A0A6-341A4D50CD4B}" destId="{9BD9A9DF-EF01-4549-800A-B333553FFE4B}" srcOrd="0" destOrd="0" presId="urn:microsoft.com/office/officeart/2005/8/layout/chevron2"/>
    <dgm:cxn modelId="{CF37A568-7360-4FA1-A05F-127DC9A8CFE2}" type="presOf" srcId="{DE920C87-83CA-44F9-AC97-4C2A414394DA}" destId="{34122AC6-2055-4DEC-B602-9549199C7A25}" srcOrd="0" destOrd="0" presId="urn:microsoft.com/office/officeart/2005/8/layout/chevron2"/>
    <dgm:cxn modelId="{87220DD3-0EE5-4E41-8B26-EB6ACCA6B655}" type="presOf" srcId="{7972A259-DC66-4FB2-B980-9D8B51FDD004}" destId="{18222B5E-1B26-4097-A33C-316C5A6FA330}" srcOrd="0" destOrd="0" presId="urn:microsoft.com/office/officeart/2005/8/layout/chevron2"/>
    <dgm:cxn modelId="{2117AD1B-9943-4326-86C4-74D03D6EDE82}" type="presOf" srcId="{2A9821CC-8A26-4E41-BCFC-F210FC554DB7}" destId="{5A0FE5EA-F3CE-4AAD-A4E6-EC365EA2D143}" srcOrd="0" destOrd="0" presId="urn:microsoft.com/office/officeart/2005/8/layout/chevron2"/>
    <dgm:cxn modelId="{366E0E7D-BBA8-4A5C-8F83-1DD3474EC812}" srcId="{7972A259-DC66-4FB2-B980-9D8B51FDD004}" destId="{9C02B2F4-B3C8-40FF-83C8-437775C8E5CC}" srcOrd="0" destOrd="0" parTransId="{760F27E5-2F78-4F3C-8021-9F198387BD06}" sibTransId="{0AABFAE3-FC25-4EAB-9AFF-0C267BC01F57}"/>
    <dgm:cxn modelId="{1A94F480-BDB6-497F-B5D0-DD2B2AAE1FE1}" srcId="{9BFFE561-8108-452D-B15F-551AA64C8ACD}" destId="{623165EC-C7D7-4263-B596-61BF5D0FB2F1}" srcOrd="0" destOrd="0" parTransId="{DBB8B3C2-1927-42EF-A9AB-A4C1C53220C5}" sibTransId="{68E0F719-F8CF-4A8E-90B2-0D43529B929B}"/>
    <dgm:cxn modelId="{55B87122-0BBC-4D32-9D98-D3504F76EC98}" type="presOf" srcId="{91BEDCE2-C3EE-48EC-8A66-1A6478D83882}" destId="{60969AB6-F336-4409-A932-E54D6706AA07}" srcOrd="0" destOrd="0" presId="urn:microsoft.com/office/officeart/2005/8/layout/chevron2"/>
    <dgm:cxn modelId="{7C3DF736-FB21-4F69-BCA0-8ABF12AAB64B}" srcId="{2A9821CC-8A26-4E41-BCFC-F210FC554DB7}" destId="{91BEDCE2-C3EE-48EC-8A66-1A6478D83882}" srcOrd="0" destOrd="0" parTransId="{E9C0E29E-E473-44DE-A546-DA1B4B3AD473}" sibTransId="{EC466F17-AB3D-4BE3-AFFF-0189726AE169}"/>
    <dgm:cxn modelId="{B1007330-87CE-4127-ABE1-1ADC0EDB9FD2}" type="presOf" srcId="{38F8DB89-5F7E-4D44-8BFD-47FB0B03B528}" destId="{71761327-8BCA-4BED-BE24-0CAC0870D3DD}" srcOrd="0" destOrd="0" presId="urn:microsoft.com/office/officeart/2005/8/layout/chevron2"/>
    <dgm:cxn modelId="{99B9ABA8-1109-4DD8-8CEB-A68DF9D31BE6}" srcId="{97760C14-BBB3-4792-B111-6A440B83FE08}" destId="{7972A259-DC66-4FB2-B980-9D8B51FDD004}" srcOrd="3" destOrd="0" parTransId="{31A40C12-667A-48C7-91D0-2A6796F24391}" sibTransId="{73F86F94-8BFE-4AAB-87C1-79E16D5B176A}"/>
    <dgm:cxn modelId="{2216DCB0-991E-4E13-B170-3E6522AC47F0}" srcId="{97760C14-BBB3-4792-B111-6A440B83FE08}" destId="{9BFFE561-8108-452D-B15F-551AA64C8ACD}" srcOrd="5" destOrd="0" parTransId="{6D6E881A-F643-4F41-9536-AECC5ED55A17}" sibTransId="{51F3ECD4-BBDE-43AD-AB14-D22EEBAB5E0E}"/>
    <dgm:cxn modelId="{7691C8EF-1DAD-4FEF-9831-7BEF59066CFB}" type="presOf" srcId="{9BFFE561-8108-452D-B15F-551AA64C8ACD}" destId="{09572AC3-F6A0-4EC7-8E66-3DDC98BFC508}" srcOrd="0" destOrd="0" presId="urn:microsoft.com/office/officeart/2005/8/layout/chevron2"/>
    <dgm:cxn modelId="{1CED1E15-0A34-4A8D-AA45-55DA92D8A2A9}" srcId="{97760C14-BBB3-4792-B111-6A440B83FE08}" destId="{005C407A-CBC5-434C-89EC-A34170E29F23}" srcOrd="1" destOrd="0" parTransId="{09121EF6-4A61-4540-A6CA-FA13F173EF51}" sibTransId="{A752B02A-5FEE-411F-8B2F-1396EAF36E07}"/>
    <dgm:cxn modelId="{17F55A2D-A7F7-4B96-8BE0-5D5F23565571}" srcId="{005C407A-CBC5-434C-89EC-A34170E29F23}" destId="{BB830A8A-599C-41EA-ADF2-D1754D792330}" srcOrd="0" destOrd="0" parTransId="{6369D0D2-B67A-4B88-972E-3B9E201C50CB}" sibTransId="{A726990C-9C55-40A3-BC49-47555C00929A}"/>
    <dgm:cxn modelId="{55532799-2738-4B3B-B9E2-FBA0B2A9ADE2}" srcId="{55EB083F-B3AB-435B-A0A6-341A4D50CD4B}" destId="{38F8DB89-5F7E-4D44-8BFD-47FB0B03B528}" srcOrd="0" destOrd="0" parTransId="{9077A0A7-876E-4AB7-A934-FA91C35EBB54}" sibTransId="{A1B06226-70D5-4569-8143-2BD7C62BFCDE}"/>
    <dgm:cxn modelId="{5850FB28-765C-4CBE-B74D-EFD26DEB8B86}" type="presParOf" srcId="{3E712D7A-6F44-44D1-809D-4CD900F6DE35}" destId="{F7498027-201E-4718-98BF-E283EDEB677D}" srcOrd="0" destOrd="0" presId="urn:microsoft.com/office/officeart/2005/8/layout/chevron2"/>
    <dgm:cxn modelId="{A8961A70-9887-4BF5-ADE4-AEC9E2F60181}" type="presParOf" srcId="{F7498027-201E-4718-98BF-E283EDEB677D}" destId="{9BD9A9DF-EF01-4549-800A-B333553FFE4B}" srcOrd="0" destOrd="0" presId="urn:microsoft.com/office/officeart/2005/8/layout/chevron2"/>
    <dgm:cxn modelId="{9E319233-8955-4946-ADBE-EB834102BD08}" type="presParOf" srcId="{F7498027-201E-4718-98BF-E283EDEB677D}" destId="{71761327-8BCA-4BED-BE24-0CAC0870D3DD}" srcOrd="1" destOrd="0" presId="urn:microsoft.com/office/officeart/2005/8/layout/chevron2"/>
    <dgm:cxn modelId="{A2B8744E-F685-44B3-9C79-6841301A6782}" type="presParOf" srcId="{3E712D7A-6F44-44D1-809D-4CD900F6DE35}" destId="{368A1074-7844-4593-B6F5-15252868AD6A}" srcOrd="1" destOrd="0" presId="urn:microsoft.com/office/officeart/2005/8/layout/chevron2"/>
    <dgm:cxn modelId="{604F1538-140F-4EF4-BD90-699B3312296A}" type="presParOf" srcId="{3E712D7A-6F44-44D1-809D-4CD900F6DE35}" destId="{0E13F9E0-0A67-43A0-9FD4-801221A78EF5}" srcOrd="2" destOrd="0" presId="urn:microsoft.com/office/officeart/2005/8/layout/chevron2"/>
    <dgm:cxn modelId="{2B9CB709-1972-44ED-A18E-C52C5892FBB1}" type="presParOf" srcId="{0E13F9E0-0A67-43A0-9FD4-801221A78EF5}" destId="{CDFC8857-9A63-4EDE-A016-4A9AC09054FA}" srcOrd="0" destOrd="0" presId="urn:microsoft.com/office/officeart/2005/8/layout/chevron2"/>
    <dgm:cxn modelId="{BA06C200-09A8-42A0-9397-FFA6BA8D8351}" type="presParOf" srcId="{0E13F9E0-0A67-43A0-9FD4-801221A78EF5}" destId="{F6A40503-E6CA-4DB9-8228-835E61EFFCEC}" srcOrd="1" destOrd="0" presId="urn:microsoft.com/office/officeart/2005/8/layout/chevron2"/>
    <dgm:cxn modelId="{E92DFCD8-BD7B-4314-B814-58DE9D5C157B}" type="presParOf" srcId="{3E712D7A-6F44-44D1-809D-4CD900F6DE35}" destId="{DB40B151-5432-458E-8BB5-EAA4598EF0BC}" srcOrd="3" destOrd="0" presId="urn:microsoft.com/office/officeart/2005/8/layout/chevron2"/>
    <dgm:cxn modelId="{5DFC15C0-5F6B-43B2-9B7C-85D1222E4081}" type="presParOf" srcId="{3E712D7A-6F44-44D1-809D-4CD900F6DE35}" destId="{E9231DC4-DBF8-4BC3-8CD4-70645DFE4B2F}" srcOrd="4" destOrd="0" presId="urn:microsoft.com/office/officeart/2005/8/layout/chevron2"/>
    <dgm:cxn modelId="{C8716F11-A18E-4ABF-B1CE-9842F72D6915}" type="presParOf" srcId="{E9231DC4-DBF8-4BC3-8CD4-70645DFE4B2F}" destId="{5A0FE5EA-F3CE-4AAD-A4E6-EC365EA2D143}" srcOrd="0" destOrd="0" presId="urn:microsoft.com/office/officeart/2005/8/layout/chevron2"/>
    <dgm:cxn modelId="{8AAFC6AD-5602-4D1B-9682-AA0DB9C347F6}" type="presParOf" srcId="{E9231DC4-DBF8-4BC3-8CD4-70645DFE4B2F}" destId="{60969AB6-F336-4409-A932-E54D6706AA07}" srcOrd="1" destOrd="0" presId="urn:microsoft.com/office/officeart/2005/8/layout/chevron2"/>
    <dgm:cxn modelId="{2EB38BA8-9569-4041-B31F-1257F0A9CCFE}" type="presParOf" srcId="{3E712D7A-6F44-44D1-809D-4CD900F6DE35}" destId="{0182A0FF-A862-4C09-A541-C81B5BF5964D}" srcOrd="5" destOrd="0" presId="urn:microsoft.com/office/officeart/2005/8/layout/chevron2"/>
    <dgm:cxn modelId="{57A026D5-1449-4E88-B282-1F92D40DF584}" type="presParOf" srcId="{3E712D7A-6F44-44D1-809D-4CD900F6DE35}" destId="{D0D2FD96-AF91-4D4D-BA9F-0CA58A3C1500}" srcOrd="6" destOrd="0" presId="urn:microsoft.com/office/officeart/2005/8/layout/chevron2"/>
    <dgm:cxn modelId="{09FC011F-E669-4E98-8362-05DE7652FC89}" type="presParOf" srcId="{D0D2FD96-AF91-4D4D-BA9F-0CA58A3C1500}" destId="{18222B5E-1B26-4097-A33C-316C5A6FA330}" srcOrd="0" destOrd="0" presId="urn:microsoft.com/office/officeart/2005/8/layout/chevron2"/>
    <dgm:cxn modelId="{9E8449CD-7CEC-4817-A46B-4E5542D7C76D}" type="presParOf" srcId="{D0D2FD96-AF91-4D4D-BA9F-0CA58A3C1500}" destId="{E479F311-EC01-48B7-AA1E-46173315F76A}" srcOrd="1" destOrd="0" presId="urn:microsoft.com/office/officeart/2005/8/layout/chevron2"/>
    <dgm:cxn modelId="{A967AE15-3BBB-4CC1-8BE4-6A65870045F3}" type="presParOf" srcId="{3E712D7A-6F44-44D1-809D-4CD900F6DE35}" destId="{33812A92-F9D1-41BE-BA05-4BAFB028F256}" srcOrd="7" destOrd="0" presId="urn:microsoft.com/office/officeart/2005/8/layout/chevron2"/>
    <dgm:cxn modelId="{0F98F172-F48F-488A-8E79-B083EA8EF763}" type="presParOf" srcId="{3E712D7A-6F44-44D1-809D-4CD900F6DE35}" destId="{D3DE4BBC-6857-4204-968F-26F78FDCBDDC}" srcOrd="8" destOrd="0" presId="urn:microsoft.com/office/officeart/2005/8/layout/chevron2"/>
    <dgm:cxn modelId="{C9CE8544-1B98-41B2-9173-9B846AC7A6D1}" type="presParOf" srcId="{D3DE4BBC-6857-4204-968F-26F78FDCBDDC}" destId="{34122AC6-2055-4DEC-B602-9549199C7A25}" srcOrd="0" destOrd="0" presId="urn:microsoft.com/office/officeart/2005/8/layout/chevron2"/>
    <dgm:cxn modelId="{3198AFA3-383C-4B6F-B7F4-8C7B8753D427}" type="presParOf" srcId="{D3DE4BBC-6857-4204-968F-26F78FDCBDDC}" destId="{20753C3B-9C19-4D75-A737-6A0D49C84F44}" srcOrd="1" destOrd="0" presId="urn:microsoft.com/office/officeart/2005/8/layout/chevron2"/>
    <dgm:cxn modelId="{56D00DCE-A059-4ED6-B8B8-6E69A25936D7}" type="presParOf" srcId="{3E712D7A-6F44-44D1-809D-4CD900F6DE35}" destId="{645155A8-9D2A-43F5-9DCB-C8E96569BB16}" srcOrd="9" destOrd="0" presId="urn:microsoft.com/office/officeart/2005/8/layout/chevron2"/>
    <dgm:cxn modelId="{33DCA26E-CF1F-418D-8556-6DE77918BB9A}" type="presParOf" srcId="{3E712D7A-6F44-44D1-809D-4CD900F6DE35}" destId="{7C024F79-F4E2-46C6-9481-DD2FCF8546EF}" srcOrd="10" destOrd="0" presId="urn:microsoft.com/office/officeart/2005/8/layout/chevron2"/>
    <dgm:cxn modelId="{67DDA48B-497C-4173-9E5D-249E19F3A824}" type="presParOf" srcId="{7C024F79-F4E2-46C6-9481-DD2FCF8546EF}" destId="{09572AC3-F6A0-4EC7-8E66-3DDC98BFC508}" srcOrd="0" destOrd="0" presId="urn:microsoft.com/office/officeart/2005/8/layout/chevron2"/>
    <dgm:cxn modelId="{E7E7C743-D66C-4B14-95A2-A5175D5EC524}" type="presParOf" srcId="{7C024F79-F4E2-46C6-9481-DD2FCF8546EF}" destId="{C01892E1-1C88-47D1-AF57-3ED9B25F8160}"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34EA47-3E11-41F6-A263-949BC041C36B}">
      <dsp:nvSpPr>
        <dsp:cNvPr id="0" name=""/>
        <dsp:cNvSpPr/>
      </dsp:nvSpPr>
      <dsp:spPr>
        <a:xfrm rot="10800000" flipV="1">
          <a:off x="493045" y="468"/>
          <a:ext cx="8005509" cy="1619463"/>
        </a:xfrm>
        <a:prstGeom prst="rect">
          <a:avLst/>
        </a:prstGeom>
        <a:solidFill>
          <a:srgbClr val="336600"/>
        </a:solidFill>
        <a:ln>
          <a:solidFill>
            <a:srgbClr val="FFE265"/>
          </a:solid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kern="1200" dirty="0" smtClean="0">
              <a:solidFill>
                <a:srgbClr val="FFE265"/>
              </a:solidFill>
              <a:effectLst/>
            </a:rPr>
            <a:t>In 2011, OSM determined that Kentucky was not requiring mine operators to post adequate reclamation bonds to ensure complete reclamation of surface coal mining sites in the event that a mine operator defaulted</a:t>
          </a:r>
          <a:endParaRPr lang="en-US" sz="2200" b="0" kern="1200" dirty="0"/>
        </a:p>
      </dsp:txBody>
      <dsp:txXfrm rot="10800000" flipV="1">
        <a:off x="493045" y="468"/>
        <a:ext cx="8005509" cy="1619463"/>
      </dsp:txXfrm>
    </dsp:sp>
    <dsp:sp modelId="{36EB04EB-7670-4B65-9B1D-3B0ADF305B26}">
      <dsp:nvSpPr>
        <dsp:cNvPr id="0" name=""/>
        <dsp:cNvSpPr/>
      </dsp:nvSpPr>
      <dsp:spPr>
        <a:xfrm>
          <a:off x="493045" y="1619932"/>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36C2BA-EDAF-4415-9DA0-F00320C50484}">
      <dsp:nvSpPr>
        <dsp:cNvPr id="0" name=""/>
        <dsp:cNvSpPr/>
      </dsp:nvSpPr>
      <dsp:spPr>
        <a:xfrm>
          <a:off x="1622711" y="1619932"/>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70010D-1D48-4835-A360-C4689D2367B1}">
      <dsp:nvSpPr>
        <dsp:cNvPr id="0" name=""/>
        <dsp:cNvSpPr/>
      </dsp:nvSpPr>
      <dsp:spPr>
        <a:xfrm>
          <a:off x="2752377" y="1619932"/>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F5C405-10D7-475E-A8D9-D08BC646B05B}">
      <dsp:nvSpPr>
        <dsp:cNvPr id="0" name=""/>
        <dsp:cNvSpPr/>
      </dsp:nvSpPr>
      <dsp:spPr>
        <a:xfrm>
          <a:off x="3882044" y="1619932"/>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666396-958A-4CCC-8D18-9A8A75B1A0A7}">
      <dsp:nvSpPr>
        <dsp:cNvPr id="0" name=""/>
        <dsp:cNvSpPr/>
      </dsp:nvSpPr>
      <dsp:spPr>
        <a:xfrm>
          <a:off x="5011710" y="1619932"/>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7A3755-D869-407C-93B3-4121E3858039}">
      <dsp:nvSpPr>
        <dsp:cNvPr id="0" name=""/>
        <dsp:cNvSpPr/>
      </dsp:nvSpPr>
      <dsp:spPr>
        <a:xfrm>
          <a:off x="6141376" y="1619932"/>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4EC20F-3001-48E8-B7D1-36F0BEB819AB}">
      <dsp:nvSpPr>
        <dsp:cNvPr id="0" name=""/>
        <dsp:cNvSpPr/>
      </dsp:nvSpPr>
      <dsp:spPr>
        <a:xfrm>
          <a:off x="7271043" y="1619932"/>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75BDC8-3416-4DE1-9F2C-2BD40E68E684}">
      <dsp:nvSpPr>
        <dsp:cNvPr id="0" name=""/>
        <dsp:cNvSpPr/>
      </dsp:nvSpPr>
      <dsp:spPr>
        <a:xfrm>
          <a:off x="457180" y="1981203"/>
          <a:ext cx="8005509" cy="1847402"/>
        </a:xfrm>
        <a:prstGeom prst="rect">
          <a:avLst/>
        </a:prstGeom>
        <a:solidFill>
          <a:srgbClr val="336600"/>
        </a:solidFill>
        <a:ln>
          <a:solidFill>
            <a:srgbClr val="FFE265"/>
          </a:solid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solidFill>
                <a:srgbClr val="FFE265"/>
              </a:solidFill>
              <a:effectLst/>
            </a:rPr>
            <a:t>In May 2012, OSM initiated the 30 CFR Part 733 process, which requires the Kentucky Department of Natural Resources (DNR) to correct the bonding deficiencies or face a Federal take-over of part or all of the State’s surface coal mining program, including Abandoned Mine Land funding. </a:t>
          </a:r>
          <a:endParaRPr lang="en-US" sz="2200" kern="1200" dirty="0"/>
        </a:p>
      </dsp:txBody>
      <dsp:txXfrm>
        <a:off x="457180" y="1981203"/>
        <a:ext cx="8005509" cy="1847402"/>
      </dsp:txXfrm>
    </dsp:sp>
    <dsp:sp modelId="{85C81E66-58E4-4D4C-A8C1-CCFF06A20BBF}">
      <dsp:nvSpPr>
        <dsp:cNvPr id="0" name=""/>
        <dsp:cNvSpPr/>
      </dsp:nvSpPr>
      <dsp:spPr>
        <a:xfrm>
          <a:off x="493045" y="3762830"/>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790853-27C0-4C64-88AD-36F8B4B33EEC}">
      <dsp:nvSpPr>
        <dsp:cNvPr id="0" name=""/>
        <dsp:cNvSpPr/>
      </dsp:nvSpPr>
      <dsp:spPr>
        <a:xfrm>
          <a:off x="1622711" y="3762830"/>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8F2952-A630-41B7-AA8A-6668E222BFAC}">
      <dsp:nvSpPr>
        <dsp:cNvPr id="0" name=""/>
        <dsp:cNvSpPr/>
      </dsp:nvSpPr>
      <dsp:spPr>
        <a:xfrm>
          <a:off x="2752377" y="3762830"/>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F4FDE-045B-499F-82DF-7408307564E5}">
      <dsp:nvSpPr>
        <dsp:cNvPr id="0" name=""/>
        <dsp:cNvSpPr/>
      </dsp:nvSpPr>
      <dsp:spPr>
        <a:xfrm>
          <a:off x="3882044" y="3762830"/>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619A7B-E666-48C8-9F27-02BE62333A87}">
      <dsp:nvSpPr>
        <dsp:cNvPr id="0" name=""/>
        <dsp:cNvSpPr/>
      </dsp:nvSpPr>
      <dsp:spPr>
        <a:xfrm>
          <a:off x="5011710" y="3762830"/>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CC3FD6-AE5C-4EEE-8B07-2FF156E1F4C8}">
      <dsp:nvSpPr>
        <dsp:cNvPr id="0" name=""/>
        <dsp:cNvSpPr/>
      </dsp:nvSpPr>
      <dsp:spPr>
        <a:xfrm>
          <a:off x="6141376" y="3762830"/>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F8FD87-0C11-4034-8850-180BF57F4923}">
      <dsp:nvSpPr>
        <dsp:cNvPr id="0" name=""/>
        <dsp:cNvSpPr/>
      </dsp:nvSpPr>
      <dsp:spPr>
        <a:xfrm>
          <a:off x="7271043" y="3762830"/>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DA2265-9E37-4A69-9BD6-99BAFB9A4178}">
      <dsp:nvSpPr>
        <dsp:cNvPr id="0" name=""/>
        <dsp:cNvSpPr/>
      </dsp:nvSpPr>
      <dsp:spPr>
        <a:xfrm>
          <a:off x="493045" y="4058325"/>
          <a:ext cx="8005509" cy="1706905"/>
        </a:xfrm>
        <a:prstGeom prst="rect">
          <a:avLst/>
        </a:prstGeom>
        <a:solidFill>
          <a:srgbClr val="336600"/>
        </a:solidFill>
        <a:ln>
          <a:solidFill>
            <a:srgbClr val="FFE265"/>
          </a:solid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solidFill>
                <a:srgbClr val="FFE265"/>
              </a:solidFill>
              <a:effectLst/>
            </a:rPr>
            <a:t>On May 7, 2012, Kentucky implemented emergency regulations that partially raised base bond rates as part of DNR’s corrective plan.  On September 28, 2012, the regulations were submitted to OSM as an amendment to Kentucky’s approved surface mining program.</a:t>
          </a:r>
          <a:endParaRPr lang="en-US" sz="2200" kern="1200" dirty="0"/>
        </a:p>
      </dsp:txBody>
      <dsp:txXfrm>
        <a:off x="493045" y="4058325"/>
        <a:ext cx="8005509" cy="1706905"/>
      </dsp:txXfrm>
    </dsp:sp>
    <dsp:sp modelId="{42091F5F-F07B-4F26-9B83-3475E8043D6D}">
      <dsp:nvSpPr>
        <dsp:cNvPr id="0" name=""/>
        <dsp:cNvSpPr/>
      </dsp:nvSpPr>
      <dsp:spPr>
        <a:xfrm>
          <a:off x="493045" y="5765230"/>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708361-C752-4BA8-BDBF-8FB7D2B0FF74}">
      <dsp:nvSpPr>
        <dsp:cNvPr id="0" name=""/>
        <dsp:cNvSpPr/>
      </dsp:nvSpPr>
      <dsp:spPr>
        <a:xfrm>
          <a:off x="1622711" y="5765230"/>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9C9828-6022-448B-B997-C9BBC04EC5E1}">
      <dsp:nvSpPr>
        <dsp:cNvPr id="0" name=""/>
        <dsp:cNvSpPr/>
      </dsp:nvSpPr>
      <dsp:spPr>
        <a:xfrm>
          <a:off x="2752377" y="5765230"/>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6C73D6-7EF4-4A76-A5D2-6A3225389658}">
      <dsp:nvSpPr>
        <dsp:cNvPr id="0" name=""/>
        <dsp:cNvSpPr/>
      </dsp:nvSpPr>
      <dsp:spPr>
        <a:xfrm>
          <a:off x="3882044" y="5765230"/>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CB220B-2380-4D7E-8BF2-B3FA0C0E5AB6}">
      <dsp:nvSpPr>
        <dsp:cNvPr id="0" name=""/>
        <dsp:cNvSpPr/>
      </dsp:nvSpPr>
      <dsp:spPr>
        <a:xfrm>
          <a:off x="5011710" y="5765230"/>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FDAF4B-5697-4A93-AACA-5126B3A3E889}">
      <dsp:nvSpPr>
        <dsp:cNvPr id="0" name=""/>
        <dsp:cNvSpPr/>
      </dsp:nvSpPr>
      <dsp:spPr>
        <a:xfrm>
          <a:off x="6141376" y="5765230"/>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205A6E-0A34-450A-BCE4-0126EB579A24}">
      <dsp:nvSpPr>
        <dsp:cNvPr id="0" name=""/>
        <dsp:cNvSpPr/>
      </dsp:nvSpPr>
      <dsp:spPr>
        <a:xfrm>
          <a:off x="7271043" y="5765230"/>
          <a:ext cx="1067401" cy="177900"/>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34EA47-3E11-41F6-A263-949BC041C36B}">
      <dsp:nvSpPr>
        <dsp:cNvPr id="0" name=""/>
        <dsp:cNvSpPr/>
      </dsp:nvSpPr>
      <dsp:spPr>
        <a:xfrm rot="10800000" flipV="1">
          <a:off x="445844" y="276025"/>
          <a:ext cx="7947511" cy="1607730"/>
        </a:xfrm>
        <a:prstGeom prst="rect">
          <a:avLst/>
        </a:prstGeom>
        <a:solidFill>
          <a:srgbClr val="336600"/>
        </a:solidFill>
        <a:ln>
          <a:solidFill>
            <a:srgbClr val="FFE265"/>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rgbClr val="FFE265"/>
              </a:solidFill>
              <a:effectLst/>
            </a:rPr>
            <a:t>On March 22, 2013, legislation establishing a “Guaranteed Reclamation Fund,” that was signed into law.</a:t>
          </a:r>
          <a:endParaRPr lang="en-US" sz="2400" b="0" kern="1200" dirty="0"/>
        </a:p>
      </dsp:txBody>
      <dsp:txXfrm rot="10800000" flipV="1">
        <a:off x="445844" y="276025"/>
        <a:ext cx="7947511" cy="1607730"/>
      </dsp:txXfrm>
    </dsp:sp>
    <dsp:sp modelId="{36EB04EB-7670-4B65-9B1D-3B0ADF305B26}">
      <dsp:nvSpPr>
        <dsp:cNvPr id="0" name=""/>
        <dsp:cNvSpPr/>
      </dsp:nvSpPr>
      <dsp:spPr>
        <a:xfrm>
          <a:off x="445844" y="1883756"/>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36C2BA-EDAF-4415-9DA0-F00320C50484}">
      <dsp:nvSpPr>
        <dsp:cNvPr id="0" name=""/>
        <dsp:cNvSpPr/>
      </dsp:nvSpPr>
      <dsp:spPr>
        <a:xfrm>
          <a:off x="1567326" y="1883756"/>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70010D-1D48-4835-A360-C4689D2367B1}">
      <dsp:nvSpPr>
        <dsp:cNvPr id="0" name=""/>
        <dsp:cNvSpPr/>
      </dsp:nvSpPr>
      <dsp:spPr>
        <a:xfrm>
          <a:off x="2688808" y="1883756"/>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F5C405-10D7-475E-A8D9-D08BC646B05B}">
      <dsp:nvSpPr>
        <dsp:cNvPr id="0" name=""/>
        <dsp:cNvSpPr/>
      </dsp:nvSpPr>
      <dsp:spPr>
        <a:xfrm>
          <a:off x="3810290" y="1883756"/>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666396-958A-4CCC-8D18-9A8A75B1A0A7}">
      <dsp:nvSpPr>
        <dsp:cNvPr id="0" name=""/>
        <dsp:cNvSpPr/>
      </dsp:nvSpPr>
      <dsp:spPr>
        <a:xfrm>
          <a:off x="4931772" y="1883756"/>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7A3755-D869-407C-93B3-4121E3858039}">
      <dsp:nvSpPr>
        <dsp:cNvPr id="0" name=""/>
        <dsp:cNvSpPr/>
      </dsp:nvSpPr>
      <dsp:spPr>
        <a:xfrm>
          <a:off x="6053255" y="1883756"/>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4EC20F-3001-48E8-B7D1-36F0BEB819AB}">
      <dsp:nvSpPr>
        <dsp:cNvPr id="0" name=""/>
        <dsp:cNvSpPr/>
      </dsp:nvSpPr>
      <dsp:spPr>
        <a:xfrm>
          <a:off x="7174737" y="1883756"/>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75BDC8-3416-4DE1-9F2C-2BD40E68E684}">
      <dsp:nvSpPr>
        <dsp:cNvPr id="0" name=""/>
        <dsp:cNvSpPr/>
      </dsp:nvSpPr>
      <dsp:spPr>
        <a:xfrm>
          <a:off x="445844" y="2189780"/>
          <a:ext cx="7947511" cy="1834018"/>
        </a:xfrm>
        <a:prstGeom prst="rect">
          <a:avLst/>
        </a:prstGeom>
        <a:solidFill>
          <a:srgbClr val="336600"/>
        </a:solidFill>
        <a:ln>
          <a:solidFill>
            <a:srgbClr val="FFE265"/>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rgbClr val="FFE265"/>
              </a:solidFill>
              <a:effectLst/>
            </a:rPr>
            <a:t>On July 5, 2013, DNR’s submitted legislation, emergency, and implementing regulations to OSM for the creation and implementation Guaranteed Reclamation Fund.</a:t>
          </a:r>
          <a:endParaRPr lang="en-US" sz="2400" kern="1200" dirty="0"/>
        </a:p>
      </dsp:txBody>
      <dsp:txXfrm>
        <a:off x="445844" y="2189780"/>
        <a:ext cx="7947511" cy="1834018"/>
      </dsp:txXfrm>
    </dsp:sp>
    <dsp:sp modelId="{85C81E66-58E4-4D4C-A8C1-CCFF06A20BBF}">
      <dsp:nvSpPr>
        <dsp:cNvPr id="0" name=""/>
        <dsp:cNvSpPr/>
      </dsp:nvSpPr>
      <dsp:spPr>
        <a:xfrm>
          <a:off x="445844" y="4023799"/>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790853-27C0-4C64-88AD-36F8B4B33EEC}">
      <dsp:nvSpPr>
        <dsp:cNvPr id="0" name=""/>
        <dsp:cNvSpPr/>
      </dsp:nvSpPr>
      <dsp:spPr>
        <a:xfrm>
          <a:off x="1567326" y="4023799"/>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8F2952-A630-41B7-AA8A-6668E222BFAC}">
      <dsp:nvSpPr>
        <dsp:cNvPr id="0" name=""/>
        <dsp:cNvSpPr/>
      </dsp:nvSpPr>
      <dsp:spPr>
        <a:xfrm>
          <a:off x="2688808" y="4023799"/>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F4FDE-045B-499F-82DF-7408307564E5}">
      <dsp:nvSpPr>
        <dsp:cNvPr id="0" name=""/>
        <dsp:cNvSpPr/>
      </dsp:nvSpPr>
      <dsp:spPr>
        <a:xfrm>
          <a:off x="3810290" y="4023799"/>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619A7B-E666-48C8-9F27-02BE62333A87}">
      <dsp:nvSpPr>
        <dsp:cNvPr id="0" name=""/>
        <dsp:cNvSpPr/>
      </dsp:nvSpPr>
      <dsp:spPr>
        <a:xfrm>
          <a:off x="4931772" y="4023799"/>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CC3FD6-AE5C-4EEE-8B07-2FF156E1F4C8}">
      <dsp:nvSpPr>
        <dsp:cNvPr id="0" name=""/>
        <dsp:cNvSpPr/>
      </dsp:nvSpPr>
      <dsp:spPr>
        <a:xfrm>
          <a:off x="6053255" y="4023799"/>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F8FD87-0C11-4034-8850-180BF57F4923}">
      <dsp:nvSpPr>
        <dsp:cNvPr id="0" name=""/>
        <dsp:cNvSpPr/>
      </dsp:nvSpPr>
      <dsp:spPr>
        <a:xfrm>
          <a:off x="7174737" y="4023799"/>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DA2265-9E37-4A69-9BD6-99BAFB9A4178}">
      <dsp:nvSpPr>
        <dsp:cNvPr id="0" name=""/>
        <dsp:cNvSpPr/>
      </dsp:nvSpPr>
      <dsp:spPr>
        <a:xfrm>
          <a:off x="445844" y="4329824"/>
          <a:ext cx="7947511" cy="1694539"/>
        </a:xfrm>
        <a:prstGeom prst="rect">
          <a:avLst/>
        </a:prstGeom>
        <a:solidFill>
          <a:srgbClr val="336600"/>
        </a:solidFill>
        <a:ln>
          <a:solidFill>
            <a:srgbClr val="FFE265"/>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rgbClr val="FFE265"/>
              </a:solidFill>
              <a:effectLst/>
            </a:rPr>
            <a:t>OSM is currently processing Kentucky’s base bond program and the Guaranteed Reclamation Fund program amendments, and continuing to work with DNR to resolve identified deficiencies.</a:t>
          </a:r>
          <a:endParaRPr lang="en-US" sz="2400" kern="1200" dirty="0"/>
        </a:p>
      </dsp:txBody>
      <dsp:txXfrm>
        <a:off x="445844" y="4329824"/>
        <a:ext cx="7947511" cy="1694539"/>
      </dsp:txXfrm>
    </dsp:sp>
    <dsp:sp modelId="{42091F5F-F07B-4F26-9B83-3475E8043D6D}">
      <dsp:nvSpPr>
        <dsp:cNvPr id="0" name=""/>
        <dsp:cNvSpPr/>
      </dsp:nvSpPr>
      <dsp:spPr>
        <a:xfrm>
          <a:off x="445844" y="6024363"/>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708361-C752-4BA8-BDBF-8FB7D2B0FF74}">
      <dsp:nvSpPr>
        <dsp:cNvPr id="0" name=""/>
        <dsp:cNvSpPr/>
      </dsp:nvSpPr>
      <dsp:spPr>
        <a:xfrm>
          <a:off x="1567326" y="6024363"/>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9C9828-6022-448B-B997-C9BBC04EC5E1}">
      <dsp:nvSpPr>
        <dsp:cNvPr id="0" name=""/>
        <dsp:cNvSpPr/>
      </dsp:nvSpPr>
      <dsp:spPr>
        <a:xfrm>
          <a:off x="2688808" y="6024363"/>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6C73D6-7EF4-4A76-A5D2-6A3225389658}">
      <dsp:nvSpPr>
        <dsp:cNvPr id="0" name=""/>
        <dsp:cNvSpPr/>
      </dsp:nvSpPr>
      <dsp:spPr>
        <a:xfrm>
          <a:off x="3810290" y="6024363"/>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CB220B-2380-4D7E-8BF2-B3FA0C0E5AB6}">
      <dsp:nvSpPr>
        <dsp:cNvPr id="0" name=""/>
        <dsp:cNvSpPr/>
      </dsp:nvSpPr>
      <dsp:spPr>
        <a:xfrm>
          <a:off x="4931772" y="6024363"/>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FDAF4B-5697-4A93-AACA-5126B3A3E889}">
      <dsp:nvSpPr>
        <dsp:cNvPr id="0" name=""/>
        <dsp:cNvSpPr/>
      </dsp:nvSpPr>
      <dsp:spPr>
        <a:xfrm>
          <a:off x="6053255" y="6024363"/>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205A6E-0A34-450A-BCE4-0126EB579A24}">
      <dsp:nvSpPr>
        <dsp:cNvPr id="0" name=""/>
        <dsp:cNvSpPr/>
      </dsp:nvSpPr>
      <dsp:spPr>
        <a:xfrm>
          <a:off x="7174737" y="6024363"/>
          <a:ext cx="1059668" cy="176611"/>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D9A9DF-EF01-4549-800A-B333553FFE4B}">
      <dsp:nvSpPr>
        <dsp:cNvPr id="0" name=""/>
        <dsp:cNvSpPr/>
      </dsp:nvSpPr>
      <dsp:spPr>
        <a:xfrm rot="5400000">
          <a:off x="-219251" y="222400"/>
          <a:ext cx="1461678" cy="102317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endParaRPr lang="en-US" sz="2900" kern="1200" dirty="0"/>
        </a:p>
      </dsp:txBody>
      <dsp:txXfrm rot="5400000">
        <a:off x="-219251" y="222400"/>
        <a:ext cx="1461678" cy="1023174"/>
      </dsp:txXfrm>
    </dsp:sp>
    <dsp:sp modelId="{71761327-8BCA-4BED-BE24-0CAC0870D3DD}">
      <dsp:nvSpPr>
        <dsp:cNvPr id="0" name=""/>
        <dsp:cNvSpPr/>
      </dsp:nvSpPr>
      <dsp:spPr>
        <a:xfrm rot="5400000">
          <a:off x="4303741" y="-3277418"/>
          <a:ext cx="950090" cy="751122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Bonding Adequacy Resolution –Meeting Conditions of the 733 Action </a:t>
          </a:r>
          <a:endParaRPr lang="en-US" sz="2400" kern="1200" dirty="0"/>
        </a:p>
      </dsp:txBody>
      <dsp:txXfrm rot="5400000">
        <a:off x="4303741" y="-3277418"/>
        <a:ext cx="950090" cy="7511225"/>
      </dsp:txXfrm>
    </dsp:sp>
    <dsp:sp modelId="{20262C6D-6656-4343-BC5F-7BB00F8DE5E3}">
      <dsp:nvSpPr>
        <dsp:cNvPr id="0" name=""/>
        <dsp:cNvSpPr/>
      </dsp:nvSpPr>
      <dsp:spPr>
        <a:xfrm rot="5400000">
          <a:off x="-219251" y="1569906"/>
          <a:ext cx="1461678" cy="102317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kern="1200" dirty="0"/>
        </a:p>
      </dsp:txBody>
      <dsp:txXfrm rot="5400000">
        <a:off x="-219251" y="1569906"/>
        <a:ext cx="1461678" cy="1023174"/>
      </dsp:txXfrm>
    </dsp:sp>
    <dsp:sp modelId="{2459CA25-F1D5-417A-96F6-58819F9970FE}">
      <dsp:nvSpPr>
        <dsp:cNvPr id="0" name=""/>
        <dsp:cNvSpPr/>
      </dsp:nvSpPr>
      <dsp:spPr>
        <a:xfrm rot="5400000">
          <a:off x="4303741" y="-1910977"/>
          <a:ext cx="950090" cy="751122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Blasting Oversight – Preventing </a:t>
          </a:r>
          <a:r>
            <a:rPr lang="en-US" sz="2400" kern="1200" dirty="0" err="1" smtClean="0"/>
            <a:t>Flyrock</a:t>
          </a:r>
          <a:r>
            <a:rPr lang="en-US" sz="2400" kern="1200" dirty="0" smtClean="0"/>
            <a:t> Events</a:t>
          </a:r>
          <a:endParaRPr lang="en-US" sz="2400" kern="1200" dirty="0"/>
        </a:p>
      </dsp:txBody>
      <dsp:txXfrm rot="5400000">
        <a:off x="4303741" y="-1910977"/>
        <a:ext cx="950090" cy="7511225"/>
      </dsp:txXfrm>
    </dsp:sp>
    <dsp:sp modelId="{BE096D2D-D261-42DC-BBB3-CC1B876E01DB}">
      <dsp:nvSpPr>
        <dsp:cNvPr id="0" name=""/>
        <dsp:cNvSpPr/>
      </dsp:nvSpPr>
      <dsp:spPr>
        <a:xfrm rot="5400000">
          <a:off x="-219251" y="2917412"/>
          <a:ext cx="1461678" cy="102317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kern="1200" dirty="0"/>
        </a:p>
      </dsp:txBody>
      <dsp:txXfrm rot="5400000">
        <a:off x="-219251" y="2917412"/>
        <a:ext cx="1461678" cy="1023174"/>
      </dsp:txXfrm>
    </dsp:sp>
    <dsp:sp modelId="{13B0F651-4119-4DFC-BAF6-BB46B0E2C08D}">
      <dsp:nvSpPr>
        <dsp:cNvPr id="0" name=""/>
        <dsp:cNvSpPr/>
      </dsp:nvSpPr>
      <dsp:spPr>
        <a:xfrm rot="5400000">
          <a:off x="4303741" y="-582406"/>
          <a:ext cx="950090" cy="751122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Monitor Budget and Staffing</a:t>
          </a:r>
          <a:endParaRPr lang="en-US" sz="2400" kern="1200" dirty="0"/>
        </a:p>
      </dsp:txBody>
      <dsp:txXfrm rot="5400000">
        <a:off x="4303741" y="-582406"/>
        <a:ext cx="950090" cy="7511225"/>
      </dsp:txXfrm>
    </dsp:sp>
    <dsp:sp modelId="{AE71AB14-2C53-44A3-A88A-4BE495DDFC96}">
      <dsp:nvSpPr>
        <dsp:cNvPr id="0" name=""/>
        <dsp:cNvSpPr/>
      </dsp:nvSpPr>
      <dsp:spPr>
        <a:xfrm rot="5400000">
          <a:off x="-219251" y="4264918"/>
          <a:ext cx="1461678" cy="102317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kern="1200" dirty="0"/>
        </a:p>
      </dsp:txBody>
      <dsp:txXfrm rot="5400000">
        <a:off x="-219251" y="4264918"/>
        <a:ext cx="1461678" cy="1023174"/>
      </dsp:txXfrm>
    </dsp:sp>
    <dsp:sp modelId="{305B663A-8265-4A4B-9B44-B6BB61182035}">
      <dsp:nvSpPr>
        <dsp:cNvPr id="0" name=""/>
        <dsp:cNvSpPr/>
      </dsp:nvSpPr>
      <dsp:spPr>
        <a:xfrm rot="5400000">
          <a:off x="4303741" y="765099"/>
          <a:ext cx="950090" cy="751122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CHIA Improvements , Continuation of Trend Stations, &amp; Regional Oversight by OSM</a:t>
          </a:r>
          <a:endParaRPr lang="en-US" sz="2400" kern="1200" dirty="0"/>
        </a:p>
      </dsp:txBody>
      <dsp:txXfrm rot="5400000">
        <a:off x="4303741" y="765099"/>
        <a:ext cx="950090" cy="7511225"/>
      </dsp:txXfrm>
    </dsp:sp>
    <dsp:sp modelId="{67942861-793B-4F46-BDCB-802E4032C129}">
      <dsp:nvSpPr>
        <dsp:cNvPr id="0" name=""/>
        <dsp:cNvSpPr/>
      </dsp:nvSpPr>
      <dsp:spPr>
        <a:xfrm rot="5400000">
          <a:off x="-219251" y="5612425"/>
          <a:ext cx="1461678" cy="102317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kern="1200" dirty="0"/>
        </a:p>
      </dsp:txBody>
      <dsp:txXfrm rot="5400000">
        <a:off x="-219251" y="5612425"/>
        <a:ext cx="1461678" cy="1023174"/>
      </dsp:txXfrm>
    </dsp:sp>
    <dsp:sp modelId="{954029BD-B7E4-434D-ADBC-A8F35CCAE0A1}">
      <dsp:nvSpPr>
        <dsp:cNvPr id="0" name=""/>
        <dsp:cNvSpPr/>
      </dsp:nvSpPr>
      <dsp:spPr>
        <a:xfrm rot="5400000">
          <a:off x="4303741" y="2112606"/>
          <a:ext cx="950090" cy="751122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Slurry Impoundment Coordination with MSHA &amp; Regional Oversight by OSM</a:t>
          </a:r>
          <a:endParaRPr lang="en-US" sz="2400" kern="1200" dirty="0"/>
        </a:p>
      </dsp:txBody>
      <dsp:txXfrm rot="5400000">
        <a:off x="4303741" y="2112606"/>
        <a:ext cx="950090" cy="751122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D9A9DF-EF01-4549-800A-B333553FFE4B}">
      <dsp:nvSpPr>
        <dsp:cNvPr id="0" name=""/>
        <dsp:cNvSpPr/>
      </dsp:nvSpPr>
      <dsp:spPr>
        <a:xfrm rot="5400000">
          <a:off x="-183337" y="184260"/>
          <a:ext cx="1222250" cy="85557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kern="1200" dirty="0"/>
        </a:p>
      </dsp:txBody>
      <dsp:txXfrm rot="5400000">
        <a:off x="-183337" y="184260"/>
        <a:ext cx="1222250" cy="855575"/>
      </dsp:txXfrm>
    </dsp:sp>
    <dsp:sp modelId="{71761327-8BCA-4BED-BE24-0CAC0870D3DD}">
      <dsp:nvSpPr>
        <dsp:cNvPr id="0" name=""/>
        <dsp:cNvSpPr/>
      </dsp:nvSpPr>
      <dsp:spPr>
        <a:xfrm rot="5400000">
          <a:off x="4297756" y="-3441257"/>
          <a:ext cx="794463" cy="767882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GIS Improvements/</a:t>
          </a:r>
          <a:r>
            <a:rPr lang="en-US" sz="2400" kern="1200" dirty="0" err="1" smtClean="0"/>
            <a:t>GeoMine</a:t>
          </a:r>
          <a:r>
            <a:rPr lang="en-US" sz="2400" kern="1200" dirty="0" smtClean="0"/>
            <a:t> Participation</a:t>
          </a:r>
          <a:endParaRPr lang="en-US" sz="2400" kern="1200" dirty="0"/>
        </a:p>
      </dsp:txBody>
      <dsp:txXfrm rot="5400000">
        <a:off x="4297756" y="-3441257"/>
        <a:ext cx="794463" cy="7678824"/>
      </dsp:txXfrm>
    </dsp:sp>
    <dsp:sp modelId="{CDFC8857-9A63-4EDE-A016-4A9AC09054FA}">
      <dsp:nvSpPr>
        <dsp:cNvPr id="0" name=""/>
        <dsp:cNvSpPr/>
      </dsp:nvSpPr>
      <dsp:spPr>
        <a:xfrm rot="5400000">
          <a:off x="-183337" y="1311041"/>
          <a:ext cx="1222250" cy="85557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kern="1200" dirty="0"/>
        </a:p>
      </dsp:txBody>
      <dsp:txXfrm rot="5400000">
        <a:off x="-183337" y="1311041"/>
        <a:ext cx="1222250" cy="855575"/>
      </dsp:txXfrm>
    </dsp:sp>
    <dsp:sp modelId="{F6A40503-E6CA-4DB9-8228-835E61EFFCEC}">
      <dsp:nvSpPr>
        <dsp:cNvPr id="0" name=""/>
        <dsp:cNvSpPr/>
      </dsp:nvSpPr>
      <dsp:spPr>
        <a:xfrm rot="5400000">
          <a:off x="4297756" y="-2314477"/>
          <a:ext cx="794463" cy="767882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Interagency Permit Coordination &amp; EPA and COE - 402/404 Issues </a:t>
          </a:r>
          <a:endParaRPr lang="en-US" sz="2400" kern="1200" dirty="0"/>
        </a:p>
      </dsp:txBody>
      <dsp:txXfrm rot="5400000">
        <a:off x="4297756" y="-2314477"/>
        <a:ext cx="794463" cy="7678824"/>
      </dsp:txXfrm>
    </dsp:sp>
    <dsp:sp modelId="{5A0FE5EA-F3CE-4AAD-A4E6-EC365EA2D143}">
      <dsp:nvSpPr>
        <dsp:cNvPr id="0" name=""/>
        <dsp:cNvSpPr/>
      </dsp:nvSpPr>
      <dsp:spPr>
        <a:xfrm rot="5400000">
          <a:off x="-183337" y="2437821"/>
          <a:ext cx="1222250" cy="85557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990000"/>
              </a:solidFill>
            </a:rPr>
            <a:t> </a:t>
          </a:r>
          <a:endParaRPr lang="en-US" sz="2400" kern="1200" dirty="0"/>
        </a:p>
      </dsp:txBody>
      <dsp:txXfrm rot="5400000">
        <a:off x="-183337" y="2437821"/>
        <a:ext cx="1222250" cy="855575"/>
      </dsp:txXfrm>
    </dsp:sp>
    <dsp:sp modelId="{60969AB6-F336-4409-A932-E54D6706AA07}">
      <dsp:nvSpPr>
        <dsp:cNvPr id="0" name=""/>
        <dsp:cNvSpPr/>
      </dsp:nvSpPr>
      <dsp:spPr>
        <a:xfrm rot="5400000">
          <a:off x="4297756" y="-1187696"/>
          <a:ext cx="794463" cy="767882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Experimental Practice Dr. Richard Warner’s Concept </a:t>
          </a:r>
          <a:endParaRPr lang="en-US" sz="2400" kern="1200" dirty="0"/>
        </a:p>
      </dsp:txBody>
      <dsp:txXfrm rot="5400000">
        <a:off x="4297756" y="-1187696"/>
        <a:ext cx="794463" cy="7678824"/>
      </dsp:txXfrm>
    </dsp:sp>
    <dsp:sp modelId="{18222B5E-1B26-4097-A33C-316C5A6FA330}">
      <dsp:nvSpPr>
        <dsp:cNvPr id="0" name=""/>
        <dsp:cNvSpPr/>
      </dsp:nvSpPr>
      <dsp:spPr>
        <a:xfrm rot="5400000">
          <a:off x="-183337" y="3564602"/>
          <a:ext cx="1222250" cy="85557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kern="1200" dirty="0"/>
        </a:p>
      </dsp:txBody>
      <dsp:txXfrm rot="5400000">
        <a:off x="-183337" y="3564602"/>
        <a:ext cx="1222250" cy="855575"/>
      </dsp:txXfrm>
    </dsp:sp>
    <dsp:sp modelId="{E479F311-EC01-48B7-AA1E-46173315F76A}">
      <dsp:nvSpPr>
        <dsp:cNvPr id="0" name=""/>
        <dsp:cNvSpPr/>
      </dsp:nvSpPr>
      <dsp:spPr>
        <a:xfrm rot="5400000">
          <a:off x="4297756" y="-60915"/>
          <a:ext cx="794463" cy="767882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Issue - Expired Permits</a:t>
          </a:r>
          <a:endParaRPr lang="en-US" sz="2400" kern="1200" dirty="0"/>
        </a:p>
      </dsp:txBody>
      <dsp:txXfrm rot="5400000">
        <a:off x="4297756" y="-60915"/>
        <a:ext cx="794463" cy="7678824"/>
      </dsp:txXfrm>
    </dsp:sp>
    <dsp:sp modelId="{34122AC6-2055-4DEC-B602-9549199C7A25}">
      <dsp:nvSpPr>
        <dsp:cNvPr id="0" name=""/>
        <dsp:cNvSpPr/>
      </dsp:nvSpPr>
      <dsp:spPr>
        <a:xfrm rot="5400000">
          <a:off x="-183337" y="4691383"/>
          <a:ext cx="1222250" cy="85557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kern="1200" dirty="0"/>
        </a:p>
      </dsp:txBody>
      <dsp:txXfrm rot="5400000">
        <a:off x="-183337" y="4691383"/>
        <a:ext cx="1222250" cy="855575"/>
      </dsp:txXfrm>
    </dsp:sp>
    <dsp:sp modelId="{20753C3B-9C19-4D75-A737-6A0D49C84F44}">
      <dsp:nvSpPr>
        <dsp:cNvPr id="0" name=""/>
        <dsp:cNvSpPr/>
      </dsp:nvSpPr>
      <dsp:spPr>
        <a:xfrm rot="5400000">
          <a:off x="4297756" y="1065864"/>
          <a:ext cx="794463" cy="767882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accent6">
                  <a:lumMod val="50000"/>
                </a:schemeClr>
              </a:solidFill>
            </a:rPr>
            <a:t>Litigation/NOI’s</a:t>
          </a:r>
          <a:r>
            <a:rPr lang="en-US" sz="2400" kern="1200" dirty="0" smtClean="0">
              <a:solidFill>
                <a:srgbClr val="002060"/>
              </a:solidFill>
            </a:rPr>
            <a:t> </a:t>
          </a:r>
          <a:r>
            <a:rPr lang="en-US" sz="2400" kern="1200" dirty="0" smtClean="0">
              <a:solidFill>
                <a:srgbClr val="990000"/>
              </a:solidFill>
            </a:rPr>
            <a:t> </a:t>
          </a:r>
          <a:endParaRPr lang="en-US" sz="2400" kern="1200" dirty="0">
            <a:solidFill>
              <a:srgbClr val="990000"/>
            </a:solidFill>
          </a:endParaRPr>
        </a:p>
      </dsp:txBody>
      <dsp:txXfrm rot="5400000">
        <a:off x="4297756" y="1065864"/>
        <a:ext cx="794463" cy="7678824"/>
      </dsp:txXfrm>
    </dsp:sp>
    <dsp:sp modelId="{09572AC3-F6A0-4EC7-8E66-3DDC98BFC508}">
      <dsp:nvSpPr>
        <dsp:cNvPr id="0" name=""/>
        <dsp:cNvSpPr/>
      </dsp:nvSpPr>
      <dsp:spPr>
        <a:xfrm rot="5400000">
          <a:off x="-183337" y="5818163"/>
          <a:ext cx="1222250" cy="85557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kern="1200" dirty="0">
            <a:solidFill>
              <a:srgbClr val="990000"/>
            </a:solidFill>
          </a:endParaRPr>
        </a:p>
      </dsp:txBody>
      <dsp:txXfrm rot="5400000">
        <a:off x="-183337" y="5818163"/>
        <a:ext cx="1222250" cy="855575"/>
      </dsp:txXfrm>
    </dsp:sp>
    <dsp:sp modelId="{C01892E1-1C88-47D1-AF57-3ED9B25F8160}">
      <dsp:nvSpPr>
        <dsp:cNvPr id="0" name=""/>
        <dsp:cNvSpPr/>
      </dsp:nvSpPr>
      <dsp:spPr>
        <a:xfrm rot="5400000">
          <a:off x="4297756" y="2192645"/>
          <a:ext cx="794463" cy="767882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ARRI – Implement FRA Techniques where possible </a:t>
          </a:r>
          <a:endParaRPr lang="en-US" sz="2400" kern="1200" dirty="0"/>
        </a:p>
      </dsp:txBody>
      <dsp:txXfrm rot="5400000">
        <a:off x="4297756" y="2192645"/>
        <a:ext cx="794463" cy="7678824"/>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drawing1.xml><?xml version="1.0" encoding="utf-8"?>
<c:userShapes xmlns:c="http://schemas.openxmlformats.org/drawingml/2006/chart">
  <cdr:relSizeAnchor xmlns:cdr="http://schemas.openxmlformats.org/drawingml/2006/chartDrawing">
    <cdr:from>
      <cdr:x>0.00634</cdr:x>
      <cdr:y>0.01105</cdr:y>
    </cdr:from>
    <cdr:to>
      <cdr:x>0.09891</cdr:x>
      <cdr:y>0.98549</cdr:y>
    </cdr:to>
    <cdr:sp macro="" textlink="">
      <cdr:nvSpPr>
        <cdr:cNvPr id="3" name="TextBox 1"/>
        <cdr:cNvSpPr txBox="1"/>
      </cdr:nvSpPr>
      <cdr:spPr>
        <a:xfrm xmlns:a="http://schemas.openxmlformats.org/drawingml/2006/main" rot="16200000">
          <a:off x="-1817624" y="1919224"/>
          <a:ext cx="4478338" cy="741490"/>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rgbClr val="FF9900"/>
              </a:solidFill>
            </a:rPr>
            <a:t>Percentage of  Units Meeting</a:t>
          </a:r>
        </a:p>
        <a:p xmlns:a="http://schemas.openxmlformats.org/drawingml/2006/main">
          <a:pPr algn="ctr"/>
          <a:r>
            <a:rPr lang="en-US" sz="1400" b="1" dirty="0">
              <a:solidFill>
                <a:srgbClr val="FF9900"/>
              </a:solidFill>
            </a:rPr>
            <a:t>Inspection Frequency </a:t>
          </a:r>
        </a:p>
        <a:p xmlns:a="http://schemas.openxmlformats.org/drawingml/2006/main">
          <a:endParaRPr lang="en-US" sz="1100" b="1" dirty="0"/>
        </a:p>
      </cdr:txBody>
    </cdr:sp>
  </cdr:relSizeAnchor>
  <cdr:relSizeAnchor xmlns:cdr="http://schemas.openxmlformats.org/drawingml/2006/chartDrawing">
    <cdr:from>
      <cdr:x>0.04158</cdr:x>
      <cdr:y>0.03005</cdr:y>
    </cdr:from>
    <cdr:to>
      <cdr:x>0.93971</cdr:x>
      <cdr:y>0.15294</cdr:y>
    </cdr:to>
    <cdr:sp macro="" textlink="">
      <cdr:nvSpPr>
        <cdr:cNvPr id="4" name="TextBox 3"/>
        <cdr:cNvSpPr txBox="1"/>
      </cdr:nvSpPr>
      <cdr:spPr>
        <a:xfrm xmlns:a="http://schemas.openxmlformats.org/drawingml/2006/main">
          <a:off x="381000" y="194634"/>
          <a:ext cx="8229599" cy="7959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4800" b="1" dirty="0">
              <a:solidFill>
                <a:srgbClr val="FFC000"/>
              </a:solidFill>
            </a:rPr>
            <a:t>Inspection Frequency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07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0760"/>
          </a:xfrm>
          <a:prstGeom prst="rect">
            <a:avLst/>
          </a:prstGeom>
        </p:spPr>
        <p:txBody>
          <a:bodyPr vert="horz" lIns="91440" tIns="45720" rIns="91440" bIns="45720" rtlCol="0"/>
          <a:lstStyle>
            <a:lvl1pPr algn="r">
              <a:defRPr sz="1200"/>
            </a:lvl1pPr>
          </a:lstStyle>
          <a:p>
            <a:fld id="{661AD804-0FCA-4EA4-9091-25DC6EFE8D32}" type="datetimeFigureOut">
              <a:rPr lang="en-US" smtClean="0"/>
              <a:pPr/>
              <a:t>9/5/2013</a:t>
            </a:fld>
            <a:endParaRPr lang="en-US"/>
          </a:p>
        </p:txBody>
      </p:sp>
      <p:sp>
        <p:nvSpPr>
          <p:cNvPr id="4" name="Footer Placeholder 3"/>
          <p:cNvSpPr>
            <a:spLocks noGrp="1"/>
          </p:cNvSpPr>
          <p:nvPr>
            <p:ph type="ftr" sz="quarter" idx="2"/>
          </p:nvPr>
        </p:nvSpPr>
        <p:spPr>
          <a:xfrm>
            <a:off x="1" y="6658443"/>
            <a:ext cx="4029282" cy="35076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lIns="91440" tIns="45720" rIns="91440" bIns="45720" rtlCol="0" anchor="b"/>
          <a:lstStyle>
            <a:lvl1pPr algn="r">
              <a:defRPr sz="1200"/>
            </a:lvl1pPr>
          </a:lstStyle>
          <a:p>
            <a:fld id="{E5BD8186-C75C-439C-B58B-8B3C59EF12C4}" type="slidenum">
              <a:rPr lang="en-US" smtClean="0"/>
              <a:pPr/>
              <a:t>‹#›</a:t>
            </a:fld>
            <a:endParaRPr lang="en-US"/>
          </a:p>
        </p:txBody>
      </p:sp>
    </p:spTree>
    <p:extLst>
      <p:ext uri="{BB962C8B-B14F-4D97-AF65-F5344CB8AC3E}">
        <p14:creationId xmlns="" xmlns:p14="http://schemas.microsoft.com/office/powerpoint/2010/main" val="4144882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1" y="0"/>
            <a:ext cx="4029282" cy="35076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b="0">
                <a:latin typeface="Arial" charset="0"/>
              </a:defRPr>
            </a:lvl1pPr>
          </a:lstStyle>
          <a:p>
            <a:endParaRPr lang="en-US"/>
          </a:p>
        </p:txBody>
      </p:sp>
      <p:sp>
        <p:nvSpPr>
          <p:cNvPr id="32771" name="Rectangle 3"/>
          <p:cNvSpPr>
            <a:spLocks noGrp="1" noChangeArrowheads="1"/>
          </p:cNvSpPr>
          <p:nvPr>
            <p:ph type="dt" idx="1"/>
          </p:nvPr>
        </p:nvSpPr>
        <p:spPr bwMode="auto">
          <a:xfrm>
            <a:off x="5265014" y="0"/>
            <a:ext cx="4029282" cy="35076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b="0">
                <a:latin typeface="Arial" charset="0"/>
              </a:defRPr>
            </a:lvl1pPr>
          </a:lstStyle>
          <a:p>
            <a:endParaRPr lang="en-US"/>
          </a:p>
        </p:txBody>
      </p:sp>
      <p:sp>
        <p:nvSpPr>
          <p:cNvPr id="23556" name="Rectangle 4"/>
          <p:cNvSpPr>
            <a:spLocks noGrp="1" noRot="1" noChangeAspect="1" noChangeArrowheads="1" noTextEdit="1"/>
          </p:cNvSpPr>
          <p:nvPr>
            <p:ph type="sldImg" idx="2"/>
          </p:nvPr>
        </p:nvSpPr>
        <p:spPr bwMode="auto">
          <a:xfrm>
            <a:off x="2841625" y="525463"/>
            <a:ext cx="3613150" cy="2628900"/>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930482" y="3330420"/>
            <a:ext cx="7435436" cy="3154441"/>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2774" name="Rectangle 6"/>
          <p:cNvSpPr>
            <a:spLocks noGrp="1" noChangeArrowheads="1"/>
          </p:cNvSpPr>
          <p:nvPr>
            <p:ph type="ftr" sz="quarter" idx="4"/>
          </p:nvPr>
        </p:nvSpPr>
        <p:spPr bwMode="auto">
          <a:xfrm>
            <a:off x="1" y="6658443"/>
            <a:ext cx="4029282" cy="35076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b="0">
                <a:latin typeface="Arial" charset="0"/>
              </a:defRPr>
            </a:lvl1pPr>
          </a:lstStyle>
          <a:p>
            <a:endParaRPr lang="en-US"/>
          </a:p>
        </p:txBody>
      </p:sp>
      <p:sp>
        <p:nvSpPr>
          <p:cNvPr id="32775" name="Rectangle 7"/>
          <p:cNvSpPr>
            <a:spLocks noGrp="1" noChangeArrowheads="1"/>
          </p:cNvSpPr>
          <p:nvPr>
            <p:ph type="sldNum" sz="quarter" idx="5"/>
          </p:nvPr>
        </p:nvSpPr>
        <p:spPr bwMode="auto">
          <a:xfrm>
            <a:off x="5265014" y="6658443"/>
            <a:ext cx="4029282" cy="35076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b="0">
                <a:latin typeface="Arial" charset="0"/>
              </a:defRPr>
            </a:lvl1pPr>
          </a:lstStyle>
          <a:p>
            <a:fld id="{27FA8889-9683-4A22-B2CB-61DD5AF8B542}" type="slidenum">
              <a:rPr lang="en-US"/>
              <a:pPr/>
              <a:t>‹#›</a:t>
            </a:fld>
            <a:endParaRPr lang="en-US"/>
          </a:p>
        </p:txBody>
      </p:sp>
    </p:spTree>
    <p:extLst>
      <p:ext uri="{BB962C8B-B14F-4D97-AF65-F5344CB8AC3E}">
        <p14:creationId xmlns="" xmlns:p14="http://schemas.microsoft.com/office/powerpoint/2010/main" val="16327645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Arial" charset="0"/>
        <a:ea typeface="+mn-ea"/>
        <a:cs typeface="+mn-cs"/>
      </a:defRPr>
    </a:lvl1pPr>
    <a:lvl2pPr marL="496382" algn="l" rtl="0" eaLnBrk="0" fontAlgn="base" hangingPunct="0">
      <a:spcBef>
        <a:spcPct val="30000"/>
      </a:spcBef>
      <a:spcAft>
        <a:spcPct val="0"/>
      </a:spcAft>
      <a:defRPr sz="1300" kern="1200">
        <a:solidFill>
          <a:schemeClr val="tx1"/>
        </a:solidFill>
        <a:latin typeface="Arial" charset="0"/>
        <a:ea typeface="+mn-ea"/>
        <a:cs typeface="+mn-cs"/>
      </a:defRPr>
    </a:lvl2pPr>
    <a:lvl3pPr marL="992764" algn="l" rtl="0" eaLnBrk="0" fontAlgn="base" hangingPunct="0">
      <a:spcBef>
        <a:spcPct val="30000"/>
      </a:spcBef>
      <a:spcAft>
        <a:spcPct val="0"/>
      </a:spcAft>
      <a:defRPr sz="1300" kern="1200">
        <a:solidFill>
          <a:schemeClr val="tx1"/>
        </a:solidFill>
        <a:latin typeface="Arial" charset="0"/>
        <a:ea typeface="+mn-ea"/>
        <a:cs typeface="+mn-cs"/>
      </a:defRPr>
    </a:lvl3pPr>
    <a:lvl4pPr marL="1489146" algn="l" rtl="0" eaLnBrk="0" fontAlgn="base" hangingPunct="0">
      <a:spcBef>
        <a:spcPct val="30000"/>
      </a:spcBef>
      <a:spcAft>
        <a:spcPct val="0"/>
      </a:spcAft>
      <a:defRPr sz="1300" kern="1200">
        <a:solidFill>
          <a:schemeClr val="tx1"/>
        </a:solidFill>
        <a:latin typeface="Arial" charset="0"/>
        <a:ea typeface="+mn-ea"/>
        <a:cs typeface="+mn-cs"/>
      </a:defRPr>
    </a:lvl4pPr>
    <a:lvl5pPr marL="1985528" algn="l" rtl="0" eaLnBrk="0" fontAlgn="base" hangingPunct="0">
      <a:spcBef>
        <a:spcPct val="30000"/>
      </a:spcBef>
      <a:spcAft>
        <a:spcPct val="0"/>
      </a:spcAft>
      <a:defRPr sz="1300" kern="1200">
        <a:solidFill>
          <a:schemeClr val="tx1"/>
        </a:solidFill>
        <a:latin typeface="Arial" charset="0"/>
        <a:ea typeface="+mn-ea"/>
        <a:cs typeface="+mn-cs"/>
      </a:defRPr>
    </a:lvl5pPr>
    <a:lvl6pPr marL="2481910" algn="l" defTabSz="992764" rtl="0" eaLnBrk="1" latinLnBrk="0" hangingPunct="1">
      <a:defRPr sz="1300" kern="1200">
        <a:solidFill>
          <a:schemeClr val="tx1"/>
        </a:solidFill>
        <a:latin typeface="+mn-lt"/>
        <a:ea typeface="+mn-ea"/>
        <a:cs typeface="+mn-cs"/>
      </a:defRPr>
    </a:lvl6pPr>
    <a:lvl7pPr marL="2978292" algn="l" defTabSz="992764" rtl="0" eaLnBrk="1" latinLnBrk="0" hangingPunct="1">
      <a:defRPr sz="1300" kern="1200">
        <a:solidFill>
          <a:schemeClr val="tx1"/>
        </a:solidFill>
        <a:latin typeface="+mn-lt"/>
        <a:ea typeface="+mn-ea"/>
        <a:cs typeface="+mn-cs"/>
      </a:defRPr>
    </a:lvl7pPr>
    <a:lvl8pPr marL="3474674" algn="l" defTabSz="992764" rtl="0" eaLnBrk="1" latinLnBrk="0" hangingPunct="1">
      <a:defRPr sz="1300" kern="1200">
        <a:solidFill>
          <a:schemeClr val="tx1"/>
        </a:solidFill>
        <a:latin typeface="+mn-lt"/>
        <a:ea typeface="+mn-ea"/>
        <a:cs typeface="+mn-cs"/>
      </a:defRPr>
    </a:lvl8pPr>
    <a:lvl9pPr marL="3971056" algn="l" defTabSz="99276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2841625" y="525463"/>
            <a:ext cx="3613150" cy="2628900"/>
          </a:xfrm>
          <a:ln/>
        </p:spPr>
      </p:sp>
      <p:sp>
        <p:nvSpPr>
          <p:cNvPr id="132099" name="Rectangle 3"/>
          <p:cNvSpPr>
            <a:spLocks noGrp="1" noChangeArrowheads="1"/>
          </p:cNvSpPr>
          <p:nvPr>
            <p:ph type="body" idx="1"/>
          </p:nvPr>
        </p:nvSpPr>
        <p:spPr/>
        <p:txBody>
          <a:bodyPr/>
          <a:lstStyle/>
          <a:p>
            <a:r>
              <a:rPr lang="en-US" smtClean="0"/>
              <a:t> </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41625" y="525463"/>
            <a:ext cx="361315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FA8889-9683-4A22-B2CB-61DD5AF8B542}"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41625" y="525463"/>
            <a:ext cx="3613150" cy="2628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FA8889-9683-4A22-B2CB-61DD5AF8B542}"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41625" y="525463"/>
            <a:ext cx="3613150" cy="26289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FA8889-9683-4A22-B2CB-61DD5AF8B54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41625" y="525463"/>
            <a:ext cx="361315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FF6105-DDA6-4181-B7CA-942B186F0026}"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smtClean="0"/>
          </a:p>
        </p:txBody>
      </p:sp>
      <p:sp>
        <p:nvSpPr>
          <p:cNvPr id="60420" name="Slide Number Placeholder 3"/>
          <p:cNvSpPr>
            <a:spLocks noGrp="1"/>
          </p:cNvSpPr>
          <p:nvPr>
            <p:ph type="sldNum" sz="quarter" idx="5"/>
          </p:nvPr>
        </p:nvSpPr>
        <p:spPr>
          <a:noFill/>
        </p:spPr>
        <p:txBody>
          <a:bodyPr/>
          <a:lstStyle/>
          <a:p>
            <a:fld id="{099545C6-4EC4-42A9-8067-C993A0FE3651}" type="slidenum">
              <a:rPr lang="en-US" smtClean="0"/>
              <a:pPr/>
              <a:t>15</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p>
            <a:fld id="{0F32AD28-E6DB-4DD8-9C12-80FAAE7F42FD}" type="slidenum">
              <a:rPr lang="en-US"/>
              <a:pPr/>
              <a:t>24</a:t>
            </a:fld>
            <a:endParaRPr lang="en-US"/>
          </a:p>
        </p:txBody>
      </p:sp>
      <p:sp>
        <p:nvSpPr>
          <p:cNvPr id="106498" name="Rectangle 2"/>
          <p:cNvSpPr>
            <a:spLocks noGrp="1" noRot="1" noChangeAspect="1" noChangeArrowheads="1" noTextEdit="1"/>
          </p:cNvSpPr>
          <p:nvPr>
            <p:ph type="sldImg"/>
          </p:nvPr>
        </p:nvSpPr>
        <p:spPr>
          <a:xfrm>
            <a:off x="2843213" y="527050"/>
            <a:ext cx="3611562" cy="2627313"/>
          </a:xfrm>
          <a:ln/>
        </p:spPr>
      </p:sp>
      <p:sp>
        <p:nvSpPr>
          <p:cNvPr id="106499" name="Rectangle 3"/>
          <p:cNvSpPr>
            <a:spLocks noGrp="1" noChangeArrowheads="1"/>
          </p:cNvSpPr>
          <p:nvPr>
            <p:ph type="body" idx="1"/>
          </p:nvPr>
        </p:nvSpPr>
        <p:spPr>
          <a:xfrm>
            <a:off x="930482" y="3330420"/>
            <a:ext cx="7435436" cy="3153243"/>
          </a:xfrm>
        </p:spPr>
        <p:txBody>
          <a:bodyPr/>
          <a:lstStyle/>
          <a:p>
            <a:pPr eaLnBrk="1" hangingPunct="1"/>
            <a:r>
              <a:rPr lang="en-US" smtClean="0"/>
              <a:t>Done. Wendi Stephens, no change recommended, provided on 8-1-06.</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D38030-F045-4173-86F5-A5D1EA51506E}"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6774"/>
            <a:ext cx="10054908" cy="7308427"/>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eaLnBrk="0" hangingPunct="0">
                  <a:defRPr/>
                </a:pPr>
                <a:endParaRPr lang="en-US" b="0">
                  <a:cs typeface="+mn-cs"/>
                </a:endParaRPr>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b="0">
                  <a:cs typeface="+mn-cs"/>
                </a:endParaRPr>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eaLnBrk="0" hangingPunct="0">
                <a:defRPr/>
              </a:pPr>
              <a:endParaRPr lang="en-US" b="0">
                <a:cs typeface="+mn-cs"/>
              </a:endParaRPr>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eaLnBrk="0" hangingPunct="0">
                <a:defRPr/>
              </a:pPr>
              <a:endParaRPr lang="en-US" b="0">
                <a:cs typeface="+mn-cs"/>
              </a:endParaRPr>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eaLnBrk="0" hangingPunct="0">
                <a:defRPr/>
              </a:pPr>
              <a:endParaRPr lang="en-US" b="0">
                <a:cs typeface="+mn-cs"/>
              </a:endParaRPr>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b="0">
                  <a:cs typeface="+mn-cs"/>
                </a:endParaRPr>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b="0">
                  <a:cs typeface="+mn-cs"/>
                </a:endParaRPr>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b="0">
                  <a:cs typeface="+mn-cs"/>
                </a:endParaRPr>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eaLnBrk="0" hangingPunct="0">
                  <a:defRPr/>
                </a:pPr>
                <a:endParaRPr lang="en-US" b="0">
                  <a:cs typeface="+mn-cs"/>
                </a:endParaRPr>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eaLnBrk="0" hangingPunct="0">
                  <a:defRPr/>
                </a:pPr>
                <a:endParaRPr lang="en-US" b="0">
                  <a:cs typeface="+mn-cs"/>
                </a:endParaRPr>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eaLnBrk="0" hangingPunct="0">
                  <a:defRPr/>
                </a:pPr>
                <a:endParaRPr lang="en-US" b="0">
                  <a:cs typeface="+mn-cs"/>
                </a:endParaRPr>
              </a:p>
            </p:txBody>
          </p:sp>
        </p:grpSp>
      </p:grpSp>
      <p:sp>
        <p:nvSpPr>
          <p:cNvPr id="58384" name="Rectangle 16"/>
          <p:cNvSpPr>
            <a:spLocks noGrp="1" noChangeArrowheads="1"/>
          </p:cNvSpPr>
          <p:nvPr>
            <p:ph type="ctrTitle" sz="quarter"/>
          </p:nvPr>
        </p:nvSpPr>
        <p:spPr>
          <a:xfrm>
            <a:off x="1173480" y="2130215"/>
            <a:ext cx="7795260" cy="1527387"/>
          </a:xfrm>
        </p:spPr>
        <p:txBody>
          <a:bodyPr anchor="b"/>
          <a:lstStyle>
            <a:lvl1pPr>
              <a:defRPr/>
            </a:lvl1pPr>
          </a:lstStyle>
          <a:p>
            <a:r>
              <a:rPr lang="en-US"/>
              <a:t>Click to edit Master title style</a:t>
            </a:r>
          </a:p>
        </p:txBody>
      </p:sp>
      <p:sp>
        <p:nvSpPr>
          <p:cNvPr id="58385" name="Rectangle 17"/>
          <p:cNvSpPr>
            <a:spLocks noGrp="1" noChangeArrowheads="1"/>
          </p:cNvSpPr>
          <p:nvPr>
            <p:ph type="subTitle" sz="quarter" idx="1"/>
          </p:nvPr>
        </p:nvSpPr>
        <p:spPr>
          <a:xfrm>
            <a:off x="1173480" y="4145280"/>
            <a:ext cx="7040880" cy="1869440"/>
          </a:xfrm>
        </p:spPr>
        <p:txBody>
          <a:bodyPr/>
          <a:lstStyle>
            <a:lvl1pPr marL="0" indent="0">
              <a:buFont typeface="Wingdings" pitchFamily="2" charset="2"/>
              <a:buNone/>
              <a:defRPr/>
            </a:lvl1pPr>
          </a:lstStyle>
          <a:p>
            <a:r>
              <a:rPr lang="en-US"/>
              <a:t>Click to edit Master subtitle style</a:t>
            </a:r>
          </a:p>
        </p:txBody>
      </p:sp>
      <p:sp>
        <p:nvSpPr>
          <p:cNvPr id="18" name="Rectangle 18"/>
          <p:cNvSpPr>
            <a:spLocks noGrp="1" noChangeArrowheads="1"/>
          </p:cNvSpPr>
          <p:nvPr>
            <p:ph type="dt" sz="quarter" idx="10"/>
          </p:nvPr>
        </p:nvSpPr>
        <p:spPr/>
        <p:txBody>
          <a:bodyPr/>
          <a:lstStyle>
            <a:lvl1pPr>
              <a:defRPr/>
            </a:lvl1pPr>
          </a:lstStyle>
          <a:p>
            <a:pPr>
              <a:defRPr/>
            </a:pPr>
            <a:endParaRPr lang="en-US"/>
          </a:p>
        </p:txBody>
      </p:sp>
      <p:sp>
        <p:nvSpPr>
          <p:cNvPr id="19" name="Rectangle 19"/>
          <p:cNvSpPr>
            <a:spLocks noGrp="1" noChangeArrowheads="1"/>
          </p:cNvSpPr>
          <p:nvPr>
            <p:ph type="ftr" sz="quarter" idx="11"/>
          </p:nvPr>
        </p:nvSpPr>
        <p:spPr>
          <a:xfrm>
            <a:off x="3688080" y="6664960"/>
            <a:ext cx="3185160" cy="487680"/>
          </a:xfrm>
        </p:spPr>
        <p:txBody>
          <a:bodyPr/>
          <a:lstStyle>
            <a:lvl1pPr>
              <a:defRPr/>
            </a:lvl1pPr>
          </a:lstStyle>
          <a:p>
            <a:pPr>
              <a:defRPr/>
            </a:pPr>
            <a:endParaRPr lang="en-US"/>
          </a:p>
        </p:txBody>
      </p:sp>
      <p:sp>
        <p:nvSpPr>
          <p:cNvPr id="20" name="Rectangle 20"/>
          <p:cNvSpPr>
            <a:spLocks noGrp="1" noChangeArrowheads="1"/>
          </p:cNvSpPr>
          <p:nvPr>
            <p:ph type="sldNum" sz="quarter" idx="12"/>
          </p:nvPr>
        </p:nvSpPr>
        <p:spPr/>
        <p:txBody>
          <a:bodyPr/>
          <a:lstStyle>
            <a:lvl1pPr>
              <a:defRPr/>
            </a:lvl1pPr>
          </a:lstStyle>
          <a:p>
            <a:pPr>
              <a:defRPr/>
            </a:pPr>
            <a:fld id="{D8083C7B-1930-4870-8A19-80FAE5FE0F5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C4683F5-641E-4F6B-8291-B66870FC0FD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7116" y="325120"/>
            <a:ext cx="2074546" cy="61772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481" y="325120"/>
            <a:ext cx="6055996" cy="61772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4B82FC2-1553-484E-8E79-7DAC616C092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173480" y="325121"/>
            <a:ext cx="8298180" cy="1527387"/>
          </a:xfrm>
        </p:spPr>
        <p:txBody>
          <a:bodyPr/>
          <a:lstStyle/>
          <a:p>
            <a:r>
              <a:rPr lang="en-US"/>
              <a:t>Click to edit Master title style</a:t>
            </a:r>
          </a:p>
        </p:txBody>
      </p:sp>
      <p:sp>
        <p:nvSpPr>
          <p:cNvPr id="3" name="Content Placeholder 2"/>
          <p:cNvSpPr>
            <a:spLocks noGrp="1"/>
          </p:cNvSpPr>
          <p:nvPr>
            <p:ph sz="half" idx="1"/>
          </p:nvPr>
        </p:nvSpPr>
        <p:spPr>
          <a:xfrm>
            <a:off x="1173480" y="2113280"/>
            <a:ext cx="829818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3480" y="4389120"/>
            <a:ext cx="829818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DB9ACE2-3246-4240-A940-0953EB689E8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3480" y="325121"/>
            <a:ext cx="8298180" cy="1527387"/>
          </a:xfrm>
        </p:spPr>
        <p:txBody>
          <a:bodyPr/>
          <a:lstStyle/>
          <a:p>
            <a:r>
              <a:rPr lang="en-US"/>
              <a:t>Click to edit Master title style</a:t>
            </a:r>
          </a:p>
        </p:txBody>
      </p:sp>
      <p:sp>
        <p:nvSpPr>
          <p:cNvPr id="3" name="Text Placeholder 2"/>
          <p:cNvSpPr>
            <a:spLocks noGrp="1"/>
          </p:cNvSpPr>
          <p:nvPr>
            <p:ph type="body" sz="half" idx="1"/>
          </p:nvPr>
        </p:nvSpPr>
        <p:spPr>
          <a:xfrm>
            <a:off x="1173481" y="2113280"/>
            <a:ext cx="406527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06391" y="2113280"/>
            <a:ext cx="406527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B5904E4-4A33-4830-905B-832EB6A90E0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73480" y="325121"/>
            <a:ext cx="8298180" cy="1527387"/>
          </a:xfrm>
        </p:spPr>
        <p:txBody>
          <a:bodyPr/>
          <a:lstStyle/>
          <a:p>
            <a:r>
              <a:rPr lang="en-US"/>
              <a:t>Click to edit Master title style</a:t>
            </a:r>
          </a:p>
        </p:txBody>
      </p:sp>
      <p:sp>
        <p:nvSpPr>
          <p:cNvPr id="3" name="Content Placeholder 2"/>
          <p:cNvSpPr>
            <a:spLocks noGrp="1"/>
          </p:cNvSpPr>
          <p:nvPr>
            <p:ph sz="half" idx="1"/>
          </p:nvPr>
        </p:nvSpPr>
        <p:spPr>
          <a:xfrm>
            <a:off x="1173481" y="2113280"/>
            <a:ext cx="406527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06391" y="2113280"/>
            <a:ext cx="406527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06391" y="4389120"/>
            <a:ext cx="406527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7"/>
          <p:cNvSpPr>
            <a:spLocks noGrp="1" noChangeArrowheads="1"/>
          </p:cNvSpPr>
          <p:nvPr>
            <p:ph type="dt" sz="half" idx="10"/>
          </p:nvPr>
        </p:nvSpPr>
        <p:spPr>
          <a:ln/>
        </p:spPr>
        <p:txBody>
          <a:bodyPr/>
          <a:lstStyle>
            <a:lvl1pPr>
              <a:defRPr/>
            </a:lvl1pPr>
          </a:lstStyle>
          <a:p>
            <a:pPr>
              <a:defRPr/>
            </a:pPr>
            <a:endParaRPr lang="en-US"/>
          </a:p>
        </p:txBody>
      </p:sp>
      <p:sp>
        <p:nvSpPr>
          <p:cNvPr id="7" name="Rectangle 18"/>
          <p:cNvSpPr>
            <a:spLocks noGrp="1" noChangeArrowheads="1"/>
          </p:cNvSpPr>
          <p:nvPr>
            <p:ph type="ftr" sz="quarter" idx="11"/>
          </p:nvPr>
        </p:nvSpPr>
        <p:spPr>
          <a:ln/>
        </p:spPr>
        <p:txBody>
          <a:bodyPr/>
          <a:lstStyle>
            <a:lvl1pPr>
              <a:defRPr/>
            </a:lvl1pPr>
          </a:lstStyle>
          <a:p>
            <a:pPr>
              <a:defRPr/>
            </a:pPr>
            <a:endParaRPr lang="en-US"/>
          </a:p>
        </p:txBody>
      </p:sp>
      <p:sp>
        <p:nvSpPr>
          <p:cNvPr id="8" name="Rectangle 19"/>
          <p:cNvSpPr>
            <a:spLocks noGrp="1" noChangeArrowheads="1"/>
          </p:cNvSpPr>
          <p:nvPr>
            <p:ph type="sldNum" sz="quarter" idx="12"/>
          </p:nvPr>
        </p:nvSpPr>
        <p:spPr>
          <a:ln/>
        </p:spPr>
        <p:txBody>
          <a:bodyPr/>
          <a:lstStyle>
            <a:lvl1pPr>
              <a:defRPr/>
            </a:lvl1pPr>
          </a:lstStyle>
          <a:p>
            <a:pPr>
              <a:defRPr/>
            </a:pPr>
            <a:fld id="{2175C46E-9569-4FB9-B34A-F460BA78977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73480" y="325121"/>
            <a:ext cx="8298180" cy="1527387"/>
          </a:xfrm>
        </p:spPr>
        <p:txBody>
          <a:bodyPr/>
          <a:lstStyle/>
          <a:p>
            <a:r>
              <a:rPr lang="en-US"/>
              <a:t>Click to edit Master title style</a:t>
            </a:r>
          </a:p>
        </p:txBody>
      </p:sp>
      <p:sp>
        <p:nvSpPr>
          <p:cNvPr id="3" name="Text Placeholder 2"/>
          <p:cNvSpPr>
            <a:spLocks noGrp="1"/>
          </p:cNvSpPr>
          <p:nvPr>
            <p:ph type="body" sz="half" idx="1"/>
          </p:nvPr>
        </p:nvSpPr>
        <p:spPr>
          <a:xfrm>
            <a:off x="1173481" y="2113280"/>
            <a:ext cx="406527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06391" y="2113280"/>
            <a:ext cx="406527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06391" y="4389120"/>
            <a:ext cx="406527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7"/>
          <p:cNvSpPr>
            <a:spLocks noGrp="1" noChangeArrowheads="1"/>
          </p:cNvSpPr>
          <p:nvPr>
            <p:ph type="dt" sz="half" idx="10"/>
          </p:nvPr>
        </p:nvSpPr>
        <p:spPr>
          <a:ln/>
        </p:spPr>
        <p:txBody>
          <a:bodyPr/>
          <a:lstStyle>
            <a:lvl1pPr>
              <a:defRPr/>
            </a:lvl1pPr>
          </a:lstStyle>
          <a:p>
            <a:pPr>
              <a:defRPr/>
            </a:pPr>
            <a:endParaRPr lang="en-US"/>
          </a:p>
        </p:txBody>
      </p:sp>
      <p:sp>
        <p:nvSpPr>
          <p:cNvPr id="7" name="Rectangle 18"/>
          <p:cNvSpPr>
            <a:spLocks noGrp="1" noChangeArrowheads="1"/>
          </p:cNvSpPr>
          <p:nvPr>
            <p:ph type="ftr" sz="quarter" idx="11"/>
          </p:nvPr>
        </p:nvSpPr>
        <p:spPr>
          <a:ln/>
        </p:spPr>
        <p:txBody>
          <a:bodyPr/>
          <a:lstStyle>
            <a:lvl1pPr>
              <a:defRPr/>
            </a:lvl1pPr>
          </a:lstStyle>
          <a:p>
            <a:pPr>
              <a:defRPr/>
            </a:pPr>
            <a:endParaRPr lang="en-US"/>
          </a:p>
        </p:txBody>
      </p:sp>
      <p:sp>
        <p:nvSpPr>
          <p:cNvPr id="8" name="Rectangle 19"/>
          <p:cNvSpPr>
            <a:spLocks noGrp="1" noChangeArrowheads="1"/>
          </p:cNvSpPr>
          <p:nvPr>
            <p:ph type="sldNum" sz="quarter" idx="12"/>
          </p:nvPr>
        </p:nvSpPr>
        <p:spPr>
          <a:ln/>
        </p:spPr>
        <p:txBody>
          <a:bodyPr/>
          <a:lstStyle>
            <a:lvl1pPr>
              <a:defRPr/>
            </a:lvl1pPr>
          </a:lstStyle>
          <a:p>
            <a:pPr>
              <a:defRPr/>
            </a:pPr>
            <a:fld id="{013E11DC-F915-45BD-BE56-A4FBC068715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73480" y="325121"/>
            <a:ext cx="8298180" cy="1527387"/>
          </a:xfrm>
        </p:spPr>
        <p:txBody>
          <a:bodyPr/>
          <a:lstStyle/>
          <a:p>
            <a:r>
              <a:rPr lang="en-US"/>
              <a:t>Click to edit Master title style</a:t>
            </a:r>
          </a:p>
        </p:txBody>
      </p:sp>
      <p:sp>
        <p:nvSpPr>
          <p:cNvPr id="3" name="Text Placeholder 2"/>
          <p:cNvSpPr>
            <a:spLocks noGrp="1"/>
          </p:cNvSpPr>
          <p:nvPr>
            <p:ph type="body" sz="half" idx="1"/>
          </p:nvPr>
        </p:nvSpPr>
        <p:spPr>
          <a:xfrm>
            <a:off x="1173480" y="2113280"/>
            <a:ext cx="829818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73480" y="4389120"/>
            <a:ext cx="829818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89E74FF5-795E-4F52-BA1E-F09FCBC06A78}"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73480" y="325121"/>
            <a:ext cx="8298180" cy="1527387"/>
          </a:xfrm>
        </p:spPr>
        <p:txBody>
          <a:bodyPr/>
          <a:lstStyle/>
          <a:p>
            <a:r>
              <a:rPr lang="en-US"/>
              <a:t>Click to edit Master title style</a:t>
            </a:r>
          </a:p>
        </p:txBody>
      </p:sp>
      <p:sp>
        <p:nvSpPr>
          <p:cNvPr id="3" name="Content Placeholder 2"/>
          <p:cNvSpPr>
            <a:spLocks noGrp="1"/>
          </p:cNvSpPr>
          <p:nvPr>
            <p:ph sz="half" idx="1"/>
          </p:nvPr>
        </p:nvSpPr>
        <p:spPr>
          <a:xfrm>
            <a:off x="1173481" y="2113280"/>
            <a:ext cx="406527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06391" y="2113280"/>
            <a:ext cx="406527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D1F23B7-7D2D-40CC-BDD7-A21C85919101}"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73480" y="325121"/>
            <a:ext cx="8298180" cy="1527387"/>
          </a:xfrm>
        </p:spPr>
        <p:txBody>
          <a:bodyPr/>
          <a:lstStyle/>
          <a:p>
            <a:r>
              <a:rPr lang="en-US"/>
              <a:t>Click to edit Master title style</a:t>
            </a:r>
          </a:p>
        </p:txBody>
      </p:sp>
      <p:sp>
        <p:nvSpPr>
          <p:cNvPr id="3" name="Content Placeholder 2"/>
          <p:cNvSpPr>
            <a:spLocks noGrp="1"/>
          </p:cNvSpPr>
          <p:nvPr>
            <p:ph sz="quarter" idx="1"/>
          </p:nvPr>
        </p:nvSpPr>
        <p:spPr>
          <a:xfrm>
            <a:off x="1173481" y="2113280"/>
            <a:ext cx="406527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173481" y="4389120"/>
            <a:ext cx="406527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406391" y="2113280"/>
            <a:ext cx="406527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7"/>
          <p:cNvSpPr>
            <a:spLocks noGrp="1" noChangeArrowheads="1"/>
          </p:cNvSpPr>
          <p:nvPr>
            <p:ph type="dt" sz="half" idx="10"/>
          </p:nvPr>
        </p:nvSpPr>
        <p:spPr>
          <a:ln/>
        </p:spPr>
        <p:txBody>
          <a:bodyPr/>
          <a:lstStyle>
            <a:lvl1pPr>
              <a:defRPr/>
            </a:lvl1pPr>
          </a:lstStyle>
          <a:p>
            <a:pPr>
              <a:defRPr/>
            </a:pPr>
            <a:endParaRPr lang="en-US"/>
          </a:p>
        </p:txBody>
      </p:sp>
      <p:sp>
        <p:nvSpPr>
          <p:cNvPr id="7" name="Rectangle 18"/>
          <p:cNvSpPr>
            <a:spLocks noGrp="1" noChangeArrowheads="1"/>
          </p:cNvSpPr>
          <p:nvPr>
            <p:ph type="ftr" sz="quarter" idx="11"/>
          </p:nvPr>
        </p:nvSpPr>
        <p:spPr>
          <a:ln/>
        </p:spPr>
        <p:txBody>
          <a:bodyPr/>
          <a:lstStyle>
            <a:lvl1pPr>
              <a:defRPr/>
            </a:lvl1pPr>
          </a:lstStyle>
          <a:p>
            <a:pPr>
              <a:defRPr/>
            </a:pPr>
            <a:endParaRPr lang="en-US"/>
          </a:p>
        </p:txBody>
      </p:sp>
      <p:sp>
        <p:nvSpPr>
          <p:cNvPr id="8" name="Rectangle 19"/>
          <p:cNvSpPr>
            <a:spLocks noGrp="1" noChangeArrowheads="1"/>
          </p:cNvSpPr>
          <p:nvPr>
            <p:ph type="sldNum" sz="quarter" idx="12"/>
          </p:nvPr>
        </p:nvSpPr>
        <p:spPr>
          <a:ln/>
        </p:spPr>
        <p:txBody>
          <a:bodyPr/>
          <a:lstStyle>
            <a:lvl1pPr>
              <a:defRPr/>
            </a:lvl1pPr>
          </a:lstStyle>
          <a:p>
            <a:pPr>
              <a:defRPr/>
            </a:pPr>
            <a:fld id="{E92BC070-3E38-4E16-A90C-D4F646F8C77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173480" y="325121"/>
            <a:ext cx="8298180" cy="1527387"/>
          </a:xfrm>
        </p:spPr>
        <p:txBody>
          <a:bodyPr/>
          <a:lstStyle/>
          <a:p>
            <a:r>
              <a:rPr lang="en-US"/>
              <a:t>Click to edit Master title style</a:t>
            </a:r>
          </a:p>
        </p:txBody>
      </p:sp>
      <p:sp>
        <p:nvSpPr>
          <p:cNvPr id="3" name="Content Placeholder 2"/>
          <p:cNvSpPr>
            <a:spLocks noGrp="1"/>
          </p:cNvSpPr>
          <p:nvPr>
            <p:ph sz="quarter" idx="1"/>
          </p:nvPr>
        </p:nvSpPr>
        <p:spPr>
          <a:xfrm>
            <a:off x="1173481" y="2113280"/>
            <a:ext cx="406527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06391" y="2113280"/>
            <a:ext cx="406527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1173480" y="4389120"/>
            <a:ext cx="829818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7"/>
          <p:cNvSpPr>
            <a:spLocks noGrp="1" noChangeArrowheads="1"/>
          </p:cNvSpPr>
          <p:nvPr>
            <p:ph type="dt" sz="half" idx="10"/>
          </p:nvPr>
        </p:nvSpPr>
        <p:spPr>
          <a:ln/>
        </p:spPr>
        <p:txBody>
          <a:bodyPr/>
          <a:lstStyle>
            <a:lvl1pPr>
              <a:defRPr/>
            </a:lvl1pPr>
          </a:lstStyle>
          <a:p>
            <a:pPr>
              <a:defRPr/>
            </a:pPr>
            <a:endParaRPr lang="en-US"/>
          </a:p>
        </p:txBody>
      </p:sp>
      <p:sp>
        <p:nvSpPr>
          <p:cNvPr id="7" name="Rectangle 18"/>
          <p:cNvSpPr>
            <a:spLocks noGrp="1" noChangeArrowheads="1"/>
          </p:cNvSpPr>
          <p:nvPr>
            <p:ph type="ftr" sz="quarter" idx="11"/>
          </p:nvPr>
        </p:nvSpPr>
        <p:spPr>
          <a:ln/>
        </p:spPr>
        <p:txBody>
          <a:bodyPr/>
          <a:lstStyle>
            <a:lvl1pPr>
              <a:defRPr/>
            </a:lvl1pPr>
          </a:lstStyle>
          <a:p>
            <a:pPr>
              <a:defRPr/>
            </a:pPr>
            <a:endParaRPr lang="en-US"/>
          </a:p>
        </p:txBody>
      </p:sp>
      <p:sp>
        <p:nvSpPr>
          <p:cNvPr id="8" name="Rectangle 19"/>
          <p:cNvSpPr>
            <a:spLocks noGrp="1" noChangeArrowheads="1"/>
          </p:cNvSpPr>
          <p:nvPr>
            <p:ph type="sldNum" sz="quarter" idx="12"/>
          </p:nvPr>
        </p:nvSpPr>
        <p:spPr>
          <a:ln/>
        </p:spPr>
        <p:txBody>
          <a:bodyPr/>
          <a:lstStyle>
            <a:lvl1pPr>
              <a:defRPr/>
            </a:lvl1pPr>
          </a:lstStyle>
          <a:p>
            <a:pPr>
              <a:defRPr/>
            </a:pPr>
            <a:fld id="{D15D96F0-F7B6-4085-8874-436FD826FD7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57B36DE-193A-4DF2-80E9-A549855962D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73480" y="325121"/>
            <a:ext cx="8298180" cy="1527387"/>
          </a:xfrm>
        </p:spPr>
        <p:txBody>
          <a:bodyPr/>
          <a:lstStyle/>
          <a:p>
            <a:r>
              <a:rPr lang="en-US"/>
              <a:t>Click to edit Master title style</a:t>
            </a:r>
          </a:p>
        </p:txBody>
      </p:sp>
      <p:sp>
        <p:nvSpPr>
          <p:cNvPr id="3" name="Content Placeholder 2"/>
          <p:cNvSpPr>
            <a:spLocks noGrp="1"/>
          </p:cNvSpPr>
          <p:nvPr>
            <p:ph sz="quarter" idx="1"/>
          </p:nvPr>
        </p:nvSpPr>
        <p:spPr>
          <a:xfrm>
            <a:off x="1173481" y="2113280"/>
            <a:ext cx="406527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06391" y="2113280"/>
            <a:ext cx="406527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73481" y="4389120"/>
            <a:ext cx="406527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406391" y="4389120"/>
            <a:ext cx="4065270" cy="2113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C379DE8A-3A13-49E2-8D8E-D2E720F90547}"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73480" y="325120"/>
            <a:ext cx="8298180" cy="6177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A250C7B8-32A3-4502-BF33-6B553ADBF08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700694"/>
            <a:ext cx="8549640" cy="1452880"/>
          </a:xfrm>
        </p:spPr>
        <p:txBody>
          <a:bodyPr anchor="t"/>
          <a:lstStyle>
            <a:lvl1pPr algn="l">
              <a:defRPr sz="4300" b="1" cap="all"/>
            </a:lvl1pPr>
          </a:lstStyle>
          <a:p>
            <a:r>
              <a:rPr lang="en-US"/>
              <a:t>Click to edit Master title style</a:t>
            </a:r>
          </a:p>
        </p:txBody>
      </p:sp>
      <p:sp>
        <p:nvSpPr>
          <p:cNvPr id="3" name="Text Placeholder 2"/>
          <p:cNvSpPr>
            <a:spLocks noGrp="1"/>
          </p:cNvSpPr>
          <p:nvPr>
            <p:ph type="body" idx="1"/>
          </p:nvPr>
        </p:nvSpPr>
        <p:spPr>
          <a:xfrm>
            <a:off x="794544" y="3100496"/>
            <a:ext cx="8549640" cy="1600199"/>
          </a:xfrm>
        </p:spPr>
        <p:txBody>
          <a:bodyPr anchor="b"/>
          <a:lstStyle>
            <a:lvl1pPr marL="0" indent="0">
              <a:buNone/>
              <a:defRPr sz="2200"/>
            </a:lvl1pPr>
            <a:lvl2pPr marL="496382" indent="0">
              <a:buNone/>
              <a:defRPr sz="2000"/>
            </a:lvl2pPr>
            <a:lvl3pPr marL="992764" indent="0">
              <a:buNone/>
              <a:defRPr sz="1700"/>
            </a:lvl3pPr>
            <a:lvl4pPr marL="1489146" indent="0">
              <a:buNone/>
              <a:defRPr sz="1500"/>
            </a:lvl4pPr>
            <a:lvl5pPr marL="1985528" indent="0">
              <a:buNone/>
              <a:defRPr sz="1500"/>
            </a:lvl5pPr>
            <a:lvl6pPr marL="2481910" indent="0">
              <a:buNone/>
              <a:defRPr sz="1500"/>
            </a:lvl6pPr>
            <a:lvl7pPr marL="2978292" indent="0">
              <a:buNone/>
              <a:defRPr sz="1500"/>
            </a:lvl7pPr>
            <a:lvl8pPr marL="3474674" indent="0">
              <a:buNone/>
              <a:defRPr sz="1500"/>
            </a:lvl8pPr>
            <a:lvl9pPr marL="3971056" indent="0">
              <a:buNone/>
              <a:defRPr sz="15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6BCA48C-0606-4B90-919D-96B0097F107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481" y="2113280"/>
            <a:ext cx="4065270" cy="4389120"/>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06391" y="2113280"/>
            <a:ext cx="4065270" cy="4389120"/>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AF35F1D-4C2D-41CB-B499-F9BFA4960BB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92947"/>
            <a:ext cx="905256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637454"/>
            <a:ext cx="4444207" cy="682413"/>
          </a:xfrm>
        </p:spPr>
        <p:txBody>
          <a:bodyPr anchor="b"/>
          <a:lstStyle>
            <a:lvl1pPr marL="0" indent="0">
              <a:buNone/>
              <a:defRPr sz="2600" b="1"/>
            </a:lvl1pPr>
            <a:lvl2pPr marL="496382" indent="0">
              <a:buNone/>
              <a:defRPr sz="2200" b="1"/>
            </a:lvl2pPr>
            <a:lvl3pPr marL="992764" indent="0">
              <a:buNone/>
              <a:defRPr sz="2000" b="1"/>
            </a:lvl3pPr>
            <a:lvl4pPr marL="1489146" indent="0">
              <a:buNone/>
              <a:defRPr sz="1700" b="1"/>
            </a:lvl4pPr>
            <a:lvl5pPr marL="1985528" indent="0">
              <a:buNone/>
              <a:defRPr sz="1700" b="1"/>
            </a:lvl5pPr>
            <a:lvl6pPr marL="2481910" indent="0">
              <a:buNone/>
              <a:defRPr sz="1700" b="1"/>
            </a:lvl6pPr>
            <a:lvl7pPr marL="2978292" indent="0">
              <a:buNone/>
              <a:defRPr sz="1700" b="1"/>
            </a:lvl7pPr>
            <a:lvl8pPr marL="3474674" indent="0">
              <a:buNone/>
              <a:defRPr sz="1700" b="1"/>
            </a:lvl8pPr>
            <a:lvl9pPr marL="3971056" indent="0">
              <a:buNone/>
              <a:defRPr sz="1700" b="1"/>
            </a:lvl9pPr>
          </a:lstStyle>
          <a:p>
            <a:pPr lvl="0"/>
            <a:r>
              <a:rPr lang="en-US"/>
              <a:t>Click to edit Master text styles</a:t>
            </a:r>
          </a:p>
        </p:txBody>
      </p:sp>
      <p:sp>
        <p:nvSpPr>
          <p:cNvPr id="4" name="Content Placeholder 3"/>
          <p:cNvSpPr>
            <a:spLocks noGrp="1"/>
          </p:cNvSpPr>
          <p:nvPr>
            <p:ph sz="half" idx="2"/>
          </p:nvPr>
        </p:nvSpPr>
        <p:spPr>
          <a:xfrm>
            <a:off x="502921" y="2319867"/>
            <a:ext cx="4444207"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9" y="1637454"/>
            <a:ext cx="4445953" cy="682413"/>
          </a:xfrm>
        </p:spPr>
        <p:txBody>
          <a:bodyPr anchor="b"/>
          <a:lstStyle>
            <a:lvl1pPr marL="0" indent="0">
              <a:buNone/>
              <a:defRPr sz="2600" b="1"/>
            </a:lvl1pPr>
            <a:lvl2pPr marL="496382" indent="0">
              <a:buNone/>
              <a:defRPr sz="2200" b="1"/>
            </a:lvl2pPr>
            <a:lvl3pPr marL="992764" indent="0">
              <a:buNone/>
              <a:defRPr sz="2000" b="1"/>
            </a:lvl3pPr>
            <a:lvl4pPr marL="1489146" indent="0">
              <a:buNone/>
              <a:defRPr sz="1700" b="1"/>
            </a:lvl4pPr>
            <a:lvl5pPr marL="1985528" indent="0">
              <a:buNone/>
              <a:defRPr sz="1700" b="1"/>
            </a:lvl5pPr>
            <a:lvl6pPr marL="2481910" indent="0">
              <a:buNone/>
              <a:defRPr sz="1700" b="1"/>
            </a:lvl6pPr>
            <a:lvl7pPr marL="2978292" indent="0">
              <a:buNone/>
              <a:defRPr sz="1700" b="1"/>
            </a:lvl7pPr>
            <a:lvl8pPr marL="3474674" indent="0">
              <a:buNone/>
              <a:defRPr sz="1700" b="1"/>
            </a:lvl8pPr>
            <a:lvl9pPr marL="3971056"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109529" y="2319867"/>
            <a:ext cx="4445953"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E1450C64-F44B-47C1-9471-AC0AACDC45C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0AF6F65E-9D64-449E-9627-C37A0B7261D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C07B527F-0FAE-4EF0-8D45-BDEB1F52C00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291253"/>
            <a:ext cx="3309144" cy="123952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6" y="291255"/>
            <a:ext cx="5622926" cy="6243321"/>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2" y="1530775"/>
            <a:ext cx="3309144" cy="5003801"/>
          </a:xfrm>
        </p:spPr>
        <p:txBody>
          <a:bodyPr/>
          <a:lstStyle>
            <a:lvl1pPr marL="0" indent="0">
              <a:buNone/>
              <a:defRPr sz="1500"/>
            </a:lvl1pPr>
            <a:lvl2pPr marL="496382" indent="0">
              <a:buNone/>
              <a:defRPr sz="1300"/>
            </a:lvl2pPr>
            <a:lvl3pPr marL="992764" indent="0">
              <a:buNone/>
              <a:defRPr sz="1100"/>
            </a:lvl3pPr>
            <a:lvl4pPr marL="1489146" indent="0">
              <a:buNone/>
              <a:defRPr sz="1000"/>
            </a:lvl4pPr>
            <a:lvl5pPr marL="1985528" indent="0">
              <a:buNone/>
              <a:defRPr sz="1000"/>
            </a:lvl5pPr>
            <a:lvl6pPr marL="2481910" indent="0">
              <a:buNone/>
              <a:defRPr sz="1000"/>
            </a:lvl6pPr>
            <a:lvl7pPr marL="2978292" indent="0">
              <a:buNone/>
              <a:defRPr sz="1000"/>
            </a:lvl7pPr>
            <a:lvl8pPr marL="3474674" indent="0">
              <a:buNone/>
              <a:defRPr sz="1000"/>
            </a:lvl8pPr>
            <a:lvl9pPr marL="3971056" indent="0">
              <a:buNone/>
              <a:defRPr sz="10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7D682F6B-0776-4D90-AB2D-F0982F7C1E2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120641"/>
            <a:ext cx="6035040" cy="604521"/>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53627"/>
            <a:ext cx="6035040" cy="4389120"/>
          </a:xfrm>
        </p:spPr>
        <p:txBody>
          <a:bodyPr/>
          <a:lstStyle>
            <a:lvl1pPr marL="0" indent="0">
              <a:buNone/>
              <a:defRPr sz="3500"/>
            </a:lvl1pPr>
            <a:lvl2pPr marL="496382" indent="0">
              <a:buNone/>
              <a:defRPr sz="3000"/>
            </a:lvl2pPr>
            <a:lvl3pPr marL="992764" indent="0">
              <a:buNone/>
              <a:defRPr sz="2600"/>
            </a:lvl3pPr>
            <a:lvl4pPr marL="1489146" indent="0">
              <a:buNone/>
              <a:defRPr sz="2200"/>
            </a:lvl4pPr>
            <a:lvl5pPr marL="1985528" indent="0">
              <a:buNone/>
              <a:defRPr sz="2200"/>
            </a:lvl5pPr>
            <a:lvl6pPr marL="2481910" indent="0">
              <a:buNone/>
              <a:defRPr sz="2200"/>
            </a:lvl6pPr>
            <a:lvl7pPr marL="2978292" indent="0">
              <a:buNone/>
              <a:defRPr sz="2200"/>
            </a:lvl7pPr>
            <a:lvl8pPr marL="3474674" indent="0">
              <a:buNone/>
              <a:defRPr sz="2200"/>
            </a:lvl8pPr>
            <a:lvl9pPr marL="3971056" indent="0">
              <a:buNone/>
              <a:defRPr sz="2200"/>
            </a:lvl9pPr>
          </a:lstStyle>
          <a:p>
            <a:pPr lvl="0"/>
            <a:endParaRPr lang="en-US" noProof="0"/>
          </a:p>
        </p:txBody>
      </p:sp>
      <p:sp>
        <p:nvSpPr>
          <p:cNvPr id="4" name="Text Placeholder 3"/>
          <p:cNvSpPr>
            <a:spLocks noGrp="1"/>
          </p:cNvSpPr>
          <p:nvPr>
            <p:ph type="body" sz="half" idx="2"/>
          </p:nvPr>
        </p:nvSpPr>
        <p:spPr>
          <a:xfrm>
            <a:off x="1971517" y="5725162"/>
            <a:ext cx="6035040" cy="858519"/>
          </a:xfrm>
        </p:spPr>
        <p:txBody>
          <a:bodyPr/>
          <a:lstStyle>
            <a:lvl1pPr marL="0" indent="0">
              <a:buNone/>
              <a:defRPr sz="1500"/>
            </a:lvl1pPr>
            <a:lvl2pPr marL="496382" indent="0">
              <a:buNone/>
              <a:defRPr sz="1300"/>
            </a:lvl2pPr>
            <a:lvl3pPr marL="992764" indent="0">
              <a:buNone/>
              <a:defRPr sz="1100"/>
            </a:lvl3pPr>
            <a:lvl4pPr marL="1489146" indent="0">
              <a:buNone/>
              <a:defRPr sz="1000"/>
            </a:lvl4pPr>
            <a:lvl5pPr marL="1985528" indent="0">
              <a:buNone/>
              <a:defRPr sz="1000"/>
            </a:lvl5pPr>
            <a:lvl6pPr marL="2481910" indent="0">
              <a:buNone/>
              <a:defRPr sz="1000"/>
            </a:lvl6pPr>
            <a:lvl7pPr marL="2978292" indent="0">
              <a:buNone/>
              <a:defRPr sz="1000"/>
            </a:lvl7pPr>
            <a:lvl8pPr marL="3474674" indent="0">
              <a:buNone/>
              <a:defRPr sz="1000"/>
            </a:lvl8pPr>
            <a:lvl9pPr marL="3971056" indent="0">
              <a:buNone/>
              <a:defRPr sz="10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10AD860-3D7A-43F9-B053-11ACB1AAAE7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6774"/>
            <a:ext cx="10054908" cy="7308427"/>
            <a:chOff x="0" y="4"/>
            <a:chExt cx="5758" cy="4316"/>
          </a:xfrm>
        </p:grpSpPr>
        <p:sp>
          <p:nvSpPr>
            <p:cNvPr id="57347"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eaLnBrk="0" hangingPunct="0">
                <a:defRPr/>
              </a:pPr>
              <a:endParaRPr lang="en-US" b="0">
                <a:cs typeface="+mn-cs"/>
              </a:endParaRPr>
            </a:p>
          </p:txBody>
        </p:sp>
        <p:sp>
          <p:nvSpPr>
            <p:cNvPr id="57348"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b="0">
                <a:cs typeface="+mn-cs"/>
              </a:endParaRPr>
            </a:p>
          </p:txBody>
        </p:sp>
        <p:grpSp>
          <p:nvGrpSpPr>
            <p:cNvPr id="1034" name="Group 5"/>
            <p:cNvGrpSpPr>
              <a:grpSpLocks/>
            </p:cNvGrpSpPr>
            <p:nvPr userDrawn="1"/>
          </p:nvGrpSpPr>
          <p:grpSpPr bwMode="auto">
            <a:xfrm>
              <a:off x="0" y="4"/>
              <a:ext cx="5758" cy="4316"/>
              <a:chOff x="0" y="4"/>
              <a:chExt cx="5758" cy="4316"/>
            </a:xfrm>
          </p:grpSpPr>
          <p:sp>
            <p:nvSpPr>
              <p:cNvPr id="57350"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b="0">
                  <a:cs typeface="+mn-cs"/>
                </a:endParaRPr>
              </a:p>
            </p:txBody>
          </p:sp>
          <p:sp>
            <p:nvSpPr>
              <p:cNvPr id="57351"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b="0">
                  <a:cs typeface="+mn-cs"/>
                </a:endParaRPr>
              </a:p>
            </p:txBody>
          </p:sp>
          <p:sp>
            <p:nvSpPr>
              <p:cNvPr id="57352"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b="0">
                  <a:cs typeface="+mn-cs"/>
                </a:endParaRPr>
              </a:p>
            </p:txBody>
          </p:sp>
          <p:sp>
            <p:nvSpPr>
              <p:cNvPr id="57353"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eaLnBrk="0" hangingPunct="0">
                  <a:defRPr/>
                </a:pPr>
                <a:endParaRPr lang="en-US" b="0">
                  <a:cs typeface="+mn-cs"/>
                </a:endParaRPr>
              </a:p>
            </p:txBody>
          </p:sp>
          <p:sp>
            <p:nvSpPr>
              <p:cNvPr id="57354"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eaLnBrk="0" hangingPunct="0">
                  <a:defRPr/>
                </a:pPr>
                <a:endParaRPr lang="en-US" b="0">
                  <a:cs typeface="+mn-cs"/>
                </a:endParaRPr>
              </a:p>
            </p:txBody>
          </p:sp>
          <p:sp>
            <p:nvSpPr>
              <p:cNvPr id="57355"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eaLnBrk="0" hangingPunct="0">
                  <a:defRPr/>
                </a:pPr>
                <a:endParaRPr lang="en-US" b="0">
                  <a:cs typeface="+mn-cs"/>
                </a:endParaRPr>
              </a:p>
            </p:txBody>
          </p:sp>
          <p:sp>
            <p:nvSpPr>
              <p:cNvPr id="57356"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eaLnBrk="0" hangingPunct="0">
                  <a:defRPr/>
                </a:pPr>
                <a:endParaRPr lang="en-US" b="0">
                  <a:cs typeface="+mn-cs"/>
                </a:endParaRPr>
              </a:p>
            </p:txBody>
          </p:sp>
          <p:sp>
            <p:nvSpPr>
              <p:cNvPr id="57357"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eaLnBrk="0" hangingPunct="0">
                  <a:defRPr/>
                </a:pPr>
                <a:endParaRPr lang="en-US" b="0">
                  <a:cs typeface="+mn-cs"/>
                </a:endParaRPr>
              </a:p>
            </p:txBody>
          </p:sp>
          <p:sp>
            <p:nvSpPr>
              <p:cNvPr id="57358"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eaLnBrk="0" hangingPunct="0">
                  <a:defRPr/>
                </a:pPr>
                <a:endParaRPr lang="en-US" b="0">
                  <a:cs typeface="+mn-cs"/>
                </a:endParaRPr>
              </a:p>
            </p:txBody>
          </p:sp>
        </p:grpSp>
      </p:grpSp>
      <p:sp>
        <p:nvSpPr>
          <p:cNvPr id="57359" name="Rectangle 15"/>
          <p:cNvSpPr>
            <a:spLocks noGrp="1" noChangeArrowheads="1"/>
          </p:cNvSpPr>
          <p:nvPr>
            <p:ph type="title"/>
          </p:nvPr>
        </p:nvSpPr>
        <p:spPr bwMode="auto">
          <a:xfrm>
            <a:off x="1173480" y="325121"/>
            <a:ext cx="8298180" cy="1527387"/>
          </a:xfrm>
          <a:prstGeom prst="rect">
            <a:avLst/>
          </a:prstGeom>
          <a:noFill/>
          <a:ln w="9525">
            <a:noFill/>
            <a:miter lim="800000"/>
            <a:headEnd/>
            <a:tailEnd/>
          </a:ln>
          <a:effectLst/>
        </p:spPr>
        <p:txBody>
          <a:bodyPr vert="horz" wrap="square" lIns="99276" tIns="49638" rIns="99276" bIns="49638" numCol="1" anchor="ctr" anchorCtr="0" compatLnSpc="1">
            <a:prstTxWarp prst="textNoShape">
              <a:avLst/>
            </a:prstTxWarp>
          </a:bodyPr>
          <a:lstStyle/>
          <a:p>
            <a:pPr lvl="0"/>
            <a:r>
              <a:rPr lang="en-US" smtClean="0"/>
              <a:t>Click to edit Master title style</a:t>
            </a:r>
          </a:p>
        </p:txBody>
      </p:sp>
      <p:sp>
        <p:nvSpPr>
          <p:cNvPr id="57360" name="Rectangle 16"/>
          <p:cNvSpPr>
            <a:spLocks noGrp="1" noChangeArrowheads="1"/>
          </p:cNvSpPr>
          <p:nvPr>
            <p:ph type="body" idx="1"/>
          </p:nvPr>
        </p:nvSpPr>
        <p:spPr bwMode="auto">
          <a:xfrm>
            <a:off x="1173480" y="2113280"/>
            <a:ext cx="8298180" cy="438912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361" name="Rectangle 17"/>
          <p:cNvSpPr>
            <a:spLocks noGrp="1" noChangeArrowheads="1"/>
          </p:cNvSpPr>
          <p:nvPr>
            <p:ph type="dt" sz="half" idx="2"/>
          </p:nvPr>
        </p:nvSpPr>
        <p:spPr bwMode="auto">
          <a:xfrm>
            <a:off x="1173480" y="6664960"/>
            <a:ext cx="2095500" cy="48768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eaLnBrk="1" hangingPunct="1">
              <a:defRPr sz="1100" b="0">
                <a:effectLst>
                  <a:outerShdw blurRad="38100" dist="38100" dir="2700000" algn="tl">
                    <a:srgbClr val="000000"/>
                  </a:outerShdw>
                </a:effectLst>
                <a:cs typeface="+mn-cs"/>
              </a:defRPr>
            </a:lvl1pPr>
          </a:lstStyle>
          <a:p>
            <a:pPr>
              <a:defRPr/>
            </a:pPr>
            <a:endParaRPr lang="en-US"/>
          </a:p>
        </p:txBody>
      </p:sp>
      <p:sp>
        <p:nvSpPr>
          <p:cNvPr id="57362" name="Rectangle 18"/>
          <p:cNvSpPr>
            <a:spLocks noGrp="1" noChangeArrowheads="1"/>
          </p:cNvSpPr>
          <p:nvPr>
            <p:ph type="ftr" sz="quarter" idx="3"/>
          </p:nvPr>
        </p:nvSpPr>
        <p:spPr bwMode="auto">
          <a:xfrm>
            <a:off x="3771900" y="6664960"/>
            <a:ext cx="3185160" cy="48768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algn="ctr" eaLnBrk="1" hangingPunct="1">
              <a:defRPr sz="1100" b="0">
                <a:effectLst>
                  <a:outerShdw blurRad="38100" dist="38100" dir="2700000" algn="tl">
                    <a:srgbClr val="000000"/>
                  </a:outerShdw>
                </a:effectLst>
                <a:cs typeface="+mn-cs"/>
              </a:defRPr>
            </a:lvl1pPr>
          </a:lstStyle>
          <a:p>
            <a:pPr>
              <a:defRPr/>
            </a:pPr>
            <a:endParaRPr lang="en-US"/>
          </a:p>
        </p:txBody>
      </p:sp>
      <p:sp>
        <p:nvSpPr>
          <p:cNvPr id="57363" name="Rectangle 19"/>
          <p:cNvSpPr>
            <a:spLocks noGrp="1" noChangeArrowheads="1"/>
          </p:cNvSpPr>
          <p:nvPr>
            <p:ph type="sldNum" sz="quarter" idx="4"/>
          </p:nvPr>
        </p:nvSpPr>
        <p:spPr bwMode="auto">
          <a:xfrm>
            <a:off x="7376160" y="6664960"/>
            <a:ext cx="2095500" cy="48768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algn="r" eaLnBrk="1" hangingPunct="1">
              <a:defRPr sz="1100" b="0">
                <a:effectLst>
                  <a:outerShdw blurRad="38100" dist="38100" dir="2700000" algn="tl">
                    <a:srgbClr val="000000"/>
                  </a:outerShdw>
                </a:effectLst>
                <a:cs typeface="+mn-cs"/>
              </a:defRPr>
            </a:lvl1pPr>
          </a:lstStyle>
          <a:p>
            <a:pPr>
              <a:defRPr/>
            </a:pPr>
            <a:fld id="{6BCE1493-6631-4D6E-873D-C7D2FB1E28DF}"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01" r:id="rId1"/>
    <p:sldLayoutId id="2147483700" r:id="rId2"/>
    <p:sldLayoutId id="2147483699" r:id="rId3"/>
    <p:sldLayoutId id="2147483698" r:id="rId4"/>
    <p:sldLayoutId id="2147483697" r:id="rId5"/>
    <p:sldLayoutId id="2147483696" r:id="rId6"/>
    <p:sldLayoutId id="2147483695" r:id="rId7"/>
    <p:sldLayoutId id="2147483694" r:id="rId8"/>
    <p:sldLayoutId id="2147483693" r:id="rId9"/>
    <p:sldLayoutId id="2147483692" r:id="rId10"/>
    <p:sldLayoutId id="2147483691" r:id="rId11"/>
    <p:sldLayoutId id="2147483690" r:id="rId12"/>
    <p:sldLayoutId id="2147483689" r:id="rId13"/>
    <p:sldLayoutId id="2147483688" r:id="rId14"/>
    <p:sldLayoutId id="2147483687" r:id="rId15"/>
    <p:sldLayoutId id="2147483686" r:id="rId16"/>
    <p:sldLayoutId id="2147483685" r:id="rId17"/>
    <p:sldLayoutId id="2147483684" r:id="rId18"/>
    <p:sldLayoutId id="2147483683" r:id="rId19"/>
    <p:sldLayoutId id="2147483682" r:id="rId20"/>
    <p:sldLayoutId id="2147483681" r:id="rId21"/>
  </p:sldLayoutIdLst>
  <p:transition advClick="0"/>
  <p:txStyles>
    <p:titleStyle>
      <a:lvl1pPr algn="l" rtl="0" eaLnBrk="0" fontAlgn="base" hangingPunct="0">
        <a:spcBef>
          <a:spcPct val="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8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8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8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800" b="1">
          <a:solidFill>
            <a:schemeClr val="tx2"/>
          </a:solidFill>
          <a:effectLst>
            <a:outerShdw blurRad="38100" dist="38100" dir="2700000" algn="tl">
              <a:srgbClr val="000000"/>
            </a:outerShdw>
          </a:effectLst>
          <a:latin typeface="Tahoma" pitchFamily="34" charset="0"/>
        </a:defRPr>
      </a:lvl5pPr>
      <a:lvl6pPr marL="496382" algn="l" rtl="0" fontAlgn="base">
        <a:spcBef>
          <a:spcPct val="0"/>
        </a:spcBef>
        <a:spcAft>
          <a:spcPct val="0"/>
        </a:spcAft>
        <a:defRPr sz="4800" b="1">
          <a:solidFill>
            <a:schemeClr val="tx2"/>
          </a:solidFill>
          <a:effectLst>
            <a:outerShdw blurRad="38100" dist="38100" dir="2700000" algn="tl">
              <a:srgbClr val="000000"/>
            </a:outerShdw>
          </a:effectLst>
          <a:latin typeface="Tahoma" pitchFamily="34" charset="0"/>
        </a:defRPr>
      </a:lvl6pPr>
      <a:lvl7pPr marL="992764" algn="l" rtl="0" fontAlgn="base">
        <a:spcBef>
          <a:spcPct val="0"/>
        </a:spcBef>
        <a:spcAft>
          <a:spcPct val="0"/>
        </a:spcAft>
        <a:defRPr sz="4800" b="1">
          <a:solidFill>
            <a:schemeClr val="tx2"/>
          </a:solidFill>
          <a:effectLst>
            <a:outerShdw blurRad="38100" dist="38100" dir="2700000" algn="tl">
              <a:srgbClr val="000000"/>
            </a:outerShdw>
          </a:effectLst>
          <a:latin typeface="Tahoma" pitchFamily="34" charset="0"/>
        </a:defRPr>
      </a:lvl7pPr>
      <a:lvl8pPr marL="1489146" algn="l" rtl="0" fontAlgn="base">
        <a:spcBef>
          <a:spcPct val="0"/>
        </a:spcBef>
        <a:spcAft>
          <a:spcPct val="0"/>
        </a:spcAft>
        <a:defRPr sz="4800" b="1">
          <a:solidFill>
            <a:schemeClr val="tx2"/>
          </a:solidFill>
          <a:effectLst>
            <a:outerShdw blurRad="38100" dist="38100" dir="2700000" algn="tl">
              <a:srgbClr val="000000"/>
            </a:outerShdw>
          </a:effectLst>
          <a:latin typeface="Tahoma" pitchFamily="34" charset="0"/>
        </a:defRPr>
      </a:lvl8pPr>
      <a:lvl9pPr marL="1985528" algn="l" rtl="0" fontAlgn="base">
        <a:spcBef>
          <a:spcPct val="0"/>
        </a:spcBef>
        <a:spcAft>
          <a:spcPct val="0"/>
        </a:spcAft>
        <a:defRPr sz="4800" b="1">
          <a:solidFill>
            <a:schemeClr val="tx2"/>
          </a:solidFill>
          <a:effectLst>
            <a:outerShdw blurRad="38100" dist="38100" dir="2700000" algn="tl">
              <a:srgbClr val="000000"/>
            </a:outerShdw>
          </a:effectLst>
          <a:latin typeface="Tahoma" pitchFamily="34" charset="0"/>
        </a:defRPr>
      </a:lvl9pPr>
    </p:titleStyle>
    <p:bodyStyle>
      <a:lvl1pPr marL="372287" indent="-372287" algn="l" rtl="0" eaLnBrk="0" fontAlgn="base" hangingPunct="0">
        <a:spcBef>
          <a:spcPct val="20000"/>
        </a:spcBef>
        <a:spcAft>
          <a:spcPct val="0"/>
        </a:spcAft>
        <a:buClr>
          <a:schemeClr val="hlink"/>
        </a:buClr>
        <a:buSzPct val="70000"/>
        <a:buFont typeface="Wingdings" pitchFamily="2" charset="2"/>
        <a:buChar char="n"/>
        <a:defRPr sz="3500">
          <a:solidFill>
            <a:schemeClr val="tx1"/>
          </a:solidFill>
          <a:effectLst>
            <a:outerShdw blurRad="38100" dist="38100" dir="2700000" algn="tl">
              <a:srgbClr val="000000"/>
            </a:outerShdw>
          </a:effectLst>
          <a:latin typeface="+mn-lt"/>
          <a:ea typeface="+mn-ea"/>
          <a:cs typeface="+mn-cs"/>
        </a:defRPr>
      </a:lvl1pPr>
      <a:lvl2pPr marL="806621" indent="-310239" algn="l" rtl="0" eaLnBrk="0" fontAlgn="base" hangingPunct="0">
        <a:spcBef>
          <a:spcPct val="20000"/>
        </a:spcBef>
        <a:spcAft>
          <a:spcPct val="0"/>
        </a:spcAft>
        <a:buClr>
          <a:schemeClr val="tx1"/>
        </a:buClr>
        <a:buChar char="–"/>
        <a:defRPr sz="3000">
          <a:solidFill>
            <a:schemeClr val="tx1"/>
          </a:solidFill>
          <a:effectLst>
            <a:outerShdw blurRad="38100" dist="38100" dir="2700000" algn="tl">
              <a:srgbClr val="000000"/>
            </a:outerShdw>
          </a:effectLst>
          <a:latin typeface="+mn-lt"/>
        </a:defRPr>
      </a:lvl2pPr>
      <a:lvl3pPr marL="1240955" indent="-248191" algn="l" rtl="0" eaLnBrk="0" fontAlgn="base" hangingPunct="0">
        <a:spcBef>
          <a:spcPct val="20000"/>
        </a:spcBef>
        <a:spcAft>
          <a:spcPct val="0"/>
        </a:spcAft>
        <a:buClr>
          <a:schemeClr val="hlink"/>
        </a:buClr>
        <a:buSzPct val="70000"/>
        <a:buFont typeface="Wingdings" pitchFamily="2" charset="2"/>
        <a:buChar char="n"/>
        <a:defRPr sz="2600">
          <a:solidFill>
            <a:schemeClr val="tx1"/>
          </a:solidFill>
          <a:effectLst>
            <a:outerShdw blurRad="38100" dist="38100" dir="2700000" algn="tl">
              <a:srgbClr val="000000"/>
            </a:outerShdw>
          </a:effectLst>
          <a:latin typeface="+mn-lt"/>
        </a:defRPr>
      </a:lvl3pPr>
      <a:lvl4pPr marL="1737337" indent="-248191" algn="l" rtl="0" eaLnBrk="0" fontAlgn="base" hangingPunct="0">
        <a:spcBef>
          <a:spcPct val="20000"/>
        </a:spcBef>
        <a:spcAft>
          <a:spcPct val="0"/>
        </a:spcAft>
        <a:buClr>
          <a:schemeClr val="tx1"/>
        </a:buClr>
        <a:buChar char="–"/>
        <a:defRPr sz="2200">
          <a:solidFill>
            <a:schemeClr val="tx1"/>
          </a:solidFill>
          <a:effectLst>
            <a:outerShdw blurRad="38100" dist="38100" dir="2700000" algn="tl">
              <a:srgbClr val="000000"/>
            </a:outerShdw>
          </a:effectLst>
          <a:latin typeface="+mn-lt"/>
        </a:defRPr>
      </a:lvl4pPr>
      <a:lvl5pPr marL="2233719" indent="-248191" algn="l" rtl="0" eaLnBrk="0" fontAlgn="base" hangingPunct="0">
        <a:spcBef>
          <a:spcPct val="20000"/>
        </a:spcBef>
        <a:spcAft>
          <a:spcPct val="0"/>
        </a:spcAft>
        <a:buClr>
          <a:schemeClr val="hlink"/>
        </a:buClr>
        <a:buSzPct val="70000"/>
        <a:buFont typeface="Wingdings" pitchFamily="2" charset="2"/>
        <a:buChar char="n"/>
        <a:defRPr sz="2200">
          <a:solidFill>
            <a:schemeClr val="tx1"/>
          </a:solidFill>
          <a:effectLst>
            <a:outerShdw blurRad="38100" dist="38100" dir="2700000" algn="tl">
              <a:srgbClr val="000000"/>
            </a:outerShdw>
          </a:effectLst>
          <a:latin typeface="+mn-lt"/>
        </a:defRPr>
      </a:lvl5pPr>
      <a:lvl6pPr marL="2730101" indent="-248191" algn="l" rtl="0" fontAlgn="base">
        <a:spcBef>
          <a:spcPct val="20000"/>
        </a:spcBef>
        <a:spcAft>
          <a:spcPct val="0"/>
        </a:spcAft>
        <a:buClr>
          <a:schemeClr val="hlink"/>
        </a:buClr>
        <a:buSzPct val="70000"/>
        <a:buFont typeface="Wingdings" pitchFamily="2" charset="2"/>
        <a:buChar char="n"/>
        <a:defRPr sz="2200">
          <a:solidFill>
            <a:schemeClr val="tx1"/>
          </a:solidFill>
          <a:effectLst>
            <a:outerShdw blurRad="38100" dist="38100" dir="2700000" algn="tl">
              <a:srgbClr val="000000"/>
            </a:outerShdw>
          </a:effectLst>
          <a:latin typeface="+mn-lt"/>
        </a:defRPr>
      </a:lvl6pPr>
      <a:lvl7pPr marL="3226483" indent="-248191" algn="l" rtl="0" fontAlgn="base">
        <a:spcBef>
          <a:spcPct val="20000"/>
        </a:spcBef>
        <a:spcAft>
          <a:spcPct val="0"/>
        </a:spcAft>
        <a:buClr>
          <a:schemeClr val="hlink"/>
        </a:buClr>
        <a:buSzPct val="70000"/>
        <a:buFont typeface="Wingdings" pitchFamily="2" charset="2"/>
        <a:buChar char="n"/>
        <a:defRPr sz="2200">
          <a:solidFill>
            <a:schemeClr val="tx1"/>
          </a:solidFill>
          <a:effectLst>
            <a:outerShdw blurRad="38100" dist="38100" dir="2700000" algn="tl">
              <a:srgbClr val="000000"/>
            </a:outerShdw>
          </a:effectLst>
          <a:latin typeface="+mn-lt"/>
        </a:defRPr>
      </a:lvl7pPr>
      <a:lvl8pPr marL="3722865" indent="-248191" algn="l" rtl="0" fontAlgn="base">
        <a:spcBef>
          <a:spcPct val="20000"/>
        </a:spcBef>
        <a:spcAft>
          <a:spcPct val="0"/>
        </a:spcAft>
        <a:buClr>
          <a:schemeClr val="hlink"/>
        </a:buClr>
        <a:buSzPct val="70000"/>
        <a:buFont typeface="Wingdings" pitchFamily="2" charset="2"/>
        <a:buChar char="n"/>
        <a:defRPr sz="2200">
          <a:solidFill>
            <a:schemeClr val="tx1"/>
          </a:solidFill>
          <a:effectLst>
            <a:outerShdw blurRad="38100" dist="38100" dir="2700000" algn="tl">
              <a:srgbClr val="000000"/>
            </a:outerShdw>
          </a:effectLst>
          <a:latin typeface="+mn-lt"/>
        </a:defRPr>
      </a:lvl8pPr>
      <a:lvl9pPr marL="4219247" indent="-248191" algn="l" rtl="0" fontAlgn="base">
        <a:spcBef>
          <a:spcPct val="20000"/>
        </a:spcBef>
        <a:spcAft>
          <a:spcPct val="0"/>
        </a:spcAft>
        <a:buClr>
          <a:schemeClr val="hlink"/>
        </a:buClr>
        <a:buSzPct val="70000"/>
        <a:buFont typeface="Wingdings" pitchFamily="2" charset="2"/>
        <a:buChar char="n"/>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minepermits.ky.gov/pages/CHIA.aspx"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1.wmv"/><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63" name="Rectangle 15"/>
          <p:cNvSpPr>
            <a:spLocks noGrp="1" noChangeArrowheads="1"/>
          </p:cNvSpPr>
          <p:nvPr>
            <p:ph type="title"/>
          </p:nvPr>
        </p:nvSpPr>
        <p:spPr>
          <a:xfrm>
            <a:off x="838200" y="325121"/>
            <a:ext cx="8633460" cy="1527387"/>
          </a:xfrm>
        </p:spPr>
        <p:txBody>
          <a:bodyPr/>
          <a:lstStyle/>
          <a:p>
            <a:pPr algn="ctr" eaLnBrk="1" hangingPunct="1">
              <a:defRPr/>
            </a:pPr>
            <a:r>
              <a:rPr lang="en-US" sz="4300" dirty="0">
                <a:solidFill>
                  <a:srgbClr val="CF943D"/>
                </a:solidFill>
              </a:rPr>
              <a:t>Office of Surface Mining</a:t>
            </a:r>
            <a:br>
              <a:rPr lang="en-US" sz="4300" dirty="0">
                <a:solidFill>
                  <a:srgbClr val="CF943D"/>
                </a:solidFill>
              </a:rPr>
            </a:br>
            <a:r>
              <a:rPr lang="en-US" sz="4300" dirty="0">
                <a:solidFill>
                  <a:srgbClr val="CF943D"/>
                </a:solidFill>
              </a:rPr>
              <a:t>Reclamation &amp; Enforcement (OSM)</a:t>
            </a:r>
          </a:p>
        </p:txBody>
      </p:sp>
      <p:sp>
        <p:nvSpPr>
          <p:cNvPr id="2053" name="Rectangle 5"/>
          <p:cNvSpPr>
            <a:spLocks noGrp="1" noChangeArrowheads="1"/>
          </p:cNvSpPr>
          <p:nvPr>
            <p:ph type="body" sz="half" idx="2"/>
          </p:nvPr>
        </p:nvSpPr>
        <p:spPr/>
        <p:txBody>
          <a:bodyPr/>
          <a:lstStyle/>
          <a:p>
            <a:pPr algn="ctr" eaLnBrk="1" hangingPunct="1">
              <a:buClr>
                <a:schemeClr val="accent2"/>
              </a:buClr>
              <a:buFont typeface="Wingdings" pitchFamily="2" charset="2"/>
              <a:buNone/>
              <a:defRPr/>
            </a:pPr>
            <a:endParaRPr lang="en-US" sz="3000" dirty="0"/>
          </a:p>
          <a:p>
            <a:pPr algn="ctr" eaLnBrk="1" hangingPunct="1">
              <a:buClr>
                <a:schemeClr val="accent2"/>
              </a:buClr>
              <a:buFont typeface="Wingdings" pitchFamily="2" charset="2"/>
              <a:buNone/>
              <a:defRPr/>
            </a:pPr>
            <a:r>
              <a:rPr lang="en-US" sz="3000" dirty="0">
                <a:solidFill>
                  <a:srgbClr val="CF943D"/>
                </a:solidFill>
              </a:rPr>
              <a:t>National Issues</a:t>
            </a:r>
          </a:p>
          <a:p>
            <a:pPr algn="ctr" eaLnBrk="1" hangingPunct="1">
              <a:buClr>
                <a:schemeClr val="accent2"/>
              </a:buClr>
              <a:buFont typeface="Wingdings" pitchFamily="2" charset="2"/>
              <a:buNone/>
              <a:defRPr/>
            </a:pPr>
            <a:r>
              <a:rPr lang="en-US" sz="3000" dirty="0">
                <a:solidFill>
                  <a:srgbClr val="CF943D"/>
                </a:solidFill>
              </a:rPr>
              <a:t>Regional Issues</a:t>
            </a:r>
          </a:p>
          <a:p>
            <a:pPr algn="ctr" eaLnBrk="1" hangingPunct="1">
              <a:buClr>
                <a:schemeClr val="accent2"/>
              </a:buClr>
              <a:buFont typeface="Wingdings" pitchFamily="2" charset="2"/>
              <a:buNone/>
              <a:defRPr/>
            </a:pPr>
            <a:r>
              <a:rPr lang="en-US" sz="3000" dirty="0">
                <a:solidFill>
                  <a:srgbClr val="CF943D"/>
                </a:solidFill>
              </a:rPr>
              <a:t>State Accomplishments</a:t>
            </a:r>
          </a:p>
          <a:p>
            <a:pPr algn="ctr" eaLnBrk="1" hangingPunct="1">
              <a:buClr>
                <a:schemeClr val="accent2"/>
              </a:buClr>
              <a:buFont typeface="Wingdings" pitchFamily="2" charset="2"/>
              <a:buNone/>
              <a:defRPr/>
            </a:pPr>
            <a:r>
              <a:rPr lang="en-US" sz="3000" dirty="0">
                <a:solidFill>
                  <a:srgbClr val="CF943D"/>
                </a:solidFill>
              </a:rPr>
              <a:t>State Issues</a:t>
            </a:r>
            <a:r>
              <a:rPr lang="en-US" sz="3000" dirty="0">
                <a:solidFill>
                  <a:schemeClr val="accent1">
                    <a:lumMod val="75000"/>
                  </a:schemeClr>
                </a:solidFill>
              </a:rPr>
              <a:t> </a:t>
            </a:r>
          </a:p>
          <a:p>
            <a:pPr eaLnBrk="1" hangingPunct="1">
              <a:buClr>
                <a:srgbClr val="990000"/>
              </a:buClr>
              <a:buFont typeface="Wingdings" pitchFamily="2" charset="2"/>
              <a:buNone/>
              <a:defRPr/>
            </a:pPr>
            <a:endParaRPr lang="en-US" sz="3000" dirty="0">
              <a:solidFill>
                <a:schemeClr val="accent1"/>
              </a:solidFill>
            </a:endParaRPr>
          </a:p>
        </p:txBody>
      </p:sp>
      <p:sp>
        <p:nvSpPr>
          <p:cNvPr id="24579" name="Text Box 13"/>
          <p:cNvSpPr txBox="1">
            <a:spLocks noChangeArrowheads="1"/>
          </p:cNvSpPr>
          <p:nvPr/>
        </p:nvSpPr>
        <p:spPr bwMode="auto">
          <a:xfrm>
            <a:off x="1173480" y="5201921"/>
            <a:ext cx="8130540" cy="408022"/>
          </a:xfrm>
          <a:prstGeom prst="rect">
            <a:avLst/>
          </a:prstGeom>
          <a:noFill/>
          <a:ln w="9525">
            <a:noFill/>
            <a:miter lim="800000"/>
            <a:headEnd/>
            <a:tailEnd/>
          </a:ln>
        </p:spPr>
        <p:txBody>
          <a:bodyPr lIns="99276" tIns="49638" rIns="99276" bIns="49638">
            <a:spAutoFit/>
          </a:bodyPr>
          <a:lstStyle/>
          <a:p>
            <a:pPr eaLnBrk="0" hangingPunct="0">
              <a:spcBef>
                <a:spcPct val="50000"/>
              </a:spcBef>
            </a:pPr>
            <a:endParaRPr lang="en-US" sz="2000" b="0" dirty="0"/>
          </a:p>
        </p:txBody>
      </p:sp>
      <p:pic>
        <p:nvPicPr>
          <p:cNvPr id="24580" name="Picture 19" descr="osmsealcolor300"/>
          <p:cNvPicPr>
            <a:picLocks noGrp="1" noChangeAspect="1" noChangeArrowheads="1"/>
          </p:cNvPicPr>
          <p:nvPr>
            <p:ph sz="half" idx="1"/>
          </p:nvPr>
        </p:nvPicPr>
        <p:blipFill>
          <a:blip r:embed="rId3" cstate="print"/>
          <a:srcRect/>
          <a:stretch>
            <a:fillRect/>
          </a:stretch>
        </p:blipFill>
        <p:spPr>
          <a:xfrm>
            <a:off x="4114800" y="2514600"/>
            <a:ext cx="2119948" cy="2113280"/>
          </a:xfrm>
          <a:ln w="38100">
            <a:solidFill>
              <a:srgbClr val="CF943D"/>
            </a:solid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249"/>
                                          </p:stCondLst>
                                        </p:cTn>
                                        <p:tgtEl>
                                          <p:spTgt spid="24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6" name="Rectangle 4"/>
          <p:cNvSpPr>
            <a:spLocks noGrp="1" noChangeArrowheads="1"/>
          </p:cNvSpPr>
          <p:nvPr>
            <p:ph type="title"/>
          </p:nvPr>
        </p:nvSpPr>
        <p:spPr>
          <a:xfrm>
            <a:off x="419100" y="325121"/>
            <a:ext cx="9052560" cy="1527387"/>
          </a:xfrm>
        </p:spPr>
        <p:txBody>
          <a:bodyPr/>
          <a:lstStyle/>
          <a:p>
            <a:pPr algn="ctr"/>
            <a:r>
              <a:rPr lang="en-US" dirty="0" smtClean="0">
                <a:solidFill>
                  <a:srgbClr val="FFC000"/>
                </a:solidFill>
                <a:effectLst/>
              </a:rPr>
              <a:t>State Accomplishments </a:t>
            </a:r>
            <a:br>
              <a:rPr lang="en-US" dirty="0" smtClean="0">
                <a:solidFill>
                  <a:srgbClr val="FFC000"/>
                </a:solidFill>
                <a:effectLst/>
              </a:rPr>
            </a:br>
            <a:r>
              <a:rPr lang="en-US" dirty="0" smtClean="0">
                <a:solidFill>
                  <a:srgbClr val="FFC000"/>
                </a:solidFill>
                <a:effectLst/>
              </a:rPr>
              <a:t>EY 2012</a:t>
            </a:r>
          </a:p>
        </p:txBody>
      </p:sp>
      <p:pic>
        <p:nvPicPr>
          <p:cNvPr id="4" name="Picture 3" descr="200px-Seal_of_Kentucky_svg.png"/>
          <p:cNvPicPr>
            <a:picLocks noChangeAspect="1"/>
          </p:cNvPicPr>
          <p:nvPr/>
        </p:nvPicPr>
        <p:blipFill>
          <a:blip r:embed="rId2" cstate="print"/>
          <a:stretch>
            <a:fillRect/>
          </a:stretch>
        </p:blipFill>
        <p:spPr>
          <a:xfrm>
            <a:off x="2743200" y="1981200"/>
            <a:ext cx="4572000" cy="45720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120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 y="1"/>
            <a:ext cx="9220200" cy="1544320"/>
          </a:xfrm>
        </p:spPr>
        <p:txBody>
          <a:bodyPr/>
          <a:lstStyle/>
          <a:p>
            <a:r>
              <a:rPr lang="en-US" dirty="0" smtClean="0">
                <a:solidFill>
                  <a:srgbClr val="FFC000"/>
                </a:solidFill>
              </a:rPr>
              <a:t>CHIA Enhancement Initiative </a:t>
            </a:r>
            <a:endParaRPr lang="en-US" dirty="0">
              <a:solidFill>
                <a:srgbClr val="FFC000"/>
              </a:solidFill>
            </a:endParaRPr>
          </a:p>
        </p:txBody>
      </p:sp>
      <p:sp>
        <p:nvSpPr>
          <p:cNvPr id="3" name="Content Placeholder 2"/>
          <p:cNvSpPr>
            <a:spLocks noGrp="1"/>
          </p:cNvSpPr>
          <p:nvPr>
            <p:ph idx="1"/>
          </p:nvPr>
        </p:nvSpPr>
        <p:spPr>
          <a:xfrm>
            <a:off x="304800" y="1219200"/>
            <a:ext cx="9166860" cy="6096000"/>
          </a:xfrm>
        </p:spPr>
        <p:txBody>
          <a:bodyPr/>
          <a:lstStyle/>
          <a:p>
            <a:endParaRPr lang="en-US" sz="2400" b="1" dirty="0" smtClean="0">
              <a:solidFill>
                <a:srgbClr val="00B0F0"/>
              </a:solidFill>
            </a:endParaRPr>
          </a:p>
          <a:p>
            <a:r>
              <a:rPr lang="en-US" sz="2400" b="1" dirty="0" smtClean="0">
                <a:solidFill>
                  <a:schemeClr val="accent1">
                    <a:lumMod val="20000"/>
                    <a:lumOff val="80000"/>
                  </a:schemeClr>
                </a:solidFill>
              </a:rPr>
              <a:t>AD HOC working group composed of DNR, DOW, EPA, COE (Louisville district), Coal Industry, Coal Industry consultant engineer, Kentucky Resources Council, and OSM (technical representative). The first meeting was held May 11, 2009. </a:t>
            </a:r>
          </a:p>
          <a:p>
            <a:endParaRPr lang="en-US" sz="2400" b="1" dirty="0" smtClean="0">
              <a:solidFill>
                <a:schemeClr val="accent1">
                  <a:lumMod val="20000"/>
                  <a:lumOff val="80000"/>
                </a:schemeClr>
              </a:solidFill>
            </a:endParaRPr>
          </a:p>
          <a:p>
            <a:r>
              <a:rPr lang="en-US" sz="2400" b="1" dirty="0" smtClean="0">
                <a:solidFill>
                  <a:schemeClr val="accent1">
                    <a:lumMod val="20000"/>
                    <a:lumOff val="80000"/>
                  </a:schemeClr>
                </a:solidFill>
              </a:rPr>
              <a:t>Kentucky Resources Council and  KFTC filed a Notice of Intent to Sue on May 13, 2009 for alleged failure to perform CHIA that meets State program requirements.</a:t>
            </a:r>
          </a:p>
          <a:p>
            <a:endParaRPr lang="en-US" sz="2400" b="1" dirty="0" smtClean="0">
              <a:solidFill>
                <a:schemeClr val="accent1">
                  <a:lumMod val="20000"/>
                  <a:lumOff val="80000"/>
                </a:schemeClr>
              </a:solidFill>
            </a:endParaRPr>
          </a:p>
          <a:p>
            <a:pPr marL="0" lvl="1">
              <a:buSzPct val="150000"/>
              <a:buFont typeface="Wingdings" pitchFamily="2" charset="2"/>
              <a:buChar char="§"/>
            </a:pPr>
            <a:r>
              <a:rPr lang="en-US" sz="2400" b="1" dirty="0" smtClean="0">
                <a:solidFill>
                  <a:schemeClr val="accent1">
                    <a:lumMod val="20000"/>
                    <a:lumOff val="80000"/>
                  </a:schemeClr>
                </a:solidFill>
              </a:rPr>
              <a:t> DNR  has made significant progress. </a:t>
            </a:r>
          </a:p>
          <a:p>
            <a:pPr lvl="1">
              <a:buNone/>
            </a:pPr>
            <a:endParaRPr lang="en-US" sz="1700" b="1" dirty="0" smtClean="0">
              <a:solidFill>
                <a:srgbClr val="00B0F0"/>
              </a:solidFill>
            </a:endParaRPr>
          </a:p>
          <a:p>
            <a:pPr lvl="1">
              <a:buFont typeface="Wingdings" pitchFamily="2" charset="2"/>
              <a:buChar char="§"/>
            </a:pPr>
            <a:endParaRPr lang="en-US" sz="1700" b="1" dirty="0" smtClean="0">
              <a:solidFill>
                <a:srgbClr val="00B0F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480" y="1"/>
            <a:ext cx="8298180" cy="1066799"/>
          </a:xfrm>
        </p:spPr>
        <p:txBody>
          <a:bodyPr/>
          <a:lstStyle/>
          <a:p>
            <a:pPr algn="ctr"/>
            <a:r>
              <a:rPr lang="en-US" dirty="0" smtClean="0">
                <a:solidFill>
                  <a:srgbClr val="FFCC00"/>
                </a:solidFill>
              </a:rPr>
              <a:t>CHIA PROGRESS </a:t>
            </a:r>
            <a:endParaRPr lang="en-US" dirty="0">
              <a:solidFill>
                <a:srgbClr val="FFCC00"/>
              </a:solidFill>
            </a:endParaRPr>
          </a:p>
        </p:txBody>
      </p:sp>
      <p:sp>
        <p:nvSpPr>
          <p:cNvPr id="3" name="Content Placeholder 2"/>
          <p:cNvSpPr>
            <a:spLocks noGrp="1"/>
          </p:cNvSpPr>
          <p:nvPr>
            <p:ph idx="1"/>
          </p:nvPr>
        </p:nvSpPr>
        <p:spPr>
          <a:xfrm>
            <a:off x="152400" y="914400"/>
            <a:ext cx="9906000" cy="6400800"/>
          </a:xfrm>
        </p:spPr>
        <p:txBody>
          <a:bodyPr/>
          <a:lstStyle/>
          <a:p>
            <a:r>
              <a:rPr lang="en-US" sz="2000" dirty="0" smtClean="0">
                <a:solidFill>
                  <a:schemeClr val="accent1">
                    <a:lumMod val="40000"/>
                    <a:lumOff val="60000"/>
                  </a:schemeClr>
                </a:solidFill>
                <a:effectLst>
                  <a:outerShdw blurRad="38100" dist="38100" dir="2700000" algn="tl">
                    <a:srgbClr val="000000">
                      <a:alpha val="43137"/>
                    </a:srgbClr>
                  </a:outerShdw>
                </a:effectLst>
              </a:rPr>
              <a:t>July 2010 – Six CHIA Interns - completed 354 watershed characterization templates. </a:t>
            </a:r>
          </a:p>
          <a:p>
            <a:endParaRPr lang="en-US" sz="2000" dirty="0" smtClean="0">
              <a:solidFill>
                <a:schemeClr val="accent1">
                  <a:lumMod val="40000"/>
                  <a:lumOff val="60000"/>
                </a:schemeClr>
              </a:solidFill>
              <a:effectLst>
                <a:outerShdw blurRad="38100" dist="38100" dir="2700000" algn="tl">
                  <a:srgbClr val="000000">
                    <a:alpha val="43137"/>
                  </a:srgbClr>
                </a:outerShdw>
              </a:effectLst>
            </a:endParaRPr>
          </a:p>
          <a:p>
            <a:r>
              <a:rPr lang="en-US" sz="2000" dirty="0" smtClean="0">
                <a:solidFill>
                  <a:schemeClr val="accent1">
                    <a:lumMod val="40000"/>
                    <a:lumOff val="60000"/>
                  </a:schemeClr>
                </a:solidFill>
                <a:effectLst>
                  <a:outerShdw blurRad="38100" dist="38100" dir="2700000" algn="tl">
                    <a:srgbClr val="000000">
                      <a:alpha val="43137"/>
                    </a:srgbClr>
                  </a:outerShdw>
                </a:effectLst>
              </a:rPr>
              <a:t>January 2011 – DNR announced online service that provides public access to vital watershed data. Visit EEC Website at:</a:t>
            </a:r>
          </a:p>
          <a:p>
            <a:pPr algn="ctr">
              <a:buNone/>
            </a:pPr>
            <a:r>
              <a:rPr lang="en-US" sz="2000" dirty="0" smtClean="0">
                <a:solidFill>
                  <a:schemeClr val="tx2"/>
                </a:solidFill>
                <a:effectLst>
                  <a:outerShdw blurRad="38100" dist="38100" dir="2700000" algn="tl">
                    <a:srgbClr val="000000">
                      <a:alpha val="43137"/>
                    </a:srgbClr>
                  </a:outerShdw>
                </a:effectLst>
                <a:hlinkClick r:id="rId2"/>
              </a:rPr>
              <a:t>http://minepermits.ky.gov/pages/CHIA.aspx</a:t>
            </a:r>
            <a:r>
              <a:rPr lang="en-US" sz="2000" dirty="0" smtClean="0">
                <a:solidFill>
                  <a:schemeClr val="tx2"/>
                </a:solidFill>
                <a:effectLst>
                  <a:outerShdw blurRad="38100" dist="38100" dir="2700000" algn="tl">
                    <a:srgbClr val="000000">
                      <a:alpha val="43137"/>
                    </a:srgbClr>
                  </a:outerShdw>
                </a:effectLst>
              </a:rPr>
              <a:t> </a:t>
            </a:r>
          </a:p>
          <a:p>
            <a:pPr algn="ctr">
              <a:buNone/>
            </a:pPr>
            <a:endParaRPr lang="en-US" sz="2000" dirty="0" smtClean="0">
              <a:solidFill>
                <a:schemeClr val="accent1">
                  <a:lumMod val="40000"/>
                  <a:lumOff val="60000"/>
                </a:schemeClr>
              </a:solidFill>
              <a:effectLst>
                <a:outerShdw blurRad="38100" dist="38100" dir="2700000" algn="tl">
                  <a:srgbClr val="000000">
                    <a:alpha val="43137"/>
                  </a:srgbClr>
                </a:outerShdw>
              </a:effectLst>
            </a:endParaRPr>
          </a:p>
          <a:p>
            <a:r>
              <a:rPr lang="en-US" sz="2000" dirty="0" smtClean="0">
                <a:solidFill>
                  <a:schemeClr val="accent1">
                    <a:lumMod val="40000"/>
                    <a:lumOff val="60000"/>
                  </a:schemeClr>
                </a:solidFill>
                <a:effectLst>
                  <a:outerShdw blurRad="38100" dist="38100" dir="2700000" algn="tl">
                    <a:srgbClr val="000000">
                      <a:alpha val="43137"/>
                    </a:srgbClr>
                  </a:outerShdw>
                </a:effectLst>
              </a:rPr>
              <a:t>June 2011 –Established trend stations in selected HUC 12 watersheds – Phase I – 64 stations. Expanded to 137 stations in June 2012. </a:t>
            </a:r>
          </a:p>
          <a:p>
            <a:endParaRPr lang="en-US" sz="2000" dirty="0" smtClean="0">
              <a:solidFill>
                <a:schemeClr val="accent1">
                  <a:lumMod val="40000"/>
                  <a:lumOff val="60000"/>
                </a:schemeClr>
              </a:solidFill>
              <a:effectLst>
                <a:outerShdw blurRad="38100" dist="38100" dir="2700000" algn="tl">
                  <a:srgbClr val="000000">
                    <a:alpha val="43137"/>
                  </a:srgbClr>
                </a:outerShdw>
              </a:effectLst>
            </a:endParaRPr>
          </a:p>
          <a:p>
            <a:r>
              <a:rPr lang="en-US" sz="2000" dirty="0" smtClean="0">
                <a:solidFill>
                  <a:schemeClr val="accent1">
                    <a:lumMod val="40000"/>
                    <a:lumOff val="60000"/>
                  </a:schemeClr>
                </a:solidFill>
                <a:effectLst>
                  <a:outerShdw blurRad="38100" dist="38100" dir="2700000" algn="tl">
                    <a:srgbClr val="000000">
                      <a:alpha val="43137"/>
                    </a:srgbClr>
                  </a:outerShdw>
                </a:effectLst>
              </a:rPr>
              <a:t>Sampling began – 2</a:t>
            </a:r>
            <a:r>
              <a:rPr lang="en-US" sz="2000" baseline="30000" dirty="0" smtClean="0">
                <a:solidFill>
                  <a:schemeClr val="accent1">
                    <a:lumMod val="40000"/>
                    <a:lumOff val="60000"/>
                  </a:schemeClr>
                </a:solidFill>
                <a:effectLst>
                  <a:outerShdw blurRad="38100" dist="38100" dir="2700000" algn="tl">
                    <a:srgbClr val="000000">
                      <a:alpha val="43137"/>
                    </a:srgbClr>
                  </a:outerShdw>
                </a:effectLst>
              </a:rPr>
              <a:t>nd</a:t>
            </a:r>
            <a:r>
              <a:rPr lang="en-US" sz="2000" dirty="0" smtClean="0">
                <a:solidFill>
                  <a:schemeClr val="accent1">
                    <a:lumMod val="40000"/>
                    <a:lumOff val="60000"/>
                  </a:schemeClr>
                </a:solidFill>
                <a:effectLst>
                  <a:outerShdw blurRad="38100" dist="38100" dir="2700000" algn="tl">
                    <a:srgbClr val="000000">
                      <a:alpha val="43137"/>
                    </a:srgbClr>
                  </a:outerShdw>
                </a:effectLst>
              </a:rPr>
              <a:t> quarter of 2011 – completed four quarters (64 stations).</a:t>
            </a:r>
          </a:p>
          <a:p>
            <a:endParaRPr lang="en-US" sz="2000" dirty="0" smtClean="0">
              <a:solidFill>
                <a:schemeClr val="accent1">
                  <a:lumMod val="40000"/>
                  <a:lumOff val="60000"/>
                </a:schemeClr>
              </a:solidFill>
              <a:effectLst>
                <a:outerShdw blurRad="38100" dist="38100" dir="2700000" algn="tl">
                  <a:srgbClr val="000000">
                    <a:alpha val="43137"/>
                  </a:srgbClr>
                </a:outerShdw>
              </a:effectLst>
            </a:endParaRPr>
          </a:p>
          <a:p>
            <a:r>
              <a:rPr lang="en-US" sz="2000" dirty="0" smtClean="0">
                <a:solidFill>
                  <a:schemeClr val="accent1">
                    <a:lumMod val="40000"/>
                    <a:lumOff val="60000"/>
                  </a:schemeClr>
                </a:solidFill>
                <a:effectLst>
                  <a:outerShdw blurRad="38100" dist="38100" dir="2700000" algn="tl">
                    <a:srgbClr val="000000">
                      <a:alpha val="43137"/>
                    </a:srgbClr>
                  </a:outerShdw>
                </a:effectLst>
              </a:rPr>
              <a:t>Interns have entered over 114,634 DMR’s and surface/groundwater monitoring and 93,000 reports into SMIS.</a:t>
            </a:r>
          </a:p>
          <a:p>
            <a:endParaRPr lang="en-US" sz="2000" dirty="0" smtClean="0">
              <a:solidFill>
                <a:srgbClr val="FFC000"/>
              </a:solidFill>
              <a:effectLst>
                <a:outerShdw blurRad="38100" dist="38100" dir="2700000" algn="tl">
                  <a:srgbClr val="000000">
                    <a:alpha val="43137"/>
                  </a:srgbClr>
                </a:outerShdw>
              </a:effectLst>
            </a:endParaRPr>
          </a:p>
          <a:p>
            <a:r>
              <a:rPr lang="en-US" sz="2000" b="1" dirty="0" smtClean="0">
                <a:solidFill>
                  <a:srgbClr val="FF6600"/>
                </a:solidFill>
                <a:effectLst>
                  <a:outerShdw blurRad="38100" dist="38100" dir="2700000" algn="tl">
                    <a:srgbClr val="000000">
                      <a:alpha val="43137"/>
                    </a:srgbClr>
                  </a:outerShdw>
                </a:effectLst>
              </a:rPr>
              <a:t>Future Needs – Contributions to match Federal funds</a:t>
            </a:r>
            <a:r>
              <a:rPr lang="en-US" sz="2000" dirty="0" smtClean="0">
                <a:solidFill>
                  <a:srgbClr val="FF9900"/>
                </a:solidFill>
                <a:effectLst>
                  <a:outerShdw blurRad="38100" dist="38100" dir="2700000" algn="tl">
                    <a:srgbClr val="000000">
                      <a:alpha val="43137"/>
                    </a:srgbClr>
                  </a:outerShdw>
                </a:effectLst>
              </a:rPr>
              <a:t>. </a:t>
            </a:r>
            <a:endParaRPr lang="en-US" sz="2000" dirty="0">
              <a:solidFill>
                <a:srgbClr val="FF9900"/>
              </a:solidFill>
              <a:effectLst>
                <a:outerShdw blurRad="38100" dist="38100" dir="2700000" algn="tl">
                  <a:srgbClr val="000000">
                    <a:alpha val="43137"/>
                  </a:srgbClr>
                </a:outerShdw>
              </a:effectLs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050"/>
                            </p:stCondLst>
                            <p:childTnLst>
                              <p:par>
                                <p:cTn id="12" presetID="1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155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2050"/>
                            </p:stCondLst>
                            <p:childTnLst>
                              <p:par>
                                <p:cTn id="20" presetID="10" presetClass="entr" presetSubtype="0"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2550"/>
                            </p:stCondLst>
                            <p:childTnLst>
                              <p:par>
                                <p:cTn id="24" presetID="10" presetClass="entr" presetSubtype="0" fill="hold" grpId="0"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par>
                          <p:cTn id="27" fill="hold">
                            <p:stCondLst>
                              <p:cond delay="3050"/>
                            </p:stCondLst>
                            <p:childTnLst>
                              <p:par>
                                <p:cTn id="28" presetID="10" presetClass="entr" presetSubtype="0" fill="hold" grpId="0" nodeType="after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par>
                          <p:cTn id="31" fill="hold">
                            <p:stCondLst>
                              <p:cond delay="3550"/>
                            </p:stCondLst>
                            <p:childTnLst>
                              <p:par>
                                <p:cTn id="32" presetID="10" presetClass="entr" presetSubtype="0" fill="hold" grpId="0" nodeType="after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par>
                          <p:cTn id="35" fill="hold">
                            <p:stCondLst>
                              <p:cond delay="4050"/>
                            </p:stCondLst>
                            <p:childTnLst>
                              <p:par>
                                <p:cTn id="36" presetID="10" presetClass="entr" presetSubtype="0" fill="hold" grpId="0" nodeType="after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586740" y="1"/>
            <a:ext cx="8884920" cy="1371599"/>
          </a:xfrm>
        </p:spPr>
        <p:txBody>
          <a:bodyPr/>
          <a:lstStyle/>
          <a:p>
            <a:pPr algn="ctr" eaLnBrk="1" hangingPunct="1">
              <a:defRPr/>
            </a:pPr>
            <a:r>
              <a:rPr lang="en-US" dirty="0" smtClean="0">
                <a:solidFill>
                  <a:srgbClr val="FFC000"/>
                </a:solidFill>
              </a:rPr>
              <a:t>Cooperative Agreements </a:t>
            </a:r>
          </a:p>
        </p:txBody>
      </p:sp>
      <p:sp>
        <p:nvSpPr>
          <p:cNvPr id="87043" name="Rectangle 3"/>
          <p:cNvSpPr>
            <a:spLocks noGrp="1" noChangeArrowheads="1"/>
          </p:cNvSpPr>
          <p:nvPr>
            <p:ph type="body" idx="4294967295"/>
          </p:nvPr>
        </p:nvSpPr>
        <p:spPr>
          <a:xfrm>
            <a:off x="304800" y="990600"/>
            <a:ext cx="9166860" cy="3733800"/>
          </a:xfrm>
        </p:spPr>
        <p:txBody>
          <a:bodyPr/>
          <a:lstStyle/>
          <a:p>
            <a:pPr algn="ctr">
              <a:lnSpc>
                <a:spcPct val="90000"/>
              </a:lnSpc>
              <a:buFont typeface="Wingdings" pitchFamily="2" charset="2"/>
              <a:buNone/>
              <a:defRPr/>
            </a:pPr>
            <a:r>
              <a:rPr lang="en-US" sz="3000" dirty="0" smtClean="0"/>
              <a:t> </a:t>
            </a:r>
          </a:p>
          <a:p>
            <a:pPr>
              <a:lnSpc>
                <a:spcPct val="90000"/>
              </a:lnSpc>
              <a:defRPr/>
            </a:pPr>
            <a:endParaRPr lang="en-US" sz="2000" dirty="0" smtClean="0">
              <a:effectLst>
                <a:outerShdw blurRad="38100" dist="38100" dir="2700000" algn="tl">
                  <a:srgbClr val="000000">
                    <a:alpha val="43137"/>
                  </a:srgbClr>
                </a:outerShdw>
              </a:effectLst>
            </a:endParaRPr>
          </a:p>
          <a:p>
            <a:pPr>
              <a:lnSpc>
                <a:spcPct val="90000"/>
              </a:lnSpc>
              <a:defRPr/>
            </a:pPr>
            <a:r>
              <a:rPr lang="en-US" sz="2800" b="1" dirty="0" smtClean="0">
                <a:solidFill>
                  <a:srgbClr val="FFFF00"/>
                </a:solidFill>
                <a:effectLst>
                  <a:outerShdw blurRad="38100" dist="38100" dir="2700000" algn="tl">
                    <a:srgbClr val="000000">
                      <a:alpha val="43137"/>
                    </a:srgbClr>
                  </a:outerShdw>
                </a:effectLst>
              </a:rPr>
              <a:t>CHIA Trend Stations (Phase III) –  $119,060 (September 2012) </a:t>
            </a:r>
          </a:p>
          <a:p>
            <a:pPr>
              <a:lnSpc>
                <a:spcPct val="90000"/>
              </a:lnSpc>
              <a:defRPr/>
            </a:pPr>
            <a:endParaRPr lang="en-US" sz="2800" b="1" dirty="0" smtClean="0">
              <a:solidFill>
                <a:srgbClr val="FFFF00"/>
              </a:solidFill>
              <a:effectLst>
                <a:outerShdw blurRad="38100" dist="38100" dir="2700000" algn="tl">
                  <a:srgbClr val="000000">
                    <a:alpha val="43137"/>
                  </a:srgbClr>
                </a:outerShdw>
              </a:effectLst>
            </a:endParaRPr>
          </a:p>
          <a:p>
            <a:pPr>
              <a:lnSpc>
                <a:spcPct val="90000"/>
              </a:lnSpc>
              <a:defRPr/>
            </a:pPr>
            <a:r>
              <a:rPr lang="en-US" sz="2800" b="1" dirty="0" smtClean="0">
                <a:solidFill>
                  <a:srgbClr val="FFFF00"/>
                </a:solidFill>
                <a:effectLst>
                  <a:outerShdw blurRad="38100" dist="38100" dir="2700000" algn="tl">
                    <a:srgbClr val="000000">
                      <a:alpha val="43137"/>
                    </a:srgbClr>
                  </a:outerShdw>
                </a:effectLst>
              </a:rPr>
              <a:t>CHIA Study – Pigeon Roost - $15,000 (September 2012) </a:t>
            </a:r>
          </a:p>
          <a:p>
            <a:pPr>
              <a:lnSpc>
                <a:spcPct val="90000"/>
              </a:lnSpc>
              <a:defRPr/>
            </a:pPr>
            <a:endParaRPr lang="en-US" sz="2800" b="1" dirty="0" smtClean="0">
              <a:solidFill>
                <a:srgbClr val="FFFF00"/>
              </a:solidFill>
              <a:effectLst>
                <a:outerShdw blurRad="38100" dist="38100" dir="2700000" algn="tl">
                  <a:srgbClr val="000000">
                    <a:alpha val="43137"/>
                  </a:srgbClr>
                </a:outerShdw>
              </a:effectLst>
            </a:endParaRPr>
          </a:p>
          <a:p>
            <a:pPr>
              <a:lnSpc>
                <a:spcPct val="90000"/>
              </a:lnSpc>
              <a:defRPr/>
            </a:pPr>
            <a:r>
              <a:rPr lang="en-US" sz="2800" b="1" dirty="0" smtClean="0">
                <a:solidFill>
                  <a:srgbClr val="FFFF00"/>
                </a:solidFill>
                <a:effectLst>
                  <a:outerShdw blurRad="38100" dist="38100" dir="2700000" algn="tl">
                    <a:srgbClr val="000000">
                      <a:alpha val="43137"/>
                    </a:srgbClr>
                  </a:outerShdw>
                </a:effectLst>
              </a:rPr>
              <a:t>National Geo Mine Project - $192,000 (August 2012)</a:t>
            </a:r>
          </a:p>
          <a:p>
            <a:pPr>
              <a:lnSpc>
                <a:spcPct val="90000"/>
              </a:lnSpc>
              <a:defRPr/>
            </a:pPr>
            <a:endParaRPr lang="en-US" sz="2800" b="1" dirty="0" smtClean="0">
              <a:solidFill>
                <a:srgbClr val="FFFF00"/>
              </a:solidFill>
              <a:effectLst>
                <a:outerShdw blurRad="38100" dist="38100" dir="2700000" algn="tl">
                  <a:srgbClr val="000000">
                    <a:alpha val="43137"/>
                  </a:srgbClr>
                </a:outerShdw>
              </a:effectLst>
            </a:endParaRPr>
          </a:p>
          <a:p>
            <a:pPr>
              <a:lnSpc>
                <a:spcPct val="90000"/>
              </a:lnSpc>
              <a:defRPr/>
            </a:pPr>
            <a:r>
              <a:rPr lang="en-US" sz="2800" b="1" dirty="0" smtClean="0">
                <a:solidFill>
                  <a:srgbClr val="FFFF00"/>
                </a:solidFill>
                <a:effectLst>
                  <a:outerShdw blurRad="38100" dist="38100" dir="2700000" algn="tl">
                    <a:srgbClr val="000000">
                      <a:alpha val="43137"/>
                    </a:srgbClr>
                  </a:outerShdw>
                </a:effectLst>
              </a:rPr>
              <a:t> Civil Penalty Funds – Preston Slide - $218,650 (August 2012) </a:t>
            </a:r>
          </a:p>
        </p:txBody>
      </p:sp>
    </p:spTree>
    <p:extLst>
      <p:ext uri="{BB962C8B-B14F-4D97-AF65-F5344CB8AC3E}">
        <p14:creationId xmlns="" xmlns:p14="http://schemas.microsoft.com/office/powerpoint/2010/main" val="348283966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75778"/>
                                        </p:tgtEl>
                                        <p:attrNameLst>
                                          <p:attrName>style.visibility</p:attrName>
                                        </p:attrNameLst>
                                      </p:cBhvr>
                                      <p:to>
                                        <p:strVal val="visible"/>
                                      </p:to>
                                    </p:set>
                                  </p:childTnLst>
                                </p:cTn>
                              </p:par>
                            </p:childTnLst>
                          </p:cTn>
                        </p:par>
                        <p:par>
                          <p:cTn id="7" fill="hold">
                            <p:stCondLst>
                              <p:cond delay="250"/>
                            </p:stCondLst>
                            <p:childTnLst>
                              <p:par>
                                <p:cTn id="8" presetID="2" presetClass="entr" presetSubtype="4" fill="hold" grpId="0" nodeType="afterEffect">
                                  <p:stCondLst>
                                    <p:cond delay="0"/>
                                  </p:stCondLst>
                                  <p:childTnLst>
                                    <p:set>
                                      <p:cBhvr>
                                        <p:cTn id="9" dur="1" fill="hold">
                                          <p:stCondLst>
                                            <p:cond delay="0"/>
                                          </p:stCondLst>
                                        </p:cTn>
                                        <p:tgtEl>
                                          <p:spTgt spid="87043">
                                            <p:txEl>
                                              <p:pRg st="0" end="0"/>
                                            </p:txEl>
                                          </p:spTgt>
                                        </p:tgtEl>
                                        <p:attrNameLst>
                                          <p:attrName>style.visibility</p:attrName>
                                        </p:attrNameLst>
                                      </p:cBhvr>
                                      <p:to>
                                        <p:strVal val="visible"/>
                                      </p:to>
                                    </p:set>
                                    <p:anim calcmode="lin" valueType="num">
                                      <p:cBhvr additive="base">
                                        <p:cTn id="10" dur="500" fill="hold"/>
                                        <p:tgtEl>
                                          <p:spTgt spid="8704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87043">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2" presetClass="entr" presetSubtype="4" fill="hold" grpId="0" nodeType="after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anim calcmode="lin" valueType="num">
                                      <p:cBhvr additive="base">
                                        <p:cTn id="15" dur="500" fill="hold"/>
                                        <p:tgtEl>
                                          <p:spTgt spid="8704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7043">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250"/>
                            </p:stCondLst>
                            <p:childTnLst>
                              <p:par>
                                <p:cTn id="18" presetID="2" presetClass="entr" presetSubtype="4" fill="hold" grpId="0" nodeType="afterEffect">
                                  <p:stCondLst>
                                    <p:cond delay="0"/>
                                  </p:stCondLst>
                                  <p:childTnLst>
                                    <p:set>
                                      <p:cBhvr>
                                        <p:cTn id="19" dur="1" fill="hold">
                                          <p:stCondLst>
                                            <p:cond delay="0"/>
                                          </p:stCondLst>
                                        </p:cTn>
                                        <p:tgtEl>
                                          <p:spTgt spid="87043">
                                            <p:txEl>
                                              <p:pRg st="4" end="4"/>
                                            </p:txEl>
                                          </p:spTgt>
                                        </p:tgtEl>
                                        <p:attrNameLst>
                                          <p:attrName>style.visibility</p:attrName>
                                        </p:attrNameLst>
                                      </p:cBhvr>
                                      <p:to>
                                        <p:strVal val="visible"/>
                                      </p:to>
                                    </p:set>
                                    <p:anim calcmode="lin" valueType="num">
                                      <p:cBhvr additive="base">
                                        <p:cTn id="20" dur="500" fill="hold"/>
                                        <p:tgtEl>
                                          <p:spTgt spid="8704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7043">
                                            <p:txEl>
                                              <p:pRg st="4" end="4"/>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750"/>
                            </p:stCondLst>
                            <p:childTnLst>
                              <p:par>
                                <p:cTn id="23" presetID="2" presetClass="entr" presetSubtype="4" fill="hold" grpId="0" nodeType="afterEffect">
                                  <p:stCondLst>
                                    <p:cond delay="0"/>
                                  </p:stCondLst>
                                  <p:childTnLst>
                                    <p:set>
                                      <p:cBhvr>
                                        <p:cTn id="24" dur="1" fill="hold">
                                          <p:stCondLst>
                                            <p:cond delay="0"/>
                                          </p:stCondLst>
                                        </p:cTn>
                                        <p:tgtEl>
                                          <p:spTgt spid="87043">
                                            <p:txEl>
                                              <p:pRg st="6" end="6"/>
                                            </p:txEl>
                                          </p:spTgt>
                                        </p:tgtEl>
                                        <p:attrNameLst>
                                          <p:attrName>style.visibility</p:attrName>
                                        </p:attrNameLst>
                                      </p:cBhvr>
                                      <p:to>
                                        <p:strVal val="visible"/>
                                      </p:to>
                                    </p:set>
                                    <p:anim calcmode="lin" valueType="num">
                                      <p:cBhvr additive="base">
                                        <p:cTn id="25" dur="500" fill="hold"/>
                                        <p:tgtEl>
                                          <p:spTgt spid="8704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7043">
                                            <p:txEl>
                                              <p:pRg st="6" end="6"/>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250"/>
                            </p:stCondLst>
                            <p:childTnLst>
                              <p:par>
                                <p:cTn id="28" presetID="2" presetClass="entr" presetSubtype="4" fill="hold" grpId="0" nodeType="afterEffect">
                                  <p:stCondLst>
                                    <p:cond delay="0"/>
                                  </p:stCondLst>
                                  <p:childTnLst>
                                    <p:set>
                                      <p:cBhvr>
                                        <p:cTn id="29" dur="1" fill="hold">
                                          <p:stCondLst>
                                            <p:cond delay="0"/>
                                          </p:stCondLst>
                                        </p:cTn>
                                        <p:tgtEl>
                                          <p:spTgt spid="87043">
                                            <p:txEl>
                                              <p:pRg st="8" end="8"/>
                                            </p:txEl>
                                          </p:spTgt>
                                        </p:tgtEl>
                                        <p:attrNameLst>
                                          <p:attrName>style.visibility</p:attrName>
                                        </p:attrNameLst>
                                      </p:cBhvr>
                                      <p:to>
                                        <p:strVal val="visible"/>
                                      </p:to>
                                    </p:set>
                                    <p:anim calcmode="lin" valueType="num">
                                      <p:cBhvr additive="base">
                                        <p:cTn id="30" dur="500" fill="hold"/>
                                        <p:tgtEl>
                                          <p:spTgt spid="87043">
                                            <p:txEl>
                                              <p:pRg st="8" end="8"/>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704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P spid="8704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90500" y="1600200"/>
            <a:ext cx="10058400" cy="1295400"/>
          </a:xfrm>
        </p:spPr>
        <p:txBody>
          <a:bodyPr/>
          <a:lstStyle/>
          <a:p>
            <a:r>
              <a:rPr lang="en-US" sz="4300" dirty="0" smtClean="0">
                <a:solidFill>
                  <a:srgbClr val="FFCC00"/>
                </a:solidFill>
              </a:rPr>
              <a:t/>
            </a:r>
            <a:br>
              <a:rPr lang="en-US" sz="4300" dirty="0" smtClean="0">
                <a:solidFill>
                  <a:srgbClr val="FFCC00"/>
                </a:solidFill>
              </a:rPr>
            </a:br>
            <a:endParaRPr lang="en-US" dirty="0" smtClean="0"/>
          </a:p>
        </p:txBody>
      </p:sp>
      <p:sp>
        <p:nvSpPr>
          <p:cNvPr id="6" name="TextBox 5"/>
          <p:cNvSpPr txBox="1"/>
          <p:nvPr/>
        </p:nvSpPr>
        <p:spPr>
          <a:xfrm>
            <a:off x="0" y="1447799"/>
            <a:ext cx="9677400" cy="769441"/>
          </a:xfrm>
          <a:prstGeom prst="rect">
            <a:avLst/>
          </a:prstGeom>
          <a:noFill/>
        </p:spPr>
        <p:txBody>
          <a:bodyPr wrap="square" rtlCol="0">
            <a:spAutoFit/>
          </a:bodyPr>
          <a:lstStyle/>
          <a:p>
            <a:r>
              <a:rPr lang="en-US" sz="2000" dirty="0"/>
              <a:t> </a:t>
            </a:r>
          </a:p>
          <a:p>
            <a:pPr>
              <a:buClr>
                <a:srgbClr val="FFC000"/>
              </a:buClr>
              <a:buSzPct val="150000"/>
              <a:buFont typeface="Wingdings" pitchFamily="2" charset="2"/>
              <a:buChar char="§"/>
            </a:pPr>
            <a:endParaRPr lang="en-US" sz="2400" b="0" dirty="0" smtClean="0">
              <a:solidFill>
                <a:schemeClr val="accent1">
                  <a:lumMod val="60000"/>
                  <a:lumOff val="40000"/>
                </a:schemeClr>
              </a:solidFill>
              <a:effectLst>
                <a:outerShdw blurRad="38100" dist="38100" dir="2700000" algn="tl">
                  <a:srgbClr val="000000">
                    <a:alpha val="43137"/>
                  </a:srgbClr>
                </a:outerShdw>
              </a:effectLst>
            </a:endParaRPr>
          </a:p>
        </p:txBody>
      </p:sp>
      <p:sp>
        <p:nvSpPr>
          <p:cNvPr id="4" name="TextBox 3"/>
          <p:cNvSpPr txBox="1"/>
          <p:nvPr/>
        </p:nvSpPr>
        <p:spPr>
          <a:xfrm>
            <a:off x="304800" y="5638800"/>
            <a:ext cx="9753600" cy="461665"/>
          </a:xfrm>
          <a:prstGeom prst="rect">
            <a:avLst/>
          </a:prstGeom>
          <a:noFill/>
        </p:spPr>
        <p:txBody>
          <a:bodyPr wrap="square" rtlCol="0">
            <a:spAutoFit/>
          </a:bodyPr>
          <a:lstStyle/>
          <a:p>
            <a:r>
              <a:rPr lang="en-US" sz="2400" b="0" dirty="0"/>
              <a:t> </a:t>
            </a:r>
          </a:p>
        </p:txBody>
      </p:sp>
      <p:sp>
        <p:nvSpPr>
          <p:cNvPr id="7" name="TextBox 6"/>
          <p:cNvSpPr txBox="1"/>
          <p:nvPr/>
        </p:nvSpPr>
        <p:spPr>
          <a:xfrm>
            <a:off x="304800" y="3352800"/>
            <a:ext cx="9584028" cy="4093428"/>
          </a:xfrm>
          <a:prstGeom prst="rect">
            <a:avLst/>
          </a:prstGeom>
          <a:noFill/>
        </p:spPr>
        <p:txBody>
          <a:bodyPr wrap="square" rtlCol="0">
            <a:spAutoFit/>
          </a:bodyPr>
          <a:lstStyle/>
          <a:p>
            <a:pPr marL="342900" indent="-342900">
              <a:buClr>
                <a:srgbClr val="00B0F0"/>
              </a:buClr>
              <a:buSzPct val="175000"/>
              <a:buFont typeface="Wingdings" pitchFamily="2" charset="2"/>
              <a:buChar char="Ø"/>
            </a:pPr>
            <a:r>
              <a:rPr lang="en-US" b="0" dirty="0">
                <a:solidFill>
                  <a:srgbClr val="FFCC00"/>
                </a:solidFill>
              </a:rPr>
              <a:t>The GIS section has also been working on Abandoned </a:t>
            </a:r>
            <a:r>
              <a:rPr lang="en-US" b="0" dirty="0" smtClean="0">
                <a:solidFill>
                  <a:srgbClr val="FFCC00"/>
                </a:solidFill>
              </a:rPr>
              <a:t>Mined  Land </a:t>
            </a:r>
            <a:r>
              <a:rPr lang="en-US" b="0" dirty="0">
                <a:solidFill>
                  <a:srgbClr val="FFCC00"/>
                </a:solidFill>
              </a:rPr>
              <a:t>(AML) data.  KYDNR interns worked in the AML office to extract </a:t>
            </a:r>
            <a:r>
              <a:rPr lang="en-US" b="0" dirty="0" smtClean="0">
                <a:solidFill>
                  <a:srgbClr val="FFCC00"/>
                </a:solidFill>
              </a:rPr>
              <a:t>           Project </a:t>
            </a:r>
            <a:r>
              <a:rPr lang="en-US" b="0" dirty="0">
                <a:solidFill>
                  <a:srgbClr val="FFCC00"/>
                </a:solidFill>
              </a:rPr>
              <a:t>Unit (PU) files and scan individual Project Area Descriptions (PAD) maps, and the accompanying data within each PU. They currently have digitized 4,806 Problem Areas, 1,779 Problem Units, 4,105 Problem Polygons, 357 Problem L</a:t>
            </a:r>
            <a:r>
              <a:rPr lang="en-US" b="0" dirty="0" smtClean="0">
                <a:solidFill>
                  <a:srgbClr val="FFCC00"/>
                </a:solidFill>
              </a:rPr>
              <a:t>ines</a:t>
            </a:r>
            <a:r>
              <a:rPr lang="en-US" b="0" dirty="0">
                <a:solidFill>
                  <a:srgbClr val="FFCC00"/>
                </a:solidFill>
              </a:rPr>
              <a:t>, and 5,937 Problem Points</a:t>
            </a:r>
            <a:r>
              <a:rPr lang="en-US" b="0" dirty="0" smtClean="0">
                <a:solidFill>
                  <a:srgbClr val="FFCC00"/>
                </a:solidFill>
              </a:rPr>
              <a:t>.</a:t>
            </a:r>
          </a:p>
          <a:p>
            <a:pPr>
              <a:buClr>
                <a:srgbClr val="00B0F0"/>
              </a:buClr>
              <a:buSzPct val="175000"/>
            </a:pPr>
            <a:endParaRPr lang="en-US" b="0" dirty="0" smtClean="0">
              <a:solidFill>
                <a:srgbClr val="FFCC00"/>
              </a:solidFill>
            </a:endParaRPr>
          </a:p>
          <a:p>
            <a:pPr marL="342900" indent="-342900">
              <a:buClr>
                <a:srgbClr val="00B0F0"/>
              </a:buClr>
              <a:buSzPct val="175000"/>
              <a:buFont typeface="Wingdings" pitchFamily="2" charset="2"/>
              <a:buChar char="Ø"/>
            </a:pPr>
            <a:r>
              <a:rPr lang="en-US" b="0" dirty="0" smtClean="0">
                <a:solidFill>
                  <a:srgbClr val="FFCC00"/>
                </a:solidFill>
              </a:rPr>
              <a:t>Interns </a:t>
            </a:r>
            <a:r>
              <a:rPr lang="en-US" b="0" dirty="0">
                <a:solidFill>
                  <a:srgbClr val="FFCC00"/>
                </a:solidFill>
              </a:rPr>
              <a:t>have been assisting with pulling paper copies of MRP maps from permit files; scanning the maps; geo-referencing the maps; and digitizing the permit boundaries. The work should be complete in the fall of 2013.</a:t>
            </a:r>
          </a:p>
          <a:p>
            <a:pPr marL="342900" indent="-342900">
              <a:buClr>
                <a:srgbClr val="00B0F0"/>
              </a:buClr>
              <a:buSzPct val="175000"/>
              <a:buFont typeface="Wingdings" pitchFamily="2" charset="2"/>
              <a:buChar char="Ø"/>
            </a:pPr>
            <a:endParaRPr lang="en-US" sz="2000" b="0" dirty="0" smtClean="0"/>
          </a:p>
          <a:p>
            <a:endParaRPr lang="en-US" sz="2000" b="0" dirty="0"/>
          </a:p>
        </p:txBody>
      </p:sp>
      <p:sp>
        <p:nvSpPr>
          <p:cNvPr id="9" name="TextBox 8"/>
          <p:cNvSpPr txBox="1"/>
          <p:nvPr/>
        </p:nvSpPr>
        <p:spPr>
          <a:xfrm>
            <a:off x="304800" y="1219200"/>
            <a:ext cx="9372600" cy="1785104"/>
          </a:xfrm>
          <a:prstGeom prst="rect">
            <a:avLst/>
          </a:prstGeom>
          <a:noFill/>
        </p:spPr>
        <p:txBody>
          <a:bodyPr wrap="square" rtlCol="0">
            <a:spAutoFit/>
          </a:bodyPr>
          <a:lstStyle/>
          <a:p>
            <a:pPr marL="342900" indent="-342900">
              <a:buClr>
                <a:srgbClr val="00B0F0"/>
              </a:buClr>
              <a:buSzPct val="150000"/>
              <a:buFont typeface="Wingdings" pitchFamily="2" charset="2"/>
              <a:buChar char="v"/>
            </a:pPr>
            <a:r>
              <a:rPr lang="en-US" dirty="0">
                <a:solidFill>
                  <a:srgbClr val="FFCC00"/>
                </a:solidFill>
                <a:effectLst>
                  <a:outerShdw blurRad="38100" dist="38100" dir="2700000" algn="tl">
                    <a:srgbClr val="000000">
                      <a:alpha val="43137"/>
                    </a:srgbClr>
                  </a:outerShdw>
                </a:effectLst>
              </a:rPr>
              <a:t>Geo-referenced maps include maps of all mines operated                     since </a:t>
            </a:r>
            <a:r>
              <a:rPr lang="en-US" dirty="0" smtClean="0">
                <a:solidFill>
                  <a:srgbClr val="FFCC00"/>
                </a:solidFill>
                <a:effectLst>
                  <a:outerShdw blurRad="38100" dist="38100" dir="2700000" algn="tl">
                    <a:srgbClr val="000000">
                      <a:alpha val="43137"/>
                    </a:srgbClr>
                  </a:outerShdw>
                </a:effectLst>
              </a:rPr>
              <a:t>1948. </a:t>
            </a:r>
          </a:p>
          <a:p>
            <a:endParaRPr lang="en-US" dirty="0" smtClean="0">
              <a:solidFill>
                <a:srgbClr val="FFCC00"/>
              </a:solidFill>
              <a:effectLst>
                <a:outerShdw blurRad="38100" dist="38100" dir="2700000" algn="tl">
                  <a:srgbClr val="000000">
                    <a:alpha val="43137"/>
                  </a:srgbClr>
                </a:outerShdw>
              </a:effectLst>
            </a:endParaRPr>
          </a:p>
          <a:p>
            <a:pPr marL="342900" indent="-342900">
              <a:buClr>
                <a:srgbClr val="00B0F0"/>
              </a:buClr>
              <a:buSzPct val="150000"/>
              <a:buFont typeface="Wingdings" pitchFamily="2" charset="2"/>
              <a:buChar char="v"/>
            </a:pPr>
            <a:r>
              <a:rPr lang="en-US" dirty="0" smtClean="0">
                <a:solidFill>
                  <a:srgbClr val="FFCC00"/>
                </a:solidFill>
                <a:effectLst>
                  <a:outerShdw blurRad="38100" dist="38100" dir="2700000" algn="tl">
                    <a:srgbClr val="000000">
                      <a:alpha val="43137"/>
                    </a:srgbClr>
                  </a:outerShdw>
                </a:effectLst>
              </a:rPr>
              <a:t>Website </a:t>
            </a:r>
            <a:r>
              <a:rPr lang="en-US" dirty="0">
                <a:solidFill>
                  <a:srgbClr val="FFCC00"/>
                </a:solidFill>
                <a:effectLst>
                  <a:outerShdw blurRad="38100" dist="38100" dir="2700000" algn="tl">
                    <a:srgbClr val="000000">
                      <a:alpha val="43137"/>
                    </a:srgbClr>
                  </a:outerShdw>
                </a:effectLst>
              </a:rPr>
              <a:t>receives over 400,000 internet queries each month and an average of 13,000 visits every </a:t>
            </a:r>
            <a:r>
              <a:rPr lang="en-US" dirty="0" smtClean="0">
                <a:solidFill>
                  <a:srgbClr val="FFCC00"/>
                </a:solidFill>
                <a:effectLst>
                  <a:outerShdw blurRad="38100" dist="38100" dir="2700000" algn="tl">
                    <a:srgbClr val="000000">
                      <a:alpha val="43137"/>
                    </a:srgbClr>
                  </a:outerShdw>
                </a:effectLst>
              </a:rPr>
              <a:t>day.</a:t>
            </a:r>
            <a:endParaRPr lang="en-US" dirty="0">
              <a:solidFill>
                <a:srgbClr val="FFCC00"/>
              </a:solidFill>
            </a:endParaRPr>
          </a:p>
        </p:txBody>
      </p:sp>
      <p:sp>
        <p:nvSpPr>
          <p:cNvPr id="11" name="TextBox 10"/>
          <p:cNvSpPr txBox="1"/>
          <p:nvPr/>
        </p:nvSpPr>
        <p:spPr>
          <a:xfrm>
            <a:off x="304800" y="304800"/>
            <a:ext cx="9448800" cy="646331"/>
          </a:xfrm>
          <a:prstGeom prst="rect">
            <a:avLst/>
          </a:prstGeom>
          <a:noFill/>
        </p:spPr>
        <p:txBody>
          <a:bodyPr wrap="square" rtlCol="0">
            <a:spAutoFit/>
          </a:bodyPr>
          <a:lstStyle/>
          <a:p>
            <a:pPr algn="ctr"/>
            <a:r>
              <a:rPr lang="en-US" sz="3600" dirty="0" smtClean="0">
                <a:solidFill>
                  <a:schemeClr val="accent1">
                    <a:lumMod val="75000"/>
                  </a:schemeClr>
                </a:solidFill>
              </a:rPr>
              <a:t>Kentucky Mine Mapping &amp; </a:t>
            </a:r>
            <a:r>
              <a:rPr lang="en-US" sz="3600" dirty="0" err="1" smtClean="0">
                <a:solidFill>
                  <a:schemeClr val="accent1">
                    <a:lumMod val="75000"/>
                  </a:schemeClr>
                </a:solidFill>
              </a:rPr>
              <a:t>GeoMine</a:t>
            </a:r>
            <a:endParaRPr lang="en-US" sz="3600" dirty="0">
              <a:solidFill>
                <a:schemeClr val="accent1">
                  <a:lumMod val="75000"/>
                </a:schemeClr>
              </a:solidFill>
            </a:endParaRPr>
          </a:p>
        </p:txBody>
      </p:sp>
    </p:spTree>
    <p:extLst>
      <p:ext uri="{BB962C8B-B14F-4D97-AF65-F5344CB8AC3E}">
        <p14:creationId xmlns="" xmlns:p14="http://schemas.microsoft.com/office/powerpoint/2010/main" val="3594448094"/>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173480" y="1"/>
            <a:ext cx="8298180" cy="1066799"/>
          </a:xfrm>
        </p:spPr>
        <p:txBody>
          <a:bodyPr/>
          <a:lstStyle/>
          <a:p>
            <a:pPr algn="ctr" eaLnBrk="1" hangingPunct="1">
              <a:defRPr/>
            </a:pPr>
            <a:r>
              <a:rPr lang="en-US" sz="4300" dirty="0" smtClean="0">
                <a:solidFill>
                  <a:srgbClr val="FFCC00"/>
                </a:solidFill>
              </a:rPr>
              <a:t>GIS Improvements </a:t>
            </a:r>
            <a:endParaRPr lang="en-US" dirty="0" smtClean="0"/>
          </a:p>
        </p:txBody>
      </p:sp>
      <p:sp>
        <p:nvSpPr>
          <p:cNvPr id="137219" name="Rectangle 3"/>
          <p:cNvSpPr>
            <a:spLocks noGrp="1" noChangeArrowheads="1"/>
          </p:cNvSpPr>
          <p:nvPr>
            <p:ph sz="half" idx="1"/>
          </p:nvPr>
        </p:nvSpPr>
        <p:spPr>
          <a:xfrm>
            <a:off x="304800" y="990600"/>
            <a:ext cx="5105400" cy="6324600"/>
          </a:xfrm>
        </p:spPr>
        <p:txBody>
          <a:bodyPr>
            <a:normAutofit fontScale="92500"/>
          </a:bodyPr>
          <a:lstStyle/>
          <a:p>
            <a:r>
              <a:rPr lang="en-US" sz="2400" dirty="0">
                <a:solidFill>
                  <a:srgbClr val="C5ECFF"/>
                </a:solidFill>
              </a:rPr>
              <a:t>The GIS section reports that </a:t>
            </a:r>
            <a:r>
              <a:rPr lang="en-US" sz="2400" dirty="0" smtClean="0">
                <a:solidFill>
                  <a:srgbClr val="C5ECFF"/>
                </a:solidFill>
              </a:rPr>
              <a:t>interns they </a:t>
            </a:r>
            <a:r>
              <a:rPr lang="en-US" sz="2400" dirty="0">
                <a:solidFill>
                  <a:srgbClr val="C5ECFF"/>
                </a:solidFill>
              </a:rPr>
              <a:t>have digitized a total of: </a:t>
            </a:r>
          </a:p>
          <a:p>
            <a:pPr marL="0" indent="0">
              <a:buNone/>
            </a:pPr>
            <a:endParaRPr lang="en-US" sz="2400" dirty="0">
              <a:solidFill>
                <a:srgbClr val="C5ECFF"/>
              </a:solidFill>
            </a:endParaRPr>
          </a:p>
          <a:p>
            <a:pPr lvl="0"/>
            <a:r>
              <a:rPr lang="en-US" sz="2400" dirty="0">
                <a:solidFill>
                  <a:srgbClr val="C5ECFF"/>
                </a:solidFill>
              </a:rPr>
              <a:t>38,510 permitted fills (many duplicate permit numbers), and</a:t>
            </a:r>
          </a:p>
          <a:p>
            <a:pPr marL="0" indent="0">
              <a:buNone/>
            </a:pPr>
            <a:r>
              <a:rPr lang="en-US" sz="2400" dirty="0">
                <a:solidFill>
                  <a:srgbClr val="C5ECFF"/>
                </a:solidFill>
              </a:rPr>
              <a:t> </a:t>
            </a:r>
          </a:p>
          <a:p>
            <a:r>
              <a:rPr lang="en-US" sz="2400" dirty="0">
                <a:solidFill>
                  <a:srgbClr val="C5ECFF"/>
                </a:solidFill>
              </a:rPr>
              <a:t>The Permitted Mine Boundaries feature class currently stands at 20,158 polygons</a:t>
            </a:r>
            <a:r>
              <a:rPr lang="en-US" sz="2400" dirty="0" smtClean="0">
                <a:solidFill>
                  <a:srgbClr val="C5ECFF"/>
                </a:solidFill>
              </a:rPr>
              <a:t>.</a:t>
            </a:r>
          </a:p>
          <a:p>
            <a:pPr marL="0" indent="0">
              <a:buNone/>
            </a:pPr>
            <a:endParaRPr lang="en-US" sz="2400" dirty="0">
              <a:solidFill>
                <a:srgbClr val="C5ECFF"/>
              </a:solidFill>
            </a:endParaRPr>
          </a:p>
          <a:p>
            <a:r>
              <a:rPr lang="en-US" sz="2400" dirty="0" smtClean="0">
                <a:solidFill>
                  <a:srgbClr val="C5ECFF"/>
                </a:solidFill>
              </a:rPr>
              <a:t>KYDNR </a:t>
            </a:r>
            <a:r>
              <a:rPr lang="en-US" sz="2400" dirty="0">
                <a:solidFill>
                  <a:srgbClr val="C5ECFF"/>
                </a:solidFill>
              </a:rPr>
              <a:t>continues to create additional digital data to address the agency’s needs, train KYDNR staff on both the applications of the software systems and the different data types that are available in the system.</a:t>
            </a:r>
          </a:p>
          <a:p>
            <a:pPr eaLnBrk="1" hangingPunct="1">
              <a:buClr>
                <a:schemeClr val="accent2"/>
              </a:buClr>
              <a:defRPr/>
            </a:pPr>
            <a:endParaRPr lang="en-US" sz="2200" dirty="0" smtClean="0">
              <a:solidFill>
                <a:schemeClr val="accent5">
                  <a:lumMod val="40000"/>
                  <a:lumOff val="60000"/>
                </a:schemeClr>
              </a:solidFill>
            </a:endParaRPr>
          </a:p>
          <a:p>
            <a:pPr marL="372287" indent="-372287" eaLnBrk="1" hangingPunct="1">
              <a:buClr>
                <a:schemeClr val="accent2"/>
              </a:buClr>
              <a:defRPr/>
            </a:pPr>
            <a:endParaRPr lang="en-US" sz="2200" dirty="0" smtClean="0">
              <a:solidFill>
                <a:schemeClr val="accent5">
                  <a:lumMod val="40000"/>
                  <a:lumOff val="60000"/>
                </a:schemeClr>
              </a:solidFill>
            </a:endParaRPr>
          </a:p>
        </p:txBody>
      </p:sp>
      <p:pic>
        <p:nvPicPr>
          <p:cNvPr id="7" name="Picture 24"/>
          <p:cNvPicPr>
            <a:picLocks noGrp="1" noChangeAspect="1" noChangeArrowheads="1"/>
          </p:cNvPicPr>
          <p:nvPr>
            <p:ph sz="quarter" idx="3"/>
          </p:nvPr>
        </p:nvPicPr>
        <p:blipFill>
          <a:blip r:embed="rId3" cstate="print"/>
          <a:srcRect/>
          <a:stretch>
            <a:fillRect/>
          </a:stretch>
        </p:blipFill>
        <p:spPr bwMode="auto">
          <a:xfrm>
            <a:off x="5791200" y="1219200"/>
            <a:ext cx="4057709" cy="5904574"/>
          </a:xfrm>
          <a:prstGeom prst="rect">
            <a:avLst/>
          </a:prstGeom>
          <a:noFill/>
          <a:ln w="34925">
            <a:solidFill>
              <a:srgbClr val="FF6600"/>
            </a:solidFill>
            <a:miter lim="800000"/>
            <a:headEnd/>
            <a:tailEnd/>
          </a:ln>
        </p:spPr>
      </p:pic>
    </p:spTree>
    <p:extLst>
      <p:ext uri="{BB962C8B-B14F-4D97-AF65-F5344CB8AC3E}">
        <p14:creationId xmlns="" xmlns:p14="http://schemas.microsoft.com/office/powerpoint/2010/main" val="29416003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7218"/>
                                        </p:tgtEl>
                                        <p:attrNameLst>
                                          <p:attrName>style.visibility</p:attrName>
                                        </p:attrNameLst>
                                      </p:cBhvr>
                                      <p:to>
                                        <p:strVal val="visible"/>
                                      </p:to>
                                    </p:set>
                                    <p:animEffect transition="in" filter="fade">
                                      <p:cBhvr>
                                        <p:cTn id="7" dur="1000"/>
                                        <p:tgtEl>
                                          <p:spTgt spid="137218"/>
                                        </p:tgtEl>
                                      </p:cBhvr>
                                    </p:animEffect>
                                    <p:anim calcmode="lin" valueType="num">
                                      <p:cBhvr>
                                        <p:cTn id="8" dur="1000" fill="hold"/>
                                        <p:tgtEl>
                                          <p:spTgt spid="137218"/>
                                        </p:tgtEl>
                                        <p:attrNameLst>
                                          <p:attrName>ppt_x</p:attrName>
                                        </p:attrNameLst>
                                      </p:cBhvr>
                                      <p:tavLst>
                                        <p:tav tm="0">
                                          <p:val>
                                            <p:strVal val="#ppt_x"/>
                                          </p:val>
                                        </p:tav>
                                        <p:tav tm="100000">
                                          <p:val>
                                            <p:strVal val="#ppt_x"/>
                                          </p:val>
                                        </p:tav>
                                      </p:tavLst>
                                    </p:anim>
                                    <p:anim calcmode="lin" valueType="num">
                                      <p:cBhvr>
                                        <p:cTn id="9" dur="1000" fill="hold"/>
                                        <p:tgtEl>
                                          <p:spTgt spid="1372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137219">
                                            <p:txEl>
                                              <p:pRg st="0" end="0"/>
                                            </p:txEl>
                                          </p:spTgt>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grpId="0" nodeType="afterEffect">
                                  <p:stCondLst>
                                    <p:cond delay="0"/>
                                  </p:stCondLst>
                                  <p:childTnLst>
                                    <p:set>
                                      <p:cBhvr>
                                        <p:cTn id="19" dur="1" fill="hold">
                                          <p:stCondLst>
                                            <p:cond delay="0"/>
                                          </p:stCondLst>
                                        </p:cTn>
                                        <p:tgtEl>
                                          <p:spTgt spid="137219">
                                            <p:txEl>
                                              <p:pRg st="2" end="2"/>
                                            </p:txEl>
                                          </p:spTgt>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grpId="0" nodeType="afterEffect">
                                  <p:stCondLst>
                                    <p:cond delay="0"/>
                                  </p:stCondLst>
                                  <p:childTnLst>
                                    <p:set>
                                      <p:cBhvr>
                                        <p:cTn id="22" dur="1" fill="hold">
                                          <p:stCondLst>
                                            <p:cond delay="0"/>
                                          </p:stCondLst>
                                        </p:cTn>
                                        <p:tgtEl>
                                          <p:spTgt spid="137219">
                                            <p:txEl>
                                              <p:pRg st="3" end="3"/>
                                            </p:txEl>
                                          </p:spTgt>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0"/>
                                          </p:stCondLst>
                                        </p:cTn>
                                        <p:tgtEl>
                                          <p:spTgt spid="137219">
                                            <p:txEl>
                                              <p:pRg st="4" end="4"/>
                                            </p:txEl>
                                          </p:spTgt>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0"/>
                                          </p:stCondLst>
                                        </p:cTn>
                                        <p:tgtEl>
                                          <p:spTgt spid="1372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p:bldP spid="13721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5121"/>
            <a:ext cx="8862060" cy="1527387"/>
          </a:xfrm>
        </p:spPr>
        <p:txBody>
          <a:bodyPr/>
          <a:lstStyle/>
          <a:p>
            <a:pPr algn="ctr"/>
            <a:r>
              <a:rPr lang="en-US" dirty="0" smtClean="0">
                <a:solidFill>
                  <a:srgbClr val="FFCC00"/>
                </a:solidFill>
              </a:rPr>
              <a:t>Shared Commitment </a:t>
            </a:r>
            <a:endParaRPr lang="en-US" dirty="0">
              <a:solidFill>
                <a:srgbClr val="FFCC00"/>
              </a:solidFill>
            </a:endParaRPr>
          </a:p>
        </p:txBody>
      </p:sp>
      <p:pic>
        <p:nvPicPr>
          <p:cNvPr id="106498" name="Picture 2" descr="N:\Pubdocs\500-10 ARBOR DAY\Arbor Day 2013\P4260138.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5000" y="2133600"/>
            <a:ext cx="6172200" cy="4389437"/>
          </a:xfrm>
          <a:prstGeom prst="rect">
            <a:avLst/>
          </a:prstGeom>
          <a:noFill/>
          <a:ln w="44450">
            <a:solidFill>
              <a:srgbClr val="FFCC00"/>
            </a:solidFill>
          </a:ln>
          <a:extLst>
            <a:ext uri="{909E8E84-426E-40DD-AFC4-6F175D3DCCD1}">
              <a14:hiddenFill xmlns="" xmlns:a14="http://schemas.microsoft.com/office/drawing/2010/main">
                <a:solidFill>
                  <a:srgbClr val="FFFFFF"/>
                </a:solidFill>
              </a14:hiddenFill>
            </a:ext>
          </a:extLst>
        </p:spPr>
      </p:pic>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13" presetClass="entr" presetSubtype="32" fill="hold" nodeType="afterEffect">
                                  <p:stCondLst>
                                    <p:cond delay="0"/>
                                  </p:stCondLst>
                                  <p:childTnLst>
                                    <p:set>
                                      <p:cBhvr>
                                        <p:cTn id="13" dur="1" fill="hold">
                                          <p:stCondLst>
                                            <p:cond delay="0"/>
                                          </p:stCondLst>
                                        </p:cTn>
                                        <p:tgtEl>
                                          <p:spTgt spid="106498"/>
                                        </p:tgtEl>
                                        <p:attrNameLst>
                                          <p:attrName>style.visibility</p:attrName>
                                        </p:attrNameLst>
                                      </p:cBhvr>
                                      <p:to>
                                        <p:strVal val="visible"/>
                                      </p:to>
                                    </p:set>
                                    <p:animEffect transition="in" filter="plus(out)">
                                      <p:cBhvr>
                                        <p:cTn id="14" dur="20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6" name="Rectangle 4"/>
          <p:cNvSpPr>
            <a:spLocks noGrp="1" noChangeArrowheads="1"/>
          </p:cNvSpPr>
          <p:nvPr>
            <p:ph type="title"/>
          </p:nvPr>
        </p:nvSpPr>
        <p:spPr/>
        <p:txBody>
          <a:bodyPr/>
          <a:lstStyle/>
          <a:p>
            <a:pPr eaLnBrk="1" hangingPunct="1">
              <a:defRPr/>
            </a:pPr>
            <a:r>
              <a:rPr lang="en-US" dirty="0"/>
              <a:t> </a:t>
            </a:r>
          </a:p>
        </p:txBody>
      </p:sp>
      <p:sp>
        <p:nvSpPr>
          <p:cNvPr id="125962" name="Rectangle 10"/>
          <p:cNvSpPr>
            <a:spLocks noChangeArrowheads="1"/>
          </p:cNvSpPr>
          <p:nvPr/>
        </p:nvSpPr>
        <p:spPr bwMode="auto">
          <a:xfrm>
            <a:off x="419100" y="152400"/>
            <a:ext cx="8968740" cy="900465"/>
          </a:xfrm>
          <a:prstGeom prst="rect">
            <a:avLst/>
          </a:prstGeom>
          <a:noFill/>
          <a:ln w="9525">
            <a:noFill/>
            <a:miter lim="800000"/>
            <a:headEnd/>
            <a:tailEnd/>
          </a:ln>
          <a:effectLst/>
        </p:spPr>
        <p:txBody>
          <a:bodyPr wrap="square" lIns="99276" tIns="49638" rIns="99276" bIns="49638">
            <a:spAutoFit/>
          </a:bodyPr>
          <a:lstStyle/>
          <a:p>
            <a:pPr algn="ctr" eaLnBrk="0" hangingPunct="0">
              <a:defRPr/>
            </a:pPr>
            <a:r>
              <a:rPr lang="en-US" sz="2600" dirty="0">
                <a:solidFill>
                  <a:srgbClr val="BEE296"/>
                </a:solidFill>
                <a:effectLst>
                  <a:outerShdw blurRad="38100" dist="38100" dir="2700000" algn="tl">
                    <a:srgbClr val="000000"/>
                  </a:outerShdw>
                </a:effectLst>
              </a:rPr>
              <a:t>Appalachian Regional Reforestation Initiative (ARRI)</a:t>
            </a:r>
            <a:r>
              <a:rPr lang="en-US" dirty="0">
                <a:solidFill>
                  <a:srgbClr val="BEE296"/>
                </a:solidFill>
                <a:effectLst>
                  <a:outerShdw blurRad="38100" dist="38100" dir="2700000" algn="tl">
                    <a:srgbClr val="000000"/>
                  </a:outerShdw>
                </a:effectLst>
              </a:rPr>
              <a:t> </a:t>
            </a:r>
          </a:p>
        </p:txBody>
      </p:sp>
      <p:sp>
        <p:nvSpPr>
          <p:cNvPr id="51207" name="Text Box 7"/>
          <p:cNvSpPr txBox="1">
            <a:spLocks noChangeArrowheads="1"/>
          </p:cNvSpPr>
          <p:nvPr/>
        </p:nvSpPr>
        <p:spPr bwMode="auto">
          <a:xfrm>
            <a:off x="304800" y="1219201"/>
            <a:ext cx="5181600" cy="6224999"/>
          </a:xfrm>
          <a:prstGeom prst="rect">
            <a:avLst/>
          </a:prstGeom>
          <a:noFill/>
          <a:ln w="9525">
            <a:noFill/>
            <a:miter lim="800000"/>
            <a:headEnd/>
            <a:tailEnd/>
          </a:ln>
          <a:effectLst/>
        </p:spPr>
        <p:txBody>
          <a:bodyPr wrap="square" lIns="99276" tIns="49638" rIns="99276" bIns="49638">
            <a:spAutoFit/>
          </a:bodyPr>
          <a:lstStyle/>
          <a:p>
            <a:pPr eaLnBrk="1" hangingPunct="1">
              <a:lnSpc>
                <a:spcPct val="90000"/>
              </a:lnSpc>
              <a:buClr>
                <a:schemeClr val="folHlink"/>
              </a:buClr>
            </a:pPr>
            <a:r>
              <a:rPr lang="en-US" sz="2000" b="0" dirty="0" smtClean="0">
                <a:solidFill>
                  <a:srgbClr val="00CC00"/>
                </a:solidFill>
              </a:rPr>
              <a:t> </a:t>
            </a:r>
            <a:endParaRPr lang="en-US" sz="2000" b="0" dirty="0" smtClean="0">
              <a:solidFill>
                <a:srgbClr val="FFCC00"/>
              </a:solidFill>
            </a:endParaRPr>
          </a:p>
          <a:p>
            <a:pPr marL="285750" indent="-285750">
              <a:buFont typeface="Wingdings" pitchFamily="2" charset="2"/>
              <a:buChar char="Ø"/>
            </a:pPr>
            <a:r>
              <a:rPr lang="en-US" sz="2000" b="0" dirty="0" smtClean="0">
                <a:solidFill>
                  <a:srgbClr val="FFCC00"/>
                </a:solidFill>
              </a:rPr>
              <a:t>KYDNR </a:t>
            </a:r>
            <a:r>
              <a:rPr lang="en-US" sz="2000" b="0" dirty="0">
                <a:solidFill>
                  <a:srgbClr val="FFCC00"/>
                </a:solidFill>
              </a:rPr>
              <a:t>partnered </a:t>
            </a:r>
            <a:r>
              <a:rPr lang="en-US" sz="2000" b="0" dirty="0" smtClean="0">
                <a:solidFill>
                  <a:srgbClr val="FFCC00"/>
                </a:solidFill>
              </a:rPr>
              <a:t>with Green Forest Works to coordinate and help </a:t>
            </a:r>
            <a:r>
              <a:rPr lang="en-US" sz="2000" b="0" dirty="0">
                <a:solidFill>
                  <a:srgbClr val="FFCC00"/>
                </a:solidFill>
              </a:rPr>
              <a:t>volunteers plant </a:t>
            </a:r>
            <a:r>
              <a:rPr lang="en-US" sz="2000" b="0" dirty="0" smtClean="0">
                <a:solidFill>
                  <a:srgbClr val="FFCC00"/>
                </a:solidFill>
              </a:rPr>
              <a:t>hardwood seedlings on 16 mine sites.</a:t>
            </a:r>
          </a:p>
          <a:p>
            <a:pPr marL="285750" indent="-285750"/>
            <a:endParaRPr lang="en-US" sz="2000" b="0" dirty="0" smtClean="0">
              <a:solidFill>
                <a:srgbClr val="FFCC00"/>
              </a:solidFill>
            </a:endParaRPr>
          </a:p>
          <a:p>
            <a:pPr marL="285750" indent="-285750">
              <a:buFont typeface="Wingdings" pitchFamily="2" charset="2"/>
              <a:buChar char="Ø"/>
            </a:pPr>
            <a:r>
              <a:rPr lang="en-US" sz="2000" b="0" dirty="0" smtClean="0">
                <a:solidFill>
                  <a:srgbClr val="FFCC00"/>
                </a:solidFill>
              </a:rPr>
              <a:t>Assisted approximately</a:t>
            </a:r>
            <a:r>
              <a:rPr lang="en-US" sz="2000" b="0" dirty="0">
                <a:solidFill>
                  <a:srgbClr val="FFCC00"/>
                </a:solidFill>
              </a:rPr>
              <a:t> 521 volunteers </a:t>
            </a:r>
            <a:r>
              <a:rPr lang="en-US" sz="2000" b="0" dirty="0" smtClean="0">
                <a:solidFill>
                  <a:srgbClr val="FFCC00"/>
                </a:solidFill>
              </a:rPr>
              <a:t>in </a:t>
            </a:r>
            <a:r>
              <a:rPr lang="en-US" sz="2000" b="0" dirty="0">
                <a:solidFill>
                  <a:srgbClr val="FFCC00"/>
                </a:solidFill>
              </a:rPr>
              <a:t>planting 39,810 trees on 67.58 acres</a:t>
            </a:r>
            <a:r>
              <a:rPr lang="en-US" sz="2000" b="0" dirty="0" smtClean="0">
                <a:solidFill>
                  <a:srgbClr val="FFCC00"/>
                </a:solidFill>
              </a:rPr>
              <a:t>.</a:t>
            </a:r>
          </a:p>
          <a:p>
            <a:pPr marL="285750" indent="-285750"/>
            <a:endParaRPr lang="en-US" sz="2000" b="0" dirty="0" smtClean="0">
              <a:solidFill>
                <a:srgbClr val="FFCC00"/>
              </a:solidFill>
            </a:endParaRPr>
          </a:p>
          <a:p>
            <a:pPr marL="285750" indent="-285750">
              <a:buFont typeface="Wingdings" pitchFamily="2" charset="2"/>
              <a:buChar char="Ø"/>
            </a:pPr>
            <a:r>
              <a:rPr lang="en-US" sz="2000" b="0" dirty="0" smtClean="0">
                <a:solidFill>
                  <a:srgbClr val="FFCC00"/>
                </a:solidFill>
              </a:rPr>
              <a:t>During CY12</a:t>
            </a:r>
            <a:r>
              <a:rPr lang="en-US" sz="2000" b="0" dirty="0">
                <a:solidFill>
                  <a:srgbClr val="FFCC00"/>
                </a:solidFill>
              </a:rPr>
              <a:t>, KYDNR granted Phase III bond release (complete release) for 2003.73 acres that had been previously planted with trees and shrubs using the FRA. </a:t>
            </a:r>
            <a:endParaRPr lang="en-US" sz="2000" b="0" dirty="0" smtClean="0">
              <a:solidFill>
                <a:srgbClr val="FFCC00"/>
              </a:solidFill>
            </a:endParaRPr>
          </a:p>
          <a:p>
            <a:pPr marL="285750" indent="-285750">
              <a:buFont typeface="Wingdings" pitchFamily="2" charset="2"/>
              <a:buChar char="Ø"/>
            </a:pPr>
            <a:endParaRPr lang="en-US" sz="2000" b="0" dirty="0">
              <a:solidFill>
                <a:srgbClr val="FFCC00"/>
              </a:solidFill>
            </a:endParaRPr>
          </a:p>
          <a:p>
            <a:pPr marL="285750" indent="-285750">
              <a:buFont typeface="Wingdings" pitchFamily="2" charset="2"/>
              <a:buChar char="Ø"/>
            </a:pPr>
            <a:r>
              <a:rPr lang="en-US" sz="2000" b="0" dirty="0" smtClean="0">
                <a:solidFill>
                  <a:srgbClr val="FFCC00"/>
                </a:solidFill>
              </a:rPr>
              <a:t>The </a:t>
            </a:r>
            <a:r>
              <a:rPr lang="en-US" sz="2000" b="0" dirty="0">
                <a:solidFill>
                  <a:srgbClr val="FFCC00"/>
                </a:solidFill>
              </a:rPr>
              <a:t>KYDNR also granted Phase III bond release on 3560.82 acres that had been previously planted with trees and shrubs that did not use the FRA. </a:t>
            </a:r>
            <a:endParaRPr lang="en-US" sz="2000" b="0" dirty="0">
              <a:solidFill>
                <a:srgbClr val="FFCC00"/>
              </a:solidFill>
              <a:effectLst>
                <a:outerShdw blurRad="38100" dist="38100" dir="2700000" algn="tl">
                  <a:srgbClr val="000000"/>
                </a:outerShdw>
              </a:effectLst>
            </a:endParaRPr>
          </a:p>
          <a:p>
            <a:pPr algn="ctr">
              <a:defRPr/>
            </a:pPr>
            <a:endParaRPr lang="en-US" sz="2000" b="0" dirty="0">
              <a:solidFill>
                <a:schemeClr val="accent1"/>
              </a:solidFill>
              <a:effectLst>
                <a:outerShdw blurRad="38100" dist="38100" dir="2700000" algn="tl">
                  <a:srgbClr val="000000"/>
                </a:outerShdw>
              </a:effectLst>
            </a:endParaRPr>
          </a:p>
        </p:txBody>
      </p:sp>
      <p:pic>
        <p:nvPicPr>
          <p:cNvPr id="7" name="Picture 6"/>
          <p:cNvPicPr/>
          <p:nvPr/>
        </p:nvPicPr>
        <p:blipFill>
          <a:blip r:embed="rId2" cstate="print">
            <a:extLst>
              <a:ext uri="{28A0092B-C50C-407E-A947-70E740481C1C}">
                <a14:useLocalDpi xmlns="" xmlns:a14="http://schemas.microsoft.com/office/drawing/2010/main" val="0"/>
              </a:ext>
            </a:extLst>
          </a:blip>
          <a:stretch>
            <a:fillRect/>
          </a:stretch>
        </p:blipFill>
        <p:spPr>
          <a:xfrm>
            <a:off x="5410200" y="1981201"/>
            <a:ext cx="4419600" cy="3657600"/>
          </a:xfrm>
          <a:prstGeom prst="rect">
            <a:avLst/>
          </a:prstGeom>
          <a:ln w="28575">
            <a:solidFill>
              <a:srgbClr val="FFCC00"/>
            </a:solidFill>
          </a:ln>
        </p:spPr>
      </p:pic>
    </p:spTree>
    <p:extLst>
      <p:ext uri="{BB962C8B-B14F-4D97-AF65-F5344CB8AC3E}">
        <p14:creationId xmlns="" xmlns:p14="http://schemas.microsoft.com/office/powerpoint/2010/main" val="30556287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5962"/>
                                        </p:tgtEl>
                                        <p:attrNameLst>
                                          <p:attrName>style.visibility</p:attrName>
                                        </p:attrNameLst>
                                      </p:cBhvr>
                                      <p:to>
                                        <p:strVal val="visible"/>
                                      </p:to>
                                    </p:set>
                                    <p:anim calcmode="lin" valueType="num">
                                      <p:cBhvr additive="base">
                                        <p:cTn id="7" dur="500" fill="hold"/>
                                        <p:tgtEl>
                                          <p:spTgt spid="125962"/>
                                        </p:tgtEl>
                                        <p:attrNameLst>
                                          <p:attrName>ppt_x</p:attrName>
                                        </p:attrNameLst>
                                      </p:cBhvr>
                                      <p:tavLst>
                                        <p:tav tm="0">
                                          <p:val>
                                            <p:strVal val="#ppt_x"/>
                                          </p:val>
                                        </p:tav>
                                        <p:tav tm="100000">
                                          <p:val>
                                            <p:strVal val="#ppt_x"/>
                                          </p:val>
                                        </p:tav>
                                      </p:tavLst>
                                    </p:anim>
                                    <p:anim calcmode="lin" valueType="num">
                                      <p:cBhvr additive="base">
                                        <p:cTn id="8" dur="500" fill="hold"/>
                                        <p:tgtEl>
                                          <p:spTgt spid="12596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1207"/>
                                        </p:tgtEl>
                                        <p:attrNameLst>
                                          <p:attrName>style.visibility</p:attrName>
                                        </p:attrNameLst>
                                      </p:cBhvr>
                                      <p:to>
                                        <p:strVal val="visible"/>
                                      </p:to>
                                    </p:set>
                                    <p:animEffect transition="in" filter="fade">
                                      <p:cBhvr>
                                        <p:cTn id="12" dur="500"/>
                                        <p:tgtEl>
                                          <p:spTgt spid="51207"/>
                                        </p:tgtEl>
                                      </p:cBhvr>
                                    </p:animEffect>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2" grpId="0"/>
      <p:bldP spid="5120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
            <a:ext cx="9829800" cy="1508105"/>
          </a:xfrm>
          <a:prstGeom prst="rect">
            <a:avLst/>
          </a:prstGeom>
          <a:noFill/>
        </p:spPr>
        <p:txBody>
          <a:bodyPr wrap="square" rtlCol="0">
            <a:spAutoFit/>
          </a:bodyPr>
          <a:lstStyle/>
          <a:p>
            <a:pPr algn="ctr"/>
            <a:r>
              <a:rPr lang="en-US" sz="3600" dirty="0">
                <a:solidFill>
                  <a:srgbClr val="FFCC00"/>
                </a:solidFill>
              </a:rPr>
              <a:t>2013 </a:t>
            </a:r>
            <a:r>
              <a:rPr lang="en-US" sz="3600" dirty="0" smtClean="0">
                <a:solidFill>
                  <a:srgbClr val="FFCC00"/>
                </a:solidFill>
              </a:rPr>
              <a:t>Kentucky </a:t>
            </a:r>
            <a:r>
              <a:rPr lang="en-US" sz="3600" dirty="0">
                <a:solidFill>
                  <a:srgbClr val="FFCC00"/>
                </a:solidFill>
              </a:rPr>
              <a:t>Arbor Day </a:t>
            </a:r>
            <a:r>
              <a:rPr lang="en-US" sz="3600" dirty="0" smtClean="0">
                <a:solidFill>
                  <a:srgbClr val="FFCC00"/>
                </a:solidFill>
              </a:rPr>
              <a:t>Celebration </a:t>
            </a:r>
          </a:p>
          <a:p>
            <a:pPr algn="ctr"/>
            <a:r>
              <a:rPr lang="en-US" sz="2800" dirty="0" smtClean="0">
                <a:solidFill>
                  <a:srgbClr val="FFCC00"/>
                </a:solidFill>
              </a:rPr>
              <a:t>J</a:t>
            </a:r>
            <a:r>
              <a:rPr lang="en-US" sz="2800" dirty="0">
                <a:solidFill>
                  <a:srgbClr val="FFCC00"/>
                </a:solidFill>
              </a:rPr>
              <a:t>. W. Resources/</a:t>
            </a:r>
            <a:r>
              <a:rPr lang="en-US" sz="2800" dirty="0" err="1">
                <a:solidFill>
                  <a:srgbClr val="FFCC00"/>
                </a:solidFill>
              </a:rPr>
              <a:t>Xinergy</a:t>
            </a:r>
            <a:r>
              <a:rPr lang="en-US" sz="2800" dirty="0">
                <a:solidFill>
                  <a:srgbClr val="FFCC00"/>
                </a:solidFill>
              </a:rPr>
              <a:t> </a:t>
            </a:r>
            <a:r>
              <a:rPr lang="en-US" sz="2800" dirty="0" smtClean="0">
                <a:solidFill>
                  <a:srgbClr val="FFCC00"/>
                </a:solidFill>
              </a:rPr>
              <a:t>Corporation</a:t>
            </a:r>
          </a:p>
          <a:p>
            <a:pPr algn="ctr"/>
            <a:r>
              <a:rPr lang="en-US" sz="2800" dirty="0">
                <a:solidFill>
                  <a:srgbClr val="FFCC00"/>
                </a:solidFill>
              </a:rPr>
              <a:t>April 26, 3013 </a:t>
            </a:r>
          </a:p>
        </p:txBody>
      </p:sp>
      <p:sp>
        <p:nvSpPr>
          <p:cNvPr id="4" name="Rectangle 3"/>
          <p:cNvSpPr/>
          <p:nvPr/>
        </p:nvSpPr>
        <p:spPr>
          <a:xfrm>
            <a:off x="0" y="2257217"/>
            <a:ext cx="5257800" cy="3785652"/>
          </a:xfrm>
          <a:prstGeom prst="rect">
            <a:avLst/>
          </a:prstGeom>
        </p:spPr>
        <p:txBody>
          <a:bodyPr wrap="square">
            <a:spAutoFit/>
          </a:bodyPr>
          <a:lstStyle/>
          <a:p>
            <a:pPr>
              <a:buFont typeface="Wingdings" pitchFamily="2" charset="2"/>
              <a:buChar char="Ø"/>
            </a:pPr>
            <a:r>
              <a:rPr lang="en-US" sz="2000" b="0" dirty="0" smtClean="0">
                <a:solidFill>
                  <a:srgbClr val="C5ECFF"/>
                </a:solidFill>
              </a:rPr>
              <a:t>Involved 15 </a:t>
            </a:r>
            <a:r>
              <a:rPr lang="en-US" sz="2000" b="0" dirty="0">
                <a:solidFill>
                  <a:srgbClr val="C5ECFF"/>
                </a:solidFill>
              </a:rPr>
              <a:t>students </a:t>
            </a:r>
            <a:r>
              <a:rPr lang="en-US" sz="2000" b="0" dirty="0" smtClean="0">
                <a:solidFill>
                  <a:srgbClr val="C5ECFF"/>
                </a:solidFill>
              </a:rPr>
              <a:t>&amp; teachers </a:t>
            </a:r>
            <a:r>
              <a:rPr lang="en-US" sz="2000" b="0" dirty="0">
                <a:solidFill>
                  <a:srgbClr val="C5ECFF"/>
                </a:solidFill>
              </a:rPr>
              <a:t>from Right Fork Elementary School in Bell </a:t>
            </a:r>
            <a:r>
              <a:rPr lang="en-US" sz="2000" b="0" dirty="0" smtClean="0">
                <a:solidFill>
                  <a:srgbClr val="C5ECFF"/>
                </a:solidFill>
              </a:rPr>
              <a:t>County, KY DNR, OSM, mine company personnel, etc.</a:t>
            </a:r>
          </a:p>
          <a:p>
            <a:endParaRPr lang="en-US" sz="2000" b="0" dirty="0" smtClean="0">
              <a:solidFill>
                <a:srgbClr val="C5ECFF"/>
              </a:solidFill>
            </a:endParaRPr>
          </a:p>
          <a:p>
            <a:pPr>
              <a:buFont typeface="Wingdings" pitchFamily="2" charset="2"/>
              <a:buChar char="Ø"/>
            </a:pPr>
            <a:r>
              <a:rPr lang="en-US" sz="2000" b="0" dirty="0" smtClean="0">
                <a:solidFill>
                  <a:srgbClr val="C5ECFF"/>
                </a:solidFill>
              </a:rPr>
              <a:t>Planted </a:t>
            </a:r>
            <a:r>
              <a:rPr lang="en-US" sz="2000" b="0" dirty="0">
                <a:solidFill>
                  <a:srgbClr val="C5ECFF"/>
                </a:solidFill>
              </a:rPr>
              <a:t>over 550 </a:t>
            </a:r>
            <a:r>
              <a:rPr lang="en-US" sz="2000" b="0" dirty="0" smtClean="0">
                <a:solidFill>
                  <a:srgbClr val="C5ECFF"/>
                </a:solidFill>
              </a:rPr>
              <a:t>seedlings at </a:t>
            </a:r>
            <a:r>
              <a:rPr lang="en-US" sz="2000" b="0" dirty="0">
                <a:solidFill>
                  <a:srgbClr val="C5ECFF"/>
                </a:solidFill>
              </a:rPr>
              <a:t>the Stony Fork Surface Coal Mine Complex in Bell County. </a:t>
            </a:r>
            <a:endParaRPr lang="en-US" sz="2000" b="0" dirty="0" smtClean="0">
              <a:solidFill>
                <a:srgbClr val="C5ECFF"/>
              </a:solidFill>
            </a:endParaRPr>
          </a:p>
          <a:p>
            <a:endParaRPr lang="en-US" sz="2000" b="0" dirty="0" smtClean="0">
              <a:solidFill>
                <a:srgbClr val="C5ECFF"/>
              </a:solidFill>
            </a:endParaRPr>
          </a:p>
          <a:p>
            <a:pPr>
              <a:buFont typeface="Wingdings" pitchFamily="2" charset="2"/>
              <a:buChar char="Ø"/>
            </a:pPr>
            <a:r>
              <a:rPr lang="en-US" sz="2000" b="0" dirty="0" smtClean="0">
                <a:solidFill>
                  <a:srgbClr val="C5ECFF"/>
                </a:solidFill>
              </a:rPr>
              <a:t>The volunteers also planted </a:t>
            </a:r>
            <a:r>
              <a:rPr lang="en-US" sz="2000" b="0" dirty="0">
                <a:solidFill>
                  <a:srgbClr val="C5ECFF"/>
                </a:solidFill>
              </a:rPr>
              <a:t>30 Hybrid (back-crossed) American chestnut seedlings developed and supplied by The American Chestnut </a:t>
            </a:r>
            <a:r>
              <a:rPr lang="en-US" sz="2000" b="0" dirty="0" smtClean="0">
                <a:solidFill>
                  <a:srgbClr val="C5ECFF"/>
                </a:solidFill>
              </a:rPr>
              <a:t>Foundation.</a:t>
            </a:r>
            <a:endParaRPr lang="en-US" sz="2000" b="0" dirty="0">
              <a:solidFill>
                <a:srgbClr val="C5ECFF"/>
              </a:solidFill>
            </a:endParaRPr>
          </a:p>
        </p:txBody>
      </p:sp>
      <p:pic>
        <p:nvPicPr>
          <p:cNvPr id="6" name="Picture 5" descr="Arbor Day 2013 Wide view of site and students planting trees.JPG"/>
          <p:cNvPicPr/>
          <p:nvPr/>
        </p:nvPicPr>
        <p:blipFill>
          <a:blip r:embed="rId2" cstate="print"/>
          <a:stretch>
            <a:fillRect/>
          </a:stretch>
        </p:blipFill>
        <p:spPr>
          <a:xfrm>
            <a:off x="5315803" y="2050577"/>
            <a:ext cx="4305299" cy="4191000"/>
          </a:xfrm>
          <a:prstGeom prst="rect">
            <a:avLst/>
          </a:prstGeom>
          <a:ln w="28575">
            <a:solidFill>
              <a:srgbClr val="FFCC00"/>
            </a:solidFill>
          </a:ln>
        </p:spPr>
      </p:pic>
      <p:sp>
        <p:nvSpPr>
          <p:cNvPr id="7" name="TextBox 6"/>
          <p:cNvSpPr txBox="1"/>
          <p:nvPr/>
        </p:nvSpPr>
        <p:spPr>
          <a:xfrm>
            <a:off x="5257800" y="6324600"/>
            <a:ext cx="4648200" cy="523220"/>
          </a:xfrm>
          <a:prstGeom prst="rect">
            <a:avLst/>
          </a:prstGeom>
          <a:noFill/>
        </p:spPr>
        <p:txBody>
          <a:bodyPr wrap="square" rtlCol="0">
            <a:spAutoFit/>
          </a:bodyPr>
          <a:lstStyle/>
          <a:p>
            <a:r>
              <a:rPr lang="en-US" sz="1400" b="0" i="1" dirty="0">
                <a:solidFill>
                  <a:srgbClr val="C5ECFF"/>
                </a:solidFill>
              </a:rPr>
              <a:t>Kentucky Arbor Day Event.  Right Fork Elementary students plant high value hardwood tree seedlings</a:t>
            </a:r>
            <a:r>
              <a:rPr lang="en-US" sz="1400" i="1" dirty="0"/>
              <a:t>.  </a:t>
            </a:r>
            <a:endParaRPr lang="en-US" sz="1400" dirty="0"/>
          </a:p>
        </p:txBody>
      </p:sp>
    </p:spTree>
    <p:extLst>
      <p:ext uri="{BB962C8B-B14F-4D97-AF65-F5344CB8AC3E}">
        <p14:creationId xmlns="" xmlns:p14="http://schemas.microsoft.com/office/powerpoint/2010/main" val="2978384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par>
                          <p:cTn id="11" fill="hold">
                            <p:stCondLst>
                              <p:cond delay="42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par>
                          <p:cTn id="15" fill="hold">
                            <p:stCondLst>
                              <p:cond delay="62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anim calcmode="lin" valueType="num">
                                      <p:cBhvr>
                                        <p:cTn id="19" dur="250" fill="hold"/>
                                        <p:tgtEl>
                                          <p:spTgt spid="7"/>
                                        </p:tgtEl>
                                        <p:attrNameLst>
                                          <p:attrName>ppt_x</p:attrName>
                                        </p:attrNameLst>
                                      </p:cBhvr>
                                      <p:tavLst>
                                        <p:tav tm="0">
                                          <p:val>
                                            <p:strVal val="#ppt_x"/>
                                          </p:val>
                                        </p:tav>
                                        <p:tav tm="100000">
                                          <p:val>
                                            <p:strVal val="#ppt_x"/>
                                          </p:val>
                                        </p:tav>
                                      </p:tavLst>
                                    </p:anim>
                                    <p:anim calcmode="lin" valueType="num">
                                      <p:cBhvr>
                                        <p:cTn id="20" dur="25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6450"/>
                            </p:stCondLst>
                            <p:childTnLst>
                              <p:par>
                                <p:cTn id="22" presetID="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250" fill="hold"/>
                                        <p:tgtEl>
                                          <p:spTgt spid="4"/>
                                        </p:tgtEl>
                                        <p:attrNameLst>
                                          <p:attrName>ppt_x</p:attrName>
                                        </p:attrNameLst>
                                      </p:cBhvr>
                                      <p:tavLst>
                                        <p:tav tm="0">
                                          <p:val>
                                            <p:strVal val="0-#ppt_w/2"/>
                                          </p:val>
                                        </p:tav>
                                        <p:tav tm="100000">
                                          <p:val>
                                            <p:strVal val="#ppt_x"/>
                                          </p:val>
                                        </p:tav>
                                      </p:tavLst>
                                    </p:anim>
                                    <p:anim calcmode="lin" valueType="num">
                                      <p:cBhvr additive="base">
                                        <p:cTn id="25" dur="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bwMode="auto">
          <a:xfrm>
            <a:off x="228600" y="1676400"/>
            <a:ext cx="9601200" cy="563880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p>
            <a:pPr marL="372287" marR="0" lvl="0" indent="-372287" algn="l" defTabSz="914400" rtl="0" eaLnBrk="0" fontAlgn="base" latinLnBrk="0" hangingPunct="0">
              <a:lnSpc>
                <a:spcPct val="100000"/>
              </a:lnSpc>
              <a:spcBef>
                <a:spcPct val="20000"/>
              </a:spcBef>
              <a:spcAft>
                <a:spcPct val="0"/>
              </a:spcAft>
              <a:buClr>
                <a:srgbClr val="FFCC00"/>
              </a:buClr>
              <a:buSzPct val="100000"/>
              <a:buFont typeface="Wingdings" pitchFamily="2" charset="2"/>
              <a:buChar char="§"/>
              <a:tabLst/>
              <a:defRPr/>
            </a:pPr>
            <a:r>
              <a:rPr kumimoji="0" lang="en-US" sz="2400" b="0" i="0" u="none" strike="noStrike" kern="0" cap="none" spc="0" normalizeH="0" baseline="0" noProof="0" dirty="0" smtClean="0">
                <a:ln>
                  <a:noFill/>
                </a:ln>
                <a:solidFill>
                  <a:schemeClr val="accent5"/>
                </a:solidFill>
                <a:effectLst>
                  <a:outerShdw blurRad="38100" dist="38100" dir="2700000" algn="tl">
                    <a:srgbClr val="000000"/>
                  </a:outerShdw>
                </a:effectLst>
                <a:uLnTx/>
                <a:uFillTx/>
                <a:latin typeface="+mn-lt"/>
                <a:ea typeface="+mn-ea"/>
                <a:cs typeface="+mn-cs"/>
              </a:rPr>
              <a:t>Participants – EPA (Region IV), COE (Louisville and Nashville), KY DNR, DOW, KYDFW, USFWS, USGS, KY Geological Survey, and OSM LFO. </a:t>
            </a:r>
          </a:p>
          <a:p>
            <a:pPr marL="372287" marR="0" lvl="0" indent="-372287" algn="l" defTabSz="914400" rtl="0" eaLnBrk="0" fontAlgn="base" latinLnBrk="0" hangingPunct="0">
              <a:lnSpc>
                <a:spcPct val="100000"/>
              </a:lnSpc>
              <a:spcBef>
                <a:spcPct val="20000"/>
              </a:spcBef>
              <a:spcAft>
                <a:spcPct val="0"/>
              </a:spcAft>
              <a:buClr>
                <a:srgbClr val="FFCC00"/>
              </a:buClr>
              <a:buSzPct val="100000"/>
              <a:buFont typeface="Wingdings" pitchFamily="2" charset="2"/>
              <a:buChar char="n"/>
              <a:tabLst/>
              <a:defRPr/>
            </a:pPr>
            <a:endParaRPr kumimoji="0" lang="en-US" sz="2400" b="0" i="0" u="none" strike="noStrike" kern="0" cap="none" spc="0" normalizeH="0" baseline="0" noProof="0" dirty="0" smtClean="0">
              <a:ln>
                <a:noFill/>
              </a:ln>
              <a:solidFill>
                <a:schemeClr val="accent5"/>
              </a:solidFill>
              <a:effectLst>
                <a:outerShdw blurRad="38100" dist="38100" dir="2700000" algn="tl">
                  <a:srgbClr val="000000"/>
                </a:outerShdw>
              </a:effectLst>
              <a:uLnTx/>
              <a:uFillTx/>
              <a:latin typeface="+mn-lt"/>
              <a:ea typeface="+mn-ea"/>
              <a:cs typeface="+mn-cs"/>
            </a:endParaRPr>
          </a:p>
          <a:p>
            <a:pPr marL="372287" marR="0" lvl="0" indent="-372287" algn="l" defTabSz="914400" rtl="0" eaLnBrk="0" fontAlgn="base" latinLnBrk="0" hangingPunct="0">
              <a:lnSpc>
                <a:spcPct val="100000"/>
              </a:lnSpc>
              <a:spcBef>
                <a:spcPct val="20000"/>
              </a:spcBef>
              <a:spcAft>
                <a:spcPct val="0"/>
              </a:spcAft>
              <a:buClr>
                <a:srgbClr val="FFCC00"/>
              </a:buClr>
              <a:buSzPct val="100000"/>
              <a:buFont typeface="Wingdings" pitchFamily="2" charset="2"/>
              <a:buChar char="§"/>
              <a:tabLst/>
              <a:defRPr/>
            </a:pPr>
            <a:r>
              <a:rPr kumimoji="0" lang="en-US" sz="2400" b="0" i="0" u="none" strike="noStrike" kern="0" cap="none" spc="0" normalizeH="0" baseline="0" noProof="0" dirty="0" smtClean="0">
                <a:ln>
                  <a:noFill/>
                </a:ln>
                <a:solidFill>
                  <a:schemeClr val="accent5"/>
                </a:solidFill>
                <a:effectLst>
                  <a:outerShdw blurRad="38100" dist="38100" dir="2700000" algn="tl">
                    <a:srgbClr val="000000"/>
                  </a:outerShdw>
                </a:effectLst>
                <a:uLnTx/>
                <a:uFillTx/>
                <a:latin typeface="+mn-lt"/>
                <a:ea typeface="+mn-ea"/>
                <a:cs typeface="+mn-cs"/>
              </a:rPr>
              <a:t>Purpose of the Meetings – Coordination and communication between agencies on issuing permits under SMCRA and Section 404 of the CWA for excess spoil fills at surface coal mining operations. </a:t>
            </a:r>
          </a:p>
          <a:p>
            <a:pPr marL="372287" marR="0" lvl="0" indent="-372287" algn="l" defTabSz="914400" rtl="0" eaLnBrk="0" fontAlgn="base" latinLnBrk="0" hangingPunct="0">
              <a:lnSpc>
                <a:spcPct val="100000"/>
              </a:lnSpc>
              <a:spcBef>
                <a:spcPct val="20000"/>
              </a:spcBef>
              <a:spcAft>
                <a:spcPct val="0"/>
              </a:spcAft>
              <a:buClr>
                <a:srgbClr val="FFCC00"/>
              </a:buClr>
              <a:buSzPct val="100000"/>
              <a:buFont typeface="Wingdings" pitchFamily="2" charset="2"/>
              <a:buChar char="n"/>
              <a:tabLst/>
              <a:defRPr/>
            </a:pPr>
            <a:endParaRPr kumimoji="0" lang="en-US" sz="2400" b="0" i="0" u="none" strike="noStrike" kern="0" cap="none" spc="0" normalizeH="0" baseline="0" noProof="0" dirty="0" smtClean="0">
              <a:ln>
                <a:noFill/>
              </a:ln>
              <a:solidFill>
                <a:schemeClr val="accent5"/>
              </a:solidFill>
              <a:effectLst>
                <a:outerShdw blurRad="38100" dist="38100" dir="2700000" algn="tl">
                  <a:srgbClr val="000000"/>
                </a:outerShdw>
              </a:effectLst>
              <a:uLnTx/>
              <a:uFillTx/>
              <a:latin typeface="+mn-lt"/>
              <a:ea typeface="+mn-ea"/>
              <a:cs typeface="+mn-cs"/>
            </a:endParaRPr>
          </a:p>
          <a:p>
            <a:pPr marL="372287" marR="0" lvl="0" indent="-372287" algn="l" defTabSz="914400" rtl="0" eaLnBrk="0" fontAlgn="base" latinLnBrk="0" hangingPunct="0">
              <a:lnSpc>
                <a:spcPct val="100000"/>
              </a:lnSpc>
              <a:spcBef>
                <a:spcPct val="20000"/>
              </a:spcBef>
              <a:spcAft>
                <a:spcPct val="0"/>
              </a:spcAft>
              <a:buClr>
                <a:srgbClr val="FFCC00"/>
              </a:buClr>
              <a:buSzPct val="100000"/>
              <a:buFont typeface="Wingdings" pitchFamily="2" charset="2"/>
              <a:buChar char="§"/>
              <a:tabLst/>
              <a:defRPr/>
            </a:pPr>
            <a:r>
              <a:rPr kumimoji="0" lang="en-US" sz="2400" b="0"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mn-lt"/>
                <a:ea typeface="+mn-ea"/>
                <a:cs typeface="+mn-cs"/>
              </a:rPr>
              <a:t>Local Interagency Coordination </a:t>
            </a:r>
            <a:r>
              <a:rPr kumimoji="0" lang="en-US" sz="2400" b="0" i="0" u="none" strike="noStrike" kern="0" cap="none" spc="0" normalizeH="0" baseline="0" noProof="0" dirty="0" smtClean="0">
                <a:ln>
                  <a:noFill/>
                </a:ln>
                <a:solidFill>
                  <a:srgbClr val="FFCC00"/>
                </a:solidFill>
                <a:effectLst>
                  <a:outerShdw blurRad="38100" dist="38100" dir="2700000" algn="tl">
                    <a:srgbClr val="000000"/>
                  </a:outerShdw>
                </a:effectLst>
                <a:uLnTx/>
                <a:uFillTx/>
                <a:latin typeface="+mn-lt"/>
                <a:ea typeface="+mn-ea"/>
                <a:cs typeface="+mn-cs"/>
              </a:rPr>
              <a:t>Agreement</a:t>
            </a:r>
            <a:r>
              <a:rPr kumimoji="0" lang="en-US" sz="2400" b="0" i="0" u="none" strike="noStrike" kern="0" cap="none" spc="0" normalizeH="0" baseline="0" noProof="0" dirty="0" smtClean="0">
                <a:ln>
                  <a:noFill/>
                </a:ln>
                <a:solidFill>
                  <a:schemeClr val="accent5"/>
                </a:solidFill>
                <a:effectLst>
                  <a:outerShdw blurRad="38100" dist="38100" dir="2700000" algn="tl">
                    <a:srgbClr val="000000"/>
                  </a:outerShdw>
                </a:effectLst>
                <a:uLnTx/>
                <a:uFillTx/>
                <a:latin typeface="+mn-lt"/>
                <a:ea typeface="+mn-ea"/>
                <a:cs typeface="+mn-cs"/>
              </a:rPr>
              <a:t> </a:t>
            </a:r>
            <a:r>
              <a:rPr kumimoji="0" lang="en-US" sz="2400" b="0"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mn-lt"/>
                <a:ea typeface="+mn-ea"/>
                <a:cs typeface="+mn-cs"/>
              </a:rPr>
              <a:t>(LICA)  signed June 20, 2012, (permit coordination). </a:t>
            </a:r>
          </a:p>
          <a:p>
            <a:pPr marL="372287" marR="0" lvl="0" indent="-372287" algn="l" defTabSz="914400" rtl="0" eaLnBrk="0" fontAlgn="base" latinLnBrk="0" hangingPunct="0">
              <a:lnSpc>
                <a:spcPct val="100000"/>
              </a:lnSpc>
              <a:spcBef>
                <a:spcPct val="20000"/>
              </a:spcBef>
              <a:spcAft>
                <a:spcPct val="0"/>
              </a:spcAft>
              <a:buClr>
                <a:srgbClr val="FFCC00"/>
              </a:buClr>
              <a:buSzPct val="100000"/>
              <a:buFont typeface="Wingdings" pitchFamily="2" charset="2"/>
              <a:buChar char="n"/>
              <a:tabLst/>
              <a:defRPr/>
            </a:pPr>
            <a:endParaRPr kumimoji="0" lang="en-US" sz="2400" b="0"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mn-lt"/>
              <a:ea typeface="+mn-ea"/>
              <a:cs typeface="+mn-cs"/>
            </a:endParaRPr>
          </a:p>
          <a:p>
            <a:pPr marL="372287" marR="0" lvl="0" indent="-372287" algn="l" defTabSz="914400" rtl="0" eaLnBrk="0" fontAlgn="base" latinLnBrk="0" hangingPunct="0">
              <a:lnSpc>
                <a:spcPct val="100000"/>
              </a:lnSpc>
              <a:spcBef>
                <a:spcPct val="20000"/>
              </a:spcBef>
              <a:spcAft>
                <a:spcPct val="0"/>
              </a:spcAft>
              <a:buClr>
                <a:srgbClr val="FFCC00"/>
              </a:buClr>
              <a:buSzPct val="100000"/>
              <a:buFont typeface="Wingdings" pitchFamily="2" charset="2"/>
              <a:buChar char="§"/>
              <a:tabLst/>
              <a:defRPr/>
            </a:pPr>
            <a:r>
              <a:rPr kumimoji="0" lang="en-US" sz="2400" b="0"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mn-lt"/>
                <a:ea typeface="+mn-ea"/>
                <a:cs typeface="+mn-cs"/>
              </a:rPr>
              <a:t>Discussing Best Management Practices guide for operators.</a:t>
            </a:r>
          </a:p>
          <a:p>
            <a:pPr marL="372287" marR="0" lvl="0" indent="-372287" algn="l" defTabSz="914400" rtl="0" eaLnBrk="0" fontAlgn="base" latinLnBrk="0" hangingPunct="0">
              <a:lnSpc>
                <a:spcPct val="100000"/>
              </a:lnSpc>
              <a:spcBef>
                <a:spcPct val="20000"/>
              </a:spcBef>
              <a:spcAft>
                <a:spcPct val="0"/>
              </a:spcAft>
              <a:buClr>
                <a:schemeClr val="hlink"/>
              </a:buClr>
              <a:buSzPct val="70000"/>
              <a:buFont typeface="Wingdings" pitchFamily="2" charset="2"/>
              <a:buChar char="n"/>
              <a:tabLst/>
              <a:defRPr/>
            </a:pPr>
            <a:endParaRPr kumimoji="0" lang="en-US" sz="2400" b="0" i="0" u="none" strike="noStrike" kern="0" cap="none" spc="0" normalizeH="0" baseline="0" noProof="0" dirty="0">
              <a:ln>
                <a:noFill/>
              </a:ln>
              <a:solidFill>
                <a:srgbClr val="00B0F0"/>
              </a:solidFill>
              <a:effectLst>
                <a:outerShdw blurRad="38100" dist="38100" dir="2700000" algn="tl">
                  <a:srgbClr val="000000"/>
                </a:outerShdw>
              </a:effectLst>
              <a:uLnTx/>
              <a:uFillTx/>
              <a:latin typeface="+mn-lt"/>
              <a:ea typeface="+mn-ea"/>
              <a:cs typeface="+mn-cs"/>
            </a:endParaRPr>
          </a:p>
        </p:txBody>
      </p:sp>
      <p:sp>
        <p:nvSpPr>
          <p:cNvPr id="5" name="Title 1"/>
          <p:cNvSpPr txBox="1">
            <a:spLocks/>
          </p:cNvSpPr>
          <p:nvPr/>
        </p:nvSpPr>
        <p:spPr bwMode="auto">
          <a:xfrm>
            <a:off x="754380" y="381003"/>
            <a:ext cx="8465820" cy="838197"/>
          </a:xfrm>
          <a:prstGeom prst="rect">
            <a:avLst/>
          </a:prstGeom>
          <a:noFill/>
          <a:ln w="9525">
            <a:noFill/>
            <a:miter lim="800000"/>
            <a:headEnd/>
            <a:tailEnd/>
          </a:ln>
          <a:effectLst/>
        </p:spPr>
        <p:txBody>
          <a:bodyPr vert="horz" wrap="square" lIns="99276" tIns="49638" rIns="99276" bIns="49638"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mj-lt"/>
                <a:ea typeface="+mj-ea"/>
                <a:cs typeface="+mj-cs"/>
              </a:rPr>
              <a:t>Interagency Coordination</a:t>
            </a:r>
            <a:endParaRPr kumimoji="0" lang="en-US" sz="4800" b="1" i="0" u="none" strike="noStrike" kern="0" cap="none" spc="0" normalizeH="0" baseline="0" noProof="0" dirty="0">
              <a:ln>
                <a:noFill/>
              </a:ln>
              <a:solidFill>
                <a:srgbClr val="FFC000"/>
              </a:solidFill>
              <a:effectLst>
                <a:outerShdw blurRad="38100" dist="38100" dir="2700000" algn="tl">
                  <a:srgbClr val="000000"/>
                </a:outerShdw>
              </a:effectLst>
              <a:uLnTx/>
              <a:uFillTx/>
              <a:latin typeface="+mj-lt"/>
              <a:ea typeface="+mj-ea"/>
              <a:cs typeface="+mj-cs"/>
            </a:endParaRPr>
          </a:p>
        </p:txBody>
      </p:sp>
    </p:spTree>
    <p:extLst>
      <p:ext uri="{BB962C8B-B14F-4D97-AF65-F5344CB8AC3E}">
        <p14:creationId xmlns="" xmlns:p14="http://schemas.microsoft.com/office/powerpoint/2010/main" val="3482839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5"/>
                                        </p:tgtEl>
                                        <p:attrNameLst>
                                          <p:attrName>r</p:attrName>
                                        </p:attrNameLst>
                                      </p:cBhvr>
                                    </p:animRot>
                                  </p:childTnLst>
                                </p:cTn>
                              </p:par>
                            </p:childTnLst>
                          </p:cTn>
                        </p:par>
                        <p:par>
                          <p:cTn id="7" fill="hold">
                            <p:stCondLst>
                              <p:cond delay="2000"/>
                            </p:stCondLst>
                            <p:childTnLst>
                              <p:par>
                                <p:cTn id="8" presetID="2" presetClass="entr" presetSubtype="4" fill="hold" grpId="0"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additive="base">
                                        <p:cTn id="1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grpId="0" nodeType="after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 calcmode="lin" valueType="num">
                                      <p:cBhvr additive="base">
                                        <p:cTn id="2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22" fill="hold">
                            <p:stCondLst>
                              <p:cond delay="3500"/>
                            </p:stCondLst>
                            <p:childTnLst>
                              <p:par>
                                <p:cTn id="23" presetID="2" presetClass="entr" presetSubtype="4" fill="hold" grpId="0" nodeType="after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670560" y="325121"/>
            <a:ext cx="8801100" cy="1527387"/>
          </a:xfrm>
        </p:spPr>
        <p:txBody>
          <a:bodyPr/>
          <a:lstStyle/>
          <a:p>
            <a:pPr algn="ctr" eaLnBrk="1" hangingPunct="1"/>
            <a:r>
              <a:rPr lang="en-US" sz="5900" dirty="0" smtClean="0">
                <a:solidFill>
                  <a:schemeClr val="accent1">
                    <a:lumMod val="75000"/>
                  </a:schemeClr>
                </a:solidFill>
                <a:effectLst>
                  <a:outerShdw blurRad="38100" dist="38100" dir="2700000" algn="tl">
                    <a:srgbClr val="000000">
                      <a:alpha val="43137"/>
                    </a:srgbClr>
                  </a:outerShdw>
                </a:effectLst>
              </a:rPr>
              <a:t>National Issues</a:t>
            </a:r>
            <a:r>
              <a:rPr lang="en-US" dirty="0" smtClean="0">
                <a:solidFill>
                  <a:schemeClr val="accent1">
                    <a:lumMod val="75000"/>
                  </a:schemeClr>
                </a:solidFill>
                <a:effectLst>
                  <a:outerShdw blurRad="38100" dist="38100" dir="2700000" algn="tl">
                    <a:srgbClr val="000000">
                      <a:alpha val="43137"/>
                    </a:srgbClr>
                  </a:outerShdw>
                </a:effectLst>
              </a:rPr>
              <a:t> </a:t>
            </a:r>
          </a:p>
        </p:txBody>
      </p:sp>
      <p:pic>
        <p:nvPicPr>
          <p:cNvPr id="36866" name="Picture 2" descr="C:\Users\lestes\AppData\Local\Microsoft\Windows\Temporary Internet Files\Content.IE5\9NMR2TWF\MP900446427[1].jpg"/>
          <p:cNvPicPr>
            <a:picLocks noChangeAspect="1" noChangeArrowheads="1"/>
          </p:cNvPicPr>
          <p:nvPr/>
        </p:nvPicPr>
        <p:blipFill>
          <a:blip r:embed="rId3" cstate="print"/>
          <a:srcRect/>
          <a:stretch>
            <a:fillRect/>
          </a:stretch>
        </p:blipFill>
        <p:spPr bwMode="auto">
          <a:xfrm>
            <a:off x="2505456" y="1676400"/>
            <a:ext cx="5047488" cy="5257800"/>
          </a:xfrm>
          <a:prstGeom prst="rect">
            <a:avLst/>
          </a:prstGeom>
          <a:noFill/>
          <a:ln>
            <a:solidFill>
              <a:schemeClr val="accent1"/>
            </a:solid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5601"/>
                                        </p:tgtEl>
                                        <p:attrNameLst>
                                          <p:attrName>style.visibility</p:attrName>
                                        </p:attrNameLst>
                                      </p:cBhvr>
                                      <p:to>
                                        <p:strVal val="visible"/>
                                      </p:to>
                                    </p:set>
                                    <p:animEffect transition="in" filter="fade">
                                      <p:cBhvr>
                                        <p:cTn id="7" dur="1000"/>
                                        <p:tgtEl>
                                          <p:spTgt spid="25601"/>
                                        </p:tgtEl>
                                      </p:cBhvr>
                                    </p:animEffect>
                                    <p:anim calcmode="lin" valueType="num">
                                      <p:cBhvr>
                                        <p:cTn id="8" dur="1000" fill="hold"/>
                                        <p:tgtEl>
                                          <p:spTgt spid="25601"/>
                                        </p:tgtEl>
                                        <p:attrNameLst>
                                          <p:attrName>ppt_x</p:attrName>
                                        </p:attrNameLst>
                                      </p:cBhvr>
                                      <p:tavLst>
                                        <p:tav tm="0">
                                          <p:val>
                                            <p:strVal val="#ppt_x"/>
                                          </p:val>
                                        </p:tav>
                                        <p:tav tm="100000">
                                          <p:val>
                                            <p:strVal val="#ppt_x"/>
                                          </p:val>
                                        </p:tav>
                                      </p:tavLst>
                                    </p:anim>
                                    <p:anim calcmode="lin" valueType="num">
                                      <p:cBhvr>
                                        <p:cTn id="9" dur="1000" fill="hold"/>
                                        <p:tgtEl>
                                          <p:spTgt spid="2560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6866"/>
                                        </p:tgtEl>
                                        <p:attrNameLst>
                                          <p:attrName>style.visibility</p:attrName>
                                        </p:attrNameLst>
                                      </p:cBhvr>
                                      <p:to>
                                        <p:strVal val="visible"/>
                                      </p:to>
                                    </p:set>
                                    <p:anim calcmode="lin" valueType="num">
                                      <p:cBhvr additive="base">
                                        <p:cTn id="13" dur="500" fill="hold"/>
                                        <p:tgtEl>
                                          <p:spTgt spid="36866"/>
                                        </p:tgtEl>
                                        <p:attrNameLst>
                                          <p:attrName>ppt_x</p:attrName>
                                        </p:attrNameLst>
                                      </p:cBhvr>
                                      <p:tavLst>
                                        <p:tav tm="0">
                                          <p:val>
                                            <p:strVal val="#ppt_x"/>
                                          </p:val>
                                        </p:tav>
                                        <p:tav tm="100000">
                                          <p:val>
                                            <p:strVal val="#ppt_x"/>
                                          </p:val>
                                        </p:tav>
                                      </p:tavLst>
                                    </p:anim>
                                    <p:anim calcmode="lin" valueType="num">
                                      <p:cBhvr additive="base">
                                        <p:cTn id="14" dur="500" fill="hold"/>
                                        <p:tgtEl>
                                          <p:spTgt spid="368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480" y="1"/>
            <a:ext cx="8298180" cy="1371599"/>
          </a:xfrm>
        </p:spPr>
        <p:txBody>
          <a:bodyPr/>
          <a:lstStyle/>
          <a:p>
            <a:pPr algn="ctr"/>
            <a:r>
              <a:rPr lang="en-US" sz="3600" dirty="0" smtClean="0">
                <a:solidFill>
                  <a:srgbClr val="FFCC00"/>
                </a:solidFill>
              </a:rPr>
              <a:t>Threatened and Endangered Species </a:t>
            </a:r>
            <a:endParaRPr lang="en-US" sz="3600" dirty="0">
              <a:solidFill>
                <a:srgbClr val="FFCC00"/>
              </a:solidFill>
            </a:endParaRPr>
          </a:p>
        </p:txBody>
      </p:sp>
      <p:pic>
        <p:nvPicPr>
          <p:cNvPr id="12" name="Picture 11" descr="bat"/>
          <p:cNvPicPr>
            <a:picLocks noChangeAspect="1"/>
          </p:cNvPicPr>
          <p:nvPr/>
        </p:nvPicPr>
        <p:blipFill>
          <a:blip r:embed="rId2" cstate="print"/>
          <a:stretch>
            <a:fillRect/>
          </a:stretch>
        </p:blipFill>
        <p:spPr>
          <a:xfrm>
            <a:off x="4114800" y="5105400"/>
            <a:ext cx="1828800" cy="1828800"/>
          </a:xfrm>
          <a:prstGeom prst="rect">
            <a:avLst/>
          </a:prstGeom>
        </p:spPr>
      </p:pic>
      <p:pic>
        <p:nvPicPr>
          <p:cNvPr id="13" name="Picture 12" descr="bat"/>
          <p:cNvPicPr>
            <a:picLocks noChangeAspect="1"/>
          </p:cNvPicPr>
          <p:nvPr/>
        </p:nvPicPr>
        <p:blipFill>
          <a:blip r:embed="rId2" cstate="print"/>
          <a:stretch>
            <a:fillRect/>
          </a:stretch>
        </p:blipFill>
        <p:spPr>
          <a:xfrm>
            <a:off x="8001000" y="1600200"/>
            <a:ext cx="1828800" cy="1828800"/>
          </a:xfrm>
          <a:prstGeom prst="rect">
            <a:avLst/>
          </a:prstGeom>
        </p:spPr>
      </p:pic>
      <p:pic>
        <p:nvPicPr>
          <p:cNvPr id="14" name="Picture 13" descr="bat"/>
          <p:cNvPicPr>
            <a:picLocks noChangeAspect="1"/>
          </p:cNvPicPr>
          <p:nvPr/>
        </p:nvPicPr>
        <p:blipFill>
          <a:blip r:embed="rId2" cstate="print"/>
          <a:stretch>
            <a:fillRect/>
          </a:stretch>
        </p:blipFill>
        <p:spPr>
          <a:xfrm>
            <a:off x="304800" y="990600"/>
            <a:ext cx="1828800" cy="1828800"/>
          </a:xfrm>
          <a:prstGeom prst="rect">
            <a:avLst/>
          </a:prstGeom>
        </p:spPr>
      </p:pic>
      <p:sp>
        <p:nvSpPr>
          <p:cNvPr id="8" name="Rectangle 7"/>
          <p:cNvSpPr/>
          <p:nvPr/>
        </p:nvSpPr>
        <p:spPr>
          <a:xfrm>
            <a:off x="304800" y="2427744"/>
            <a:ext cx="8991600" cy="2677656"/>
          </a:xfrm>
          <a:prstGeom prst="rect">
            <a:avLst/>
          </a:prstGeom>
        </p:spPr>
        <p:txBody>
          <a:bodyPr wrap="square">
            <a:spAutoFit/>
          </a:bodyPr>
          <a:lstStyle/>
          <a:p>
            <a:r>
              <a:rPr lang="en-US" sz="2800" b="0" dirty="0" smtClean="0">
                <a:solidFill>
                  <a:schemeClr val="accent4">
                    <a:lumMod val="90000"/>
                  </a:schemeClr>
                </a:solidFill>
              </a:rPr>
              <a:t>During CY 2012, KYDNR required 30 Indiana bat surveys.</a:t>
            </a:r>
          </a:p>
          <a:p>
            <a:endParaRPr lang="en-US" sz="2800" b="0" dirty="0" smtClean="0">
              <a:solidFill>
                <a:schemeClr val="accent4">
                  <a:lumMod val="90000"/>
                </a:schemeClr>
              </a:solidFill>
            </a:endParaRPr>
          </a:p>
          <a:p>
            <a:r>
              <a:rPr lang="en-US" sz="2800" b="0" dirty="0" smtClean="0">
                <a:solidFill>
                  <a:schemeClr val="accent4">
                    <a:lumMod val="90000"/>
                  </a:schemeClr>
                </a:solidFill>
              </a:rPr>
              <a:t>KYDNR, in coordination with the USFWS, developed 28 Indiana bat Protection and Enhancement Plans (PEP), resulting in restoration of 3,922 acres of forest. </a:t>
            </a:r>
            <a:endParaRPr lang="en-US" sz="2800" b="0" dirty="0">
              <a:solidFill>
                <a:schemeClr val="accent4">
                  <a:lumMod val="90000"/>
                </a:schemeClr>
              </a:solidFill>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12"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0-#ppt_w/2"/>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0-#ppt_w/2"/>
                                          </p:val>
                                        </p:tav>
                                        <p:tav tm="100000">
                                          <p:val>
                                            <p:strVal val="#ppt_x"/>
                                          </p:val>
                                        </p:tav>
                                      </p:tavLst>
                                    </p:anim>
                                    <p:anim calcmode="lin" valueType="num">
                                      <p:cBhvr additive="base">
                                        <p:cTn id="2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754380" y="325121"/>
            <a:ext cx="8717280" cy="1527387"/>
          </a:xfrm>
        </p:spPr>
        <p:txBody>
          <a:bodyPr/>
          <a:lstStyle/>
          <a:p>
            <a:pPr algn="ctr" eaLnBrk="1" hangingPunct="1">
              <a:defRPr/>
            </a:pPr>
            <a:r>
              <a:rPr lang="en-US" sz="5200" dirty="0">
                <a:solidFill>
                  <a:srgbClr val="FFC000"/>
                </a:solidFill>
              </a:rPr>
              <a:t>State Issues </a:t>
            </a:r>
          </a:p>
        </p:txBody>
      </p:sp>
      <p:pic>
        <p:nvPicPr>
          <p:cNvPr id="140293" name="Picture 5" descr="MPj03627140000[1]"/>
          <p:cNvPicPr>
            <a:picLocks noGrp="1" noChangeAspect="1" noChangeArrowheads="1"/>
          </p:cNvPicPr>
          <p:nvPr>
            <p:ph idx="1"/>
          </p:nvPr>
        </p:nvPicPr>
        <p:blipFill>
          <a:blip r:embed="rId2" cstate="print"/>
          <a:srcRect/>
          <a:stretch>
            <a:fillRect/>
          </a:stretch>
        </p:blipFill>
        <p:spPr>
          <a:xfrm>
            <a:off x="1257300" y="2682240"/>
            <a:ext cx="7627620" cy="3901440"/>
          </a:xfrm>
          <a:ln w="38100">
            <a:solidFill>
              <a:schemeClr val="tx1"/>
            </a:solidFill>
          </a:ln>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barn(inVertical)">
                                      <p:cBhvr>
                                        <p:cTn id="7" dur="750"/>
                                        <p:tgtEl>
                                          <p:spTgt spid="140290"/>
                                        </p:tgtEl>
                                      </p:cBhvr>
                                    </p:animEffect>
                                  </p:childTnLst>
                                </p:cTn>
                              </p:par>
                            </p:childTnLst>
                          </p:cTn>
                        </p:par>
                        <p:par>
                          <p:cTn id="8" fill="hold">
                            <p:stCondLst>
                              <p:cond delay="750"/>
                            </p:stCondLst>
                            <p:childTnLst>
                              <p:par>
                                <p:cTn id="9" presetID="45" presetClass="entr" presetSubtype="0" fill="hold" nodeType="afterEffect">
                                  <p:stCondLst>
                                    <p:cond delay="0"/>
                                  </p:stCondLst>
                                  <p:childTnLst>
                                    <p:set>
                                      <p:cBhvr>
                                        <p:cTn id="10" dur="1" fill="hold">
                                          <p:stCondLst>
                                            <p:cond delay="0"/>
                                          </p:stCondLst>
                                        </p:cTn>
                                        <p:tgtEl>
                                          <p:spTgt spid="140293"/>
                                        </p:tgtEl>
                                        <p:attrNameLst>
                                          <p:attrName>style.visibility</p:attrName>
                                        </p:attrNameLst>
                                      </p:cBhvr>
                                      <p:to>
                                        <p:strVal val="visible"/>
                                      </p:to>
                                    </p:set>
                                    <p:animEffect transition="in" filter="fade">
                                      <p:cBhvr>
                                        <p:cTn id="11" dur="2000"/>
                                        <p:tgtEl>
                                          <p:spTgt spid="140293"/>
                                        </p:tgtEl>
                                      </p:cBhvr>
                                    </p:animEffect>
                                    <p:anim calcmode="lin" valueType="num">
                                      <p:cBhvr>
                                        <p:cTn id="12" dur="2000" fill="hold"/>
                                        <p:tgtEl>
                                          <p:spTgt spid="140293"/>
                                        </p:tgtEl>
                                        <p:attrNameLst>
                                          <p:attrName>ppt_w</p:attrName>
                                        </p:attrNameLst>
                                      </p:cBhvr>
                                      <p:tavLst>
                                        <p:tav tm="0" fmla="#ppt_w*sin(2.5*pi*$)">
                                          <p:val>
                                            <p:fltVal val="0"/>
                                          </p:val>
                                        </p:tav>
                                        <p:tav tm="100000">
                                          <p:val>
                                            <p:fltVal val="1"/>
                                          </p:val>
                                        </p:tav>
                                      </p:tavLst>
                                    </p:anim>
                                    <p:anim calcmode="lin" valueType="num">
                                      <p:cBhvr>
                                        <p:cTn id="13" dur="2000" fill="hold"/>
                                        <p:tgtEl>
                                          <p:spTgt spid="1402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 xmlns:p14="http://schemas.microsoft.com/office/powerpoint/2010/main" val="1486562599"/>
              </p:ext>
            </p:extLst>
          </p:nvPr>
        </p:nvGraphicFramePr>
        <p:xfrm>
          <a:off x="609600" y="1066800"/>
          <a:ext cx="89916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62000" y="152400"/>
            <a:ext cx="8077200" cy="707886"/>
          </a:xfrm>
          <a:prstGeom prst="rect">
            <a:avLst/>
          </a:prstGeom>
          <a:noFill/>
        </p:spPr>
        <p:txBody>
          <a:bodyPr wrap="square" rtlCol="0">
            <a:spAutoFit/>
          </a:bodyPr>
          <a:lstStyle/>
          <a:p>
            <a:pPr algn="ctr"/>
            <a:r>
              <a:rPr lang="en-US" sz="4000" dirty="0" smtClean="0">
                <a:ln w="12700">
                  <a:solidFill>
                    <a:schemeClr val="tx2">
                      <a:satMod val="155000"/>
                    </a:schemeClr>
                  </a:solidFill>
                  <a:prstDash val="solid"/>
                </a:ln>
                <a:solidFill>
                  <a:srgbClr val="FFCC00"/>
                </a:solidFill>
                <a:effectLst>
                  <a:outerShdw blurRad="41275" dist="20320" dir="1800000" algn="tl" rotWithShape="0">
                    <a:srgbClr val="000000">
                      <a:alpha val="40000"/>
                    </a:srgbClr>
                  </a:outerShdw>
                </a:effectLst>
              </a:rPr>
              <a:t>Bonding Adequacy</a:t>
            </a:r>
            <a:endParaRPr lang="en-US" sz="4000" dirty="0">
              <a:ln w="12700">
                <a:solidFill>
                  <a:schemeClr val="tx2">
                    <a:satMod val="155000"/>
                  </a:schemeClr>
                </a:solidFill>
                <a:prstDash val="solid"/>
              </a:ln>
              <a:solidFill>
                <a:srgbClr val="FFCC00"/>
              </a:solidFill>
              <a:effectLst>
                <a:outerShdw blurRad="41275" dist="20320" dir="1800000" algn="tl" rotWithShape="0">
                  <a:srgbClr val="000000">
                    <a:alpha val="40000"/>
                  </a:srgbClr>
                </a:outerShdw>
              </a:effectLst>
            </a:endParaRPr>
          </a:p>
        </p:txBody>
      </p:sp>
    </p:spTree>
    <p:extLst>
      <p:ext uri="{BB962C8B-B14F-4D97-AF65-F5344CB8AC3E}">
        <p14:creationId xmlns="" xmlns:p14="http://schemas.microsoft.com/office/powerpoint/2010/main" val="371662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childTnLst>
                          </p:cTn>
                        </p:par>
                        <p:par>
                          <p:cTn id="8" fill="hold">
                            <p:stCondLst>
                              <p:cond delay="750"/>
                            </p:stCondLst>
                            <p:childTnLst>
                              <p:par>
                                <p:cTn id="9" presetID="1" presetClass="entr" presetSubtype="0" fill="hold" grpId="0" nodeType="afterEffect">
                                  <p:stCondLst>
                                    <p:cond delay="0"/>
                                  </p:stCondLst>
                                  <p:childTnLst>
                                    <p:set>
                                      <p:cBhvr>
                                        <p:cTn id="10" dur="1" fill="hold">
                                          <p:stCondLst>
                                            <p:cond delay="9"/>
                                          </p:stCondLst>
                                        </p:cTn>
                                        <p:tgtEl>
                                          <p:spTgt spid="4">
                                            <p:graphicEl>
                                              <a:dgm id="{59F5C405-10D7-475E-A8D9-D08BC646B05B}"/>
                                            </p:graphicEl>
                                          </p:spTgt>
                                        </p:tgtEl>
                                        <p:attrNameLst>
                                          <p:attrName>style.visibility</p:attrName>
                                        </p:attrNameLst>
                                      </p:cBhvr>
                                      <p:to>
                                        <p:strVal val="visible"/>
                                      </p:to>
                                    </p:set>
                                  </p:childTnLst>
                                </p:cTn>
                              </p:par>
                            </p:childTnLst>
                          </p:cTn>
                        </p:par>
                        <p:par>
                          <p:cTn id="11" fill="hold">
                            <p:stCondLst>
                              <p:cond delay="760"/>
                            </p:stCondLst>
                            <p:childTnLst>
                              <p:par>
                                <p:cTn id="12" presetID="1" presetClass="entr" presetSubtype="0" fill="hold" grpId="0" nodeType="afterEffect">
                                  <p:stCondLst>
                                    <p:cond delay="0"/>
                                  </p:stCondLst>
                                  <p:childTnLst>
                                    <p:set>
                                      <p:cBhvr>
                                        <p:cTn id="13" dur="1" fill="hold">
                                          <p:stCondLst>
                                            <p:cond delay="9"/>
                                          </p:stCondLst>
                                        </p:cTn>
                                        <p:tgtEl>
                                          <p:spTgt spid="4">
                                            <p:graphicEl>
                                              <a:dgm id="{36EB04EB-7670-4B65-9B1D-3B0ADF305B26}"/>
                                            </p:graphicEl>
                                          </p:spTgt>
                                        </p:tgtEl>
                                        <p:attrNameLst>
                                          <p:attrName>style.visibility</p:attrName>
                                        </p:attrNameLst>
                                      </p:cBhvr>
                                      <p:to>
                                        <p:strVal val="visible"/>
                                      </p:to>
                                    </p:set>
                                  </p:childTnLst>
                                </p:cTn>
                              </p:par>
                            </p:childTnLst>
                          </p:cTn>
                        </p:par>
                        <p:par>
                          <p:cTn id="14" fill="hold">
                            <p:stCondLst>
                              <p:cond delay="770"/>
                            </p:stCondLst>
                            <p:childTnLst>
                              <p:par>
                                <p:cTn id="15" presetID="1" presetClass="entr" presetSubtype="0" fill="hold" grpId="0" nodeType="afterEffect">
                                  <p:stCondLst>
                                    <p:cond delay="0"/>
                                  </p:stCondLst>
                                  <p:childTnLst>
                                    <p:set>
                                      <p:cBhvr>
                                        <p:cTn id="16" dur="1" fill="hold">
                                          <p:stCondLst>
                                            <p:cond delay="9"/>
                                          </p:stCondLst>
                                        </p:cTn>
                                        <p:tgtEl>
                                          <p:spTgt spid="4">
                                            <p:graphicEl>
                                              <a:dgm id="{A64EC20F-3001-48E8-B7D1-36F0BEB819AB}"/>
                                            </p:graphicEl>
                                          </p:spTgt>
                                        </p:tgtEl>
                                        <p:attrNameLst>
                                          <p:attrName>style.visibility</p:attrName>
                                        </p:attrNameLst>
                                      </p:cBhvr>
                                      <p:to>
                                        <p:strVal val="visible"/>
                                      </p:to>
                                    </p:set>
                                  </p:childTnLst>
                                </p:cTn>
                              </p:par>
                            </p:childTnLst>
                          </p:cTn>
                        </p:par>
                        <p:par>
                          <p:cTn id="17" fill="hold">
                            <p:stCondLst>
                              <p:cond delay="780"/>
                            </p:stCondLst>
                            <p:childTnLst>
                              <p:par>
                                <p:cTn id="18" presetID="1" presetClass="entr" presetSubtype="0" fill="hold" grpId="0" nodeType="afterEffect">
                                  <p:stCondLst>
                                    <p:cond delay="0"/>
                                  </p:stCondLst>
                                  <p:childTnLst>
                                    <p:set>
                                      <p:cBhvr>
                                        <p:cTn id="19" dur="1" fill="hold">
                                          <p:stCondLst>
                                            <p:cond delay="9"/>
                                          </p:stCondLst>
                                        </p:cTn>
                                        <p:tgtEl>
                                          <p:spTgt spid="4">
                                            <p:graphicEl>
                                              <a:dgm id="{817A3755-D869-407C-93B3-4121E3858039}"/>
                                            </p:graphicEl>
                                          </p:spTgt>
                                        </p:tgtEl>
                                        <p:attrNameLst>
                                          <p:attrName>style.visibility</p:attrName>
                                        </p:attrNameLst>
                                      </p:cBhvr>
                                      <p:to>
                                        <p:strVal val="visible"/>
                                      </p:to>
                                    </p:set>
                                  </p:childTnLst>
                                </p:cTn>
                              </p:par>
                            </p:childTnLst>
                          </p:cTn>
                        </p:par>
                        <p:par>
                          <p:cTn id="20" fill="hold">
                            <p:stCondLst>
                              <p:cond delay="790"/>
                            </p:stCondLst>
                            <p:childTnLst>
                              <p:par>
                                <p:cTn id="21" presetID="1" presetClass="entr" presetSubtype="0" fill="hold" grpId="0" nodeType="afterEffect">
                                  <p:stCondLst>
                                    <p:cond delay="0"/>
                                  </p:stCondLst>
                                  <p:childTnLst>
                                    <p:set>
                                      <p:cBhvr>
                                        <p:cTn id="22" dur="1" fill="hold">
                                          <p:stCondLst>
                                            <p:cond delay="9"/>
                                          </p:stCondLst>
                                        </p:cTn>
                                        <p:tgtEl>
                                          <p:spTgt spid="4">
                                            <p:graphicEl>
                                              <a:dgm id="{AA666396-958A-4CCC-8D18-9A8A75B1A0A7}"/>
                                            </p:graphicEl>
                                          </p:spTgt>
                                        </p:tgtEl>
                                        <p:attrNameLst>
                                          <p:attrName>style.visibility</p:attrName>
                                        </p:attrNameLst>
                                      </p:cBhvr>
                                      <p:to>
                                        <p:strVal val="visible"/>
                                      </p:to>
                                    </p:set>
                                  </p:childTnLst>
                                </p:cTn>
                              </p:par>
                            </p:childTnLst>
                          </p:cTn>
                        </p:par>
                        <p:par>
                          <p:cTn id="23" fill="hold">
                            <p:stCondLst>
                              <p:cond delay="800"/>
                            </p:stCondLst>
                            <p:childTnLst>
                              <p:par>
                                <p:cTn id="24" presetID="1" presetClass="entr" presetSubtype="0" fill="hold" grpId="0" nodeType="afterEffect">
                                  <p:stCondLst>
                                    <p:cond delay="0"/>
                                  </p:stCondLst>
                                  <p:childTnLst>
                                    <p:set>
                                      <p:cBhvr>
                                        <p:cTn id="25" dur="1" fill="hold">
                                          <p:stCondLst>
                                            <p:cond delay="9"/>
                                          </p:stCondLst>
                                        </p:cTn>
                                        <p:tgtEl>
                                          <p:spTgt spid="4">
                                            <p:graphicEl>
                                              <a:dgm id="{4070010D-1D48-4835-A360-C4689D2367B1}"/>
                                            </p:graphicEl>
                                          </p:spTgt>
                                        </p:tgtEl>
                                        <p:attrNameLst>
                                          <p:attrName>style.visibility</p:attrName>
                                        </p:attrNameLst>
                                      </p:cBhvr>
                                      <p:to>
                                        <p:strVal val="visible"/>
                                      </p:to>
                                    </p:set>
                                  </p:childTnLst>
                                </p:cTn>
                              </p:par>
                            </p:childTnLst>
                          </p:cTn>
                        </p:par>
                        <p:par>
                          <p:cTn id="26" fill="hold">
                            <p:stCondLst>
                              <p:cond delay="810"/>
                            </p:stCondLst>
                            <p:childTnLst>
                              <p:par>
                                <p:cTn id="27" presetID="1" presetClass="entr" presetSubtype="0" fill="hold" grpId="0" nodeType="afterEffect">
                                  <p:stCondLst>
                                    <p:cond delay="0"/>
                                  </p:stCondLst>
                                  <p:childTnLst>
                                    <p:set>
                                      <p:cBhvr>
                                        <p:cTn id="28" dur="1" fill="hold">
                                          <p:stCondLst>
                                            <p:cond delay="9"/>
                                          </p:stCondLst>
                                        </p:cTn>
                                        <p:tgtEl>
                                          <p:spTgt spid="4">
                                            <p:graphicEl>
                                              <a:dgm id="{EC36C2BA-EDAF-4415-9DA0-F00320C50484}"/>
                                            </p:graphicEl>
                                          </p:spTgt>
                                        </p:tgtEl>
                                        <p:attrNameLst>
                                          <p:attrName>style.visibility</p:attrName>
                                        </p:attrNameLst>
                                      </p:cBhvr>
                                      <p:to>
                                        <p:strVal val="visible"/>
                                      </p:to>
                                    </p:set>
                                  </p:childTnLst>
                                </p:cTn>
                              </p:par>
                            </p:childTnLst>
                          </p:cTn>
                        </p:par>
                        <p:par>
                          <p:cTn id="29" fill="hold">
                            <p:stCondLst>
                              <p:cond delay="820"/>
                            </p:stCondLst>
                            <p:childTnLst>
                              <p:par>
                                <p:cTn id="30" presetID="1" presetClass="entr" presetSubtype="0" fill="hold" grpId="0" nodeType="afterEffect">
                                  <p:stCondLst>
                                    <p:cond delay="0"/>
                                  </p:stCondLst>
                                  <p:childTnLst>
                                    <p:set>
                                      <p:cBhvr>
                                        <p:cTn id="31" dur="1" fill="hold">
                                          <p:stCondLst>
                                            <p:cond delay="9"/>
                                          </p:stCondLst>
                                        </p:cTn>
                                        <p:tgtEl>
                                          <p:spTgt spid="4">
                                            <p:graphicEl>
                                              <a:dgm id="{DB34EA47-3E11-41F6-A263-949BC041C36B}"/>
                                            </p:graphicEl>
                                          </p:spTgt>
                                        </p:tgtEl>
                                        <p:attrNameLst>
                                          <p:attrName>style.visibility</p:attrName>
                                        </p:attrNameLst>
                                      </p:cBhvr>
                                      <p:to>
                                        <p:strVal val="visible"/>
                                      </p:to>
                                    </p:set>
                                  </p:childTnLst>
                                </p:cTn>
                              </p:par>
                            </p:childTnLst>
                          </p:cTn>
                        </p:par>
                        <p:par>
                          <p:cTn id="32" fill="hold">
                            <p:stCondLst>
                              <p:cond delay="830"/>
                            </p:stCondLst>
                            <p:childTnLst>
                              <p:par>
                                <p:cTn id="33" presetID="1" presetClass="entr" presetSubtype="0" fill="hold" grpId="0" nodeType="afterEffect">
                                  <p:stCondLst>
                                    <p:cond delay="0"/>
                                  </p:stCondLst>
                                  <p:childTnLst>
                                    <p:set>
                                      <p:cBhvr>
                                        <p:cTn id="34" dur="1" fill="hold">
                                          <p:stCondLst>
                                            <p:cond delay="9"/>
                                          </p:stCondLst>
                                        </p:cTn>
                                        <p:tgtEl>
                                          <p:spTgt spid="4">
                                            <p:graphicEl>
                                              <a:dgm id="{85C81E66-58E4-4D4C-A8C1-CCFF06A20BBF}"/>
                                            </p:graphicEl>
                                          </p:spTgt>
                                        </p:tgtEl>
                                        <p:attrNameLst>
                                          <p:attrName>style.visibility</p:attrName>
                                        </p:attrNameLst>
                                      </p:cBhvr>
                                      <p:to>
                                        <p:strVal val="visible"/>
                                      </p:to>
                                    </p:set>
                                  </p:childTnLst>
                                </p:cTn>
                              </p:par>
                            </p:childTnLst>
                          </p:cTn>
                        </p:par>
                        <p:par>
                          <p:cTn id="35" fill="hold">
                            <p:stCondLst>
                              <p:cond delay="840"/>
                            </p:stCondLst>
                            <p:childTnLst>
                              <p:par>
                                <p:cTn id="36" presetID="1" presetClass="entr" presetSubtype="0" fill="hold" grpId="0" nodeType="afterEffect">
                                  <p:stCondLst>
                                    <p:cond delay="0"/>
                                  </p:stCondLst>
                                  <p:childTnLst>
                                    <p:set>
                                      <p:cBhvr>
                                        <p:cTn id="37" dur="1" fill="hold">
                                          <p:stCondLst>
                                            <p:cond delay="9"/>
                                          </p:stCondLst>
                                        </p:cTn>
                                        <p:tgtEl>
                                          <p:spTgt spid="4">
                                            <p:graphicEl>
                                              <a:dgm id="{F7F8FD87-0C11-4034-8850-180BF57F4923}"/>
                                            </p:graphicEl>
                                          </p:spTgt>
                                        </p:tgtEl>
                                        <p:attrNameLst>
                                          <p:attrName>style.visibility</p:attrName>
                                        </p:attrNameLst>
                                      </p:cBhvr>
                                      <p:to>
                                        <p:strVal val="visible"/>
                                      </p:to>
                                    </p:set>
                                  </p:childTnLst>
                                </p:cTn>
                              </p:par>
                            </p:childTnLst>
                          </p:cTn>
                        </p:par>
                        <p:par>
                          <p:cTn id="38" fill="hold">
                            <p:stCondLst>
                              <p:cond delay="850"/>
                            </p:stCondLst>
                            <p:childTnLst>
                              <p:par>
                                <p:cTn id="39" presetID="1" presetClass="entr" presetSubtype="0" fill="hold" grpId="0" nodeType="afterEffect">
                                  <p:stCondLst>
                                    <p:cond delay="0"/>
                                  </p:stCondLst>
                                  <p:childTnLst>
                                    <p:set>
                                      <p:cBhvr>
                                        <p:cTn id="40" dur="1" fill="hold">
                                          <p:stCondLst>
                                            <p:cond delay="9"/>
                                          </p:stCondLst>
                                        </p:cTn>
                                        <p:tgtEl>
                                          <p:spTgt spid="4">
                                            <p:graphicEl>
                                              <a:dgm id="{098F2952-A630-41B7-AA8A-6668E222BFAC}"/>
                                            </p:graphicEl>
                                          </p:spTgt>
                                        </p:tgtEl>
                                        <p:attrNameLst>
                                          <p:attrName>style.visibility</p:attrName>
                                        </p:attrNameLst>
                                      </p:cBhvr>
                                      <p:to>
                                        <p:strVal val="visible"/>
                                      </p:to>
                                    </p:set>
                                  </p:childTnLst>
                                </p:cTn>
                              </p:par>
                            </p:childTnLst>
                          </p:cTn>
                        </p:par>
                        <p:par>
                          <p:cTn id="41" fill="hold">
                            <p:stCondLst>
                              <p:cond delay="860"/>
                            </p:stCondLst>
                            <p:childTnLst>
                              <p:par>
                                <p:cTn id="42" presetID="1" presetClass="entr" presetSubtype="0" fill="hold" grpId="0" nodeType="afterEffect">
                                  <p:stCondLst>
                                    <p:cond delay="0"/>
                                  </p:stCondLst>
                                  <p:childTnLst>
                                    <p:set>
                                      <p:cBhvr>
                                        <p:cTn id="43" dur="1" fill="hold">
                                          <p:stCondLst>
                                            <p:cond delay="9"/>
                                          </p:stCondLst>
                                        </p:cTn>
                                        <p:tgtEl>
                                          <p:spTgt spid="4">
                                            <p:graphicEl>
                                              <a:dgm id="{1E3F4FDE-045B-499F-82DF-7408307564E5}"/>
                                            </p:graphicEl>
                                          </p:spTgt>
                                        </p:tgtEl>
                                        <p:attrNameLst>
                                          <p:attrName>style.visibility</p:attrName>
                                        </p:attrNameLst>
                                      </p:cBhvr>
                                      <p:to>
                                        <p:strVal val="visible"/>
                                      </p:to>
                                    </p:set>
                                  </p:childTnLst>
                                </p:cTn>
                              </p:par>
                            </p:childTnLst>
                          </p:cTn>
                        </p:par>
                        <p:par>
                          <p:cTn id="44" fill="hold">
                            <p:stCondLst>
                              <p:cond delay="870"/>
                            </p:stCondLst>
                            <p:childTnLst>
                              <p:par>
                                <p:cTn id="45" presetID="1" presetClass="entr" presetSubtype="0" fill="hold" grpId="0" nodeType="afterEffect">
                                  <p:stCondLst>
                                    <p:cond delay="0"/>
                                  </p:stCondLst>
                                  <p:childTnLst>
                                    <p:set>
                                      <p:cBhvr>
                                        <p:cTn id="46" dur="1" fill="hold">
                                          <p:stCondLst>
                                            <p:cond delay="9"/>
                                          </p:stCondLst>
                                        </p:cTn>
                                        <p:tgtEl>
                                          <p:spTgt spid="4">
                                            <p:graphicEl>
                                              <a:dgm id="{44CC3FD6-AE5C-4EEE-8B07-2FF156E1F4C8}"/>
                                            </p:graphicEl>
                                          </p:spTgt>
                                        </p:tgtEl>
                                        <p:attrNameLst>
                                          <p:attrName>style.visibility</p:attrName>
                                        </p:attrNameLst>
                                      </p:cBhvr>
                                      <p:to>
                                        <p:strVal val="visible"/>
                                      </p:to>
                                    </p:set>
                                  </p:childTnLst>
                                </p:cTn>
                              </p:par>
                            </p:childTnLst>
                          </p:cTn>
                        </p:par>
                        <p:par>
                          <p:cTn id="47" fill="hold">
                            <p:stCondLst>
                              <p:cond delay="880"/>
                            </p:stCondLst>
                            <p:childTnLst>
                              <p:par>
                                <p:cTn id="48" presetID="1" presetClass="entr" presetSubtype="0" fill="hold" grpId="0" nodeType="afterEffect">
                                  <p:stCondLst>
                                    <p:cond delay="0"/>
                                  </p:stCondLst>
                                  <p:childTnLst>
                                    <p:set>
                                      <p:cBhvr>
                                        <p:cTn id="49" dur="1" fill="hold">
                                          <p:stCondLst>
                                            <p:cond delay="9"/>
                                          </p:stCondLst>
                                        </p:cTn>
                                        <p:tgtEl>
                                          <p:spTgt spid="4">
                                            <p:graphicEl>
                                              <a:dgm id="{E6619A7B-E666-48C8-9F27-02BE62333A87}"/>
                                            </p:graphicEl>
                                          </p:spTgt>
                                        </p:tgtEl>
                                        <p:attrNameLst>
                                          <p:attrName>style.visibility</p:attrName>
                                        </p:attrNameLst>
                                      </p:cBhvr>
                                      <p:to>
                                        <p:strVal val="visible"/>
                                      </p:to>
                                    </p:set>
                                  </p:childTnLst>
                                </p:cTn>
                              </p:par>
                            </p:childTnLst>
                          </p:cTn>
                        </p:par>
                        <p:par>
                          <p:cTn id="50" fill="hold">
                            <p:stCondLst>
                              <p:cond delay="890"/>
                            </p:stCondLst>
                            <p:childTnLst>
                              <p:par>
                                <p:cTn id="51" presetID="1" presetClass="entr" presetSubtype="0" fill="hold" grpId="0" nodeType="afterEffect">
                                  <p:stCondLst>
                                    <p:cond delay="0"/>
                                  </p:stCondLst>
                                  <p:childTnLst>
                                    <p:set>
                                      <p:cBhvr>
                                        <p:cTn id="52" dur="1" fill="hold">
                                          <p:stCondLst>
                                            <p:cond delay="9"/>
                                          </p:stCondLst>
                                        </p:cTn>
                                        <p:tgtEl>
                                          <p:spTgt spid="4">
                                            <p:graphicEl>
                                              <a:dgm id="{D7790853-27C0-4C64-88AD-36F8B4B33EEC}"/>
                                            </p:graphicEl>
                                          </p:spTgt>
                                        </p:tgtEl>
                                        <p:attrNameLst>
                                          <p:attrName>style.visibility</p:attrName>
                                        </p:attrNameLst>
                                      </p:cBhvr>
                                      <p:to>
                                        <p:strVal val="visible"/>
                                      </p:to>
                                    </p:set>
                                  </p:childTnLst>
                                </p:cTn>
                              </p:par>
                            </p:childTnLst>
                          </p:cTn>
                        </p:par>
                        <p:par>
                          <p:cTn id="53" fill="hold">
                            <p:stCondLst>
                              <p:cond delay="900"/>
                            </p:stCondLst>
                            <p:childTnLst>
                              <p:par>
                                <p:cTn id="54" presetID="1" presetClass="entr" presetSubtype="0" fill="hold" grpId="0" nodeType="afterEffect">
                                  <p:stCondLst>
                                    <p:cond delay="0"/>
                                  </p:stCondLst>
                                  <p:childTnLst>
                                    <p:set>
                                      <p:cBhvr>
                                        <p:cTn id="55" dur="1" fill="hold">
                                          <p:stCondLst>
                                            <p:cond delay="9"/>
                                          </p:stCondLst>
                                        </p:cTn>
                                        <p:tgtEl>
                                          <p:spTgt spid="4">
                                            <p:graphicEl>
                                              <a:dgm id="{F475BDC8-3416-4DE1-9F2C-2BD40E68E684}"/>
                                            </p:graphicEl>
                                          </p:spTgt>
                                        </p:tgtEl>
                                        <p:attrNameLst>
                                          <p:attrName>style.visibility</p:attrName>
                                        </p:attrNameLst>
                                      </p:cBhvr>
                                      <p:to>
                                        <p:strVal val="visible"/>
                                      </p:to>
                                    </p:set>
                                  </p:childTnLst>
                                </p:cTn>
                              </p:par>
                            </p:childTnLst>
                          </p:cTn>
                        </p:par>
                        <p:par>
                          <p:cTn id="56" fill="hold">
                            <p:stCondLst>
                              <p:cond delay="910"/>
                            </p:stCondLst>
                            <p:childTnLst>
                              <p:par>
                                <p:cTn id="57" presetID="1" presetClass="entr" presetSubtype="0" fill="hold" grpId="0" nodeType="afterEffect">
                                  <p:stCondLst>
                                    <p:cond delay="0"/>
                                  </p:stCondLst>
                                  <p:childTnLst>
                                    <p:set>
                                      <p:cBhvr>
                                        <p:cTn id="58" dur="1" fill="hold">
                                          <p:stCondLst>
                                            <p:cond delay="9"/>
                                          </p:stCondLst>
                                        </p:cTn>
                                        <p:tgtEl>
                                          <p:spTgt spid="4">
                                            <p:graphicEl>
                                              <a:dgm id="{BF9C9828-6022-448B-B997-C9BBC04EC5E1}"/>
                                            </p:graphicEl>
                                          </p:spTgt>
                                        </p:tgtEl>
                                        <p:attrNameLst>
                                          <p:attrName>style.visibility</p:attrName>
                                        </p:attrNameLst>
                                      </p:cBhvr>
                                      <p:to>
                                        <p:strVal val="visible"/>
                                      </p:to>
                                    </p:set>
                                  </p:childTnLst>
                                </p:cTn>
                              </p:par>
                            </p:childTnLst>
                          </p:cTn>
                        </p:par>
                        <p:par>
                          <p:cTn id="59" fill="hold">
                            <p:stCondLst>
                              <p:cond delay="920"/>
                            </p:stCondLst>
                            <p:childTnLst>
                              <p:par>
                                <p:cTn id="60" presetID="1" presetClass="entr" presetSubtype="0" fill="hold" grpId="0" nodeType="afterEffect">
                                  <p:stCondLst>
                                    <p:cond delay="0"/>
                                  </p:stCondLst>
                                  <p:childTnLst>
                                    <p:set>
                                      <p:cBhvr>
                                        <p:cTn id="61" dur="1" fill="hold">
                                          <p:stCondLst>
                                            <p:cond delay="9"/>
                                          </p:stCondLst>
                                        </p:cTn>
                                        <p:tgtEl>
                                          <p:spTgt spid="4">
                                            <p:graphicEl>
                                              <a:dgm id="{3C205A6E-0A34-450A-BCE4-0126EB579A24}"/>
                                            </p:graphicEl>
                                          </p:spTgt>
                                        </p:tgtEl>
                                        <p:attrNameLst>
                                          <p:attrName>style.visibility</p:attrName>
                                        </p:attrNameLst>
                                      </p:cBhvr>
                                      <p:to>
                                        <p:strVal val="visible"/>
                                      </p:to>
                                    </p:set>
                                  </p:childTnLst>
                                </p:cTn>
                              </p:par>
                            </p:childTnLst>
                          </p:cTn>
                        </p:par>
                        <p:par>
                          <p:cTn id="62" fill="hold">
                            <p:stCondLst>
                              <p:cond delay="930"/>
                            </p:stCondLst>
                            <p:childTnLst>
                              <p:par>
                                <p:cTn id="63" presetID="1" presetClass="entr" presetSubtype="0" fill="hold" grpId="0" nodeType="afterEffect">
                                  <p:stCondLst>
                                    <p:cond delay="0"/>
                                  </p:stCondLst>
                                  <p:childTnLst>
                                    <p:set>
                                      <p:cBhvr>
                                        <p:cTn id="64" dur="1" fill="hold">
                                          <p:stCondLst>
                                            <p:cond delay="9"/>
                                          </p:stCondLst>
                                        </p:cTn>
                                        <p:tgtEl>
                                          <p:spTgt spid="4">
                                            <p:graphicEl>
                                              <a:dgm id="{BF6C73D6-7EF4-4A76-A5D2-6A3225389658}"/>
                                            </p:graphicEl>
                                          </p:spTgt>
                                        </p:tgtEl>
                                        <p:attrNameLst>
                                          <p:attrName>style.visibility</p:attrName>
                                        </p:attrNameLst>
                                      </p:cBhvr>
                                      <p:to>
                                        <p:strVal val="visible"/>
                                      </p:to>
                                    </p:set>
                                  </p:childTnLst>
                                </p:cTn>
                              </p:par>
                            </p:childTnLst>
                          </p:cTn>
                        </p:par>
                        <p:par>
                          <p:cTn id="65" fill="hold">
                            <p:stCondLst>
                              <p:cond delay="940"/>
                            </p:stCondLst>
                            <p:childTnLst>
                              <p:par>
                                <p:cTn id="66" presetID="1" presetClass="entr" presetSubtype="0" fill="hold" grpId="0" nodeType="afterEffect">
                                  <p:stCondLst>
                                    <p:cond delay="0"/>
                                  </p:stCondLst>
                                  <p:childTnLst>
                                    <p:set>
                                      <p:cBhvr>
                                        <p:cTn id="67" dur="1" fill="hold">
                                          <p:stCondLst>
                                            <p:cond delay="9"/>
                                          </p:stCondLst>
                                        </p:cTn>
                                        <p:tgtEl>
                                          <p:spTgt spid="4">
                                            <p:graphicEl>
                                              <a:dgm id="{42091F5F-F07B-4F26-9B83-3475E8043D6D}"/>
                                            </p:graphicEl>
                                          </p:spTgt>
                                        </p:tgtEl>
                                        <p:attrNameLst>
                                          <p:attrName>style.visibility</p:attrName>
                                        </p:attrNameLst>
                                      </p:cBhvr>
                                      <p:to>
                                        <p:strVal val="visible"/>
                                      </p:to>
                                    </p:set>
                                  </p:childTnLst>
                                </p:cTn>
                              </p:par>
                            </p:childTnLst>
                          </p:cTn>
                        </p:par>
                        <p:par>
                          <p:cTn id="68" fill="hold">
                            <p:stCondLst>
                              <p:cond delay="950"/>
                            </p:stCondLst>
                            <p:childTnLst>
                              <p:par>
                                <p:cTn id="69" presetID="1" presetClass="entr" presetSubtype="0" fill="hold" grpId="0" nodeType="afterEffect">
                                  <p:stCondLst>
                                    <p:cond delay="0"/>
                                  </p:stCondLst>
                                  <p:childTnLst>
                                    <p:set>
                                      <p:cBhvr>
                                        <p:cTn id="70" dur="1" fill="hold">
                                          <p:stCondLst>
                                            <p:cond delay="9"/>
                                          </p:stCondLst>
                                        </p:cTn>
                                        <p:tgtEl>
                                          <p:spTgt spid="4">
                                            <p:graphicEl>
                                              <a:dgm id="{92708361-C752-4BA8-BDBF-8FB7D2B0FF74}"/>
                                            </p:graphicEl>
                                          </p:spTgt>
                                        </p:tgtEl>
                                        <p:attrNameLst>
                                          <p:attrName>style.visibility</p:attrName>
                                        </p:attrNameLst>
                                      </p:cBhvr>
                                      <p:to>
                                        <p:strVal val="visible"/>
                                      </p:to>
                                    </p:set>
                                  </p:childTnLst>
                                </p:cTn>
                              </p:par>
                            </p:childTnLst>
                          </p:cTn>
                        </p:par>
                        <p:par>
                          <p:cTn id="71" fill="hold">
                            <p:stCondLst>
                              <p:cond delay="960"/>
                            </p:stCondLst>
                            <p:childTnLst>
                              <p:par>
                                <p:cTn id="72" presetID="1" presetClass="entr" presetSubtype="0" fill="hold" grpId="0" nodeType="afterEffect">
                                  <p:stCondLst>
                                    <p:cond delay="0"/>
                                  </p:stCondLst>
                                  <p:childTnLst>
                                    <p:set>
                                      <p:cBhvr>
                                        <p:cTn id="73" dur="1" fill="hold">
                                          <p:stCondLst>
                                            <p:cond delay="9"/>
                                          </p:stCondLst>
                                        </p:cTn>
                                        <p:tgtEl>
                                          <p:spTgt spid="4">
                                            <p:graphicEl>
                                              <a:dgm id="{C1FDAF4B-5697-4A93-AACA-5126B3A3E889}"/>
                                            </p:graphicEl>
                                          </p:spTgt>
                                        </p:tgtEl>
                                        <p:attrNameLst>
                                          <p:attrName>style.visibility</p:attrName>
                                        </p:attrNameLst>
                                      </p:cBhvr>
                                      <p:to>
                                        <p:strVal val="visible"/>
                                      </p:to>
                                    </p:set>
                                  </p:childTnLst>
                                </p:cTn>
                              </p:par>
                            </p:childTnLst>
                          </p:cTn>
                        </p:par>
                        <p:par>
                          <p:cTn id="74" fill="hold">
                            <p:stCondLst>
                              <p:cond delay="970"/>
                            </p:stCondLst>
                            <p:childTnLst>
                              <p:par>
                                <p:cTn id="75" presetID="1" presetClass="entr" presetSubtype="0" fill="hold" grpId="0" nodeType="afterEffect">
                                  <p:stCondLst>
                                    <p:cond delay="0"/>
                                  </p:stCondLst>
                                  <p:childTnLst>
                                    <p:set>
                                      <p:cBhvr>
                                        <p:cTn id="76" dur="1" fill="hold">
                                          <p:stCondLst>
                                            <p:cond delay="9"/>
                                          </p:stCondLst>
                                        </p:cTn>
                                        <p:tgtEl>
                                          <p:spTgt spid="4">
                                            <p:graphicEl>
                                              <a:dgm id="{77CB220B-2380-4D7E-8BF2-B3FA0C0E5AB6}"/>
                                            </p:graphicEl>
                                          </p:spTgt>
                                        </p:tgtEl>
                                        <p:attrNameLst>
                                          <p:attrName>style.visibility</p:attrName>
                                        </p:attrNameLst>
                                      </p:cBhvr>
                                      <p:to>
                                        <p:strVal val="visible"/>
                                      </p:to>
                                    </p:set>
                                  </p:childTnLst>
                                </p:cTn>
                              </p:par>
                            </p:childTnLst>
                          </p:cTn>
                        </p:par>
                        <p:par>
                          <p:cTn id="77" fill="hold">
                            <p:stCondLst>
                              <p:cond delay="980"/>
                            </p:stCondLst>
                            <p:childTnLst>
                              <p:par>
                                <p:cTn id="78" presetID="1" presetClass="entr" presetSubtype="0" fill="hold" grpId="0" nodeType="afterEffect">
                                  <p:stCondLst>
                                    <p:cond delay="0"/>
                                  </p:stCondLst>
                                  <p:childTnLst>
                                    <p:set>
                                      <p:cBhvr>
                                        <p:cTn id="79" dur="1" fill="hold">
                                          <p:stCondLst>
                                            <p:cond delay="9"/>
                                          </p:stCondLst>
                                        </p:cTn>
                                        <p:tgtEl>
                                          <p:spTgt spid="4">
                                            <p:graphicEl>
                                              <a:dgm id="{1BDA2265-9E37-4A69-9BD6-99BAFB9A41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 xmlns:p14="http://schemas.microsoft.com/office/powerpoint/2010/main" val="1051834101"/>
              </p:ext>
            </p:extLst>
          </p:nvPr>
        </p:nvGraphicFramePr>
        <p:xfrm>
          <a:off x="609600" y="533400"/>
          <a:ext cx="88392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62435096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body" idx="1"/>
          </p:nvPr>
        </p:nvSpPr>
        <p:spPr/>
        <p:txBody>
          <a:bodyPr/>
          <a:lstStyle/>
          <a:p>
            <a:pPr eaLnBrk="1" hangingPunct="1">
              <a:defRPr/>
            </a:pPr>
            <a:endParaRPr lang="en-US"/>
          </a:p>
        </p:txBody>
      </p:sp>
      <p:pic>
        <p:nvPicPr>
          <p:cNvPr id="10" name="880-0168 1-28-2008_WMV V9.wmv">
            <a:hlinkClick r:id="" action="ppaction://media"/>
          </p:cNvPr>
          <p:cNvPicPr>
            <a:picLocks noChangeAspect="1"/>
          </p:cNvPicPr>
          <p:nvPr>
            <a:videoFile r:link="rId1"/>
            <p:extLst>
              <p:ext uri="{DAA4B4D4-6D71-4841-9C94-3DE7FCFB9230}">
                <p14:media xmlns="" xmlns:p14="http://schemas.microsoft.com/office/powerpoint/2010/main" r:embed="rId5">
                  <p14:trim end="15416.2976"/>
                </p14:media>
              </p:ext>
            </p:extLst>
          </p:nvPr>
        </p:nvPicPr>
        <p:blipFill>
          <a:blip r:embed="rId6" cstate="print">
            <a:lum bright="18000" contrast="28000"/>
          </a:blip>
          <a:stretch>
            <a:fillRect/>
          </a:stretch>
        </p:blipFill>
        <p:spPr>
          <a:xfrm>
            <a:off x="152400" y="1169266"/>
            <a:ext cx="9753600" cy="5677458"/>
          </a:xfrm>
          <a:prstGeom prst="rect">
            <a:avLst/>
          </a:prstGeom>
          <a:ln w="31750">
            <a:solidFill>
              <a:srgbClr val="6633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5476" name="Rectangle 4"/>
          <p:cNvSpPr>
            <a:spLocks noChangeArrowheads="1"/>
          </p:cNvSpPr>
          <p:nvPr/>
        </p:nvSpPr>
        <p:spPr bwMode="auto">
          <a:xfrm>
            <a:off x="1844040" y="76200"/>
            <a:ext cx="5852160" cy="1023575"/>
          </a:xfrm>
          <a:prstGeom prst="rect">
            <a:avLst/>
          </a:prstGeom>
          <a:noFill/>
          <a:ln w="9525">
            <a:noFill/>
            <a:miter lim="800000"/>
            <a:headEnd/>
            <a:tailEnd/>
          </a:ln>
        </p:spPr>
        <p:txBody>
          <a:bodyPr wrap="square" lIns="99276" tIns="49638" rIns="99276" bIns="49638">
            <a:spAutoFit/>
          </a:bodyPr>
          <a:lstStyle/>
          <a:p>
            <a:pPr algn="ctr"/>
            <a:r>
              <a:rPr lang="en-US" sz="6000" dirty="0">
                <a:solidFill>
                  <a:srgbClr val="FFCC00"/>
                </a:solidFill>
                <a:latin typeface="Times New Roman" pitchFamily="18" charset="0"/>
              </a:rPr>
              <a:t>FLYROCK</a:t>
            </a:r>
          </a:p>
        </p:txBody>
      </p:sp>
    </p:spTree>
  </p:cSld>
  <p:clrMapOvr>
    <a:masterClrMapping/>
  </p:clrMapOvr>
  <p:transition spd="slow">
    <p:push dir="u"/>
    <p:sndAc>
      <p:stSnd>
        <p:snd r:embed="rId4" name="explod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0" y="76200"/>
            <a:ext cx="10058400" cy="1219200"/>
          </a:xfrm>
        </p:spPr>
        <p:txBody>
          <a:bodyPr/>
          <a:lstStyle/>
          <a:p>
            <a:pPr eaLnBrk="1" hangingPunct="1"/>
            <a:r>
              <a:rPr lang="en-US" sz="3000" dirty="0" smtClean="0">
                <a:solidFill>
                  <a:srgbClr val="00CCFF"/>
                </a:solidFill>
              </a:rPr>
              <a:t>               </a:t>
            </a:r>
            <a:r>
              <a:rPr lang="en-US" sz="2600" dirty="0" smtClean="0">
                <a:solidFill>
                  <a:srgbClr val="00CCFF"/>
                </a:solidFill>
              </a:rPr>
              <a:t/>
            </a:r>
            <a:br>
              <a:rPr lang="en-US" sz="2600" dirty="0" smtClean="0">
                <a:solidFill>
                  <a:srgbClr val="00CCFF"/>
                </a:solidFill>
              </a:rPr>
            </a:br>
            <a:r>
              <a:rPr lang="en-US" sz="2600" dirty="0" smtClean="0">
                <a:solidFill>
                  <a:srgbClr val="00CCFF"/>
                </a:solidFill>
              </a:rPr>
              <a:t/>
            </a:r>
            <a:br>
              <a:rPr lang="en-US" sz="2600" dirty="0" smtClean="0">
                <a:solidFill>
                  <a:srgbClr val="00CCFF"/>
                </a:solidFill>
              </a:rPr>
            </a:br>
            <a:r>
              <a:rPr lang="en-US" sz="1800" dirty="0" smtClean="0">
                <a:solidFill>
                  <a:schemeClr val="tx1">
                    <a:lumMod val="95000"/>
                  </a:schemeClr>
                </a:solidFill>
              </a:rPr>
              <a:t>  </a:t>
            </a:r>
          </a:p>
        </p:txBody>
      </p:sp>
      <p:sp>
        <p:nvSpPr>
          <p:cNvPr id="109570" name="Rectangle 5"/>
          <p:cNvSpPr>
            <a:spLocks noChangeArrowheads="1"/>
          </p:cNvSpPr>
          <p:nvPr/>
        </p:nvSpPr>
        <p:spPr bwMode="auto">
          <a:xfrm>
            <a:off x="358773" y="228635"/>
            <a:ext cx="9242427" cy="761965"/>
          </a:xfrm>
          <a:prstGeom prst="rect">
            <a:avLst/>
          </a:prstGeom>
          <a:noFill/>
          <a:ln w="9525">
            <a:noFill/>
            <a:miter lim="800000"/>
            <a:headEnd/>
            <a:tailEnd/>
          </a:ln>
        </p:spPr>
        <p:txBody>
          <a:bodyPr wrap="square" lIns="99276" tIns="49638" rIns="99276" bIns="49638">
            <a:spAutoFit/>
          </a:bodyPr>
          <a:lstStyle/>
          <a:p>
            <a:pPr algn="ctr" eaLnBrk="0" hangingPunct="0"/>
            <a:r>
              <a:rPr lang="en-US" sz="4300" dirty="0">
                <a:solidFill>
                  <a:srgbClr val="FFC000"/>
                </a:solidFill>
              </a:rPr>
              <a:t>SUMMARY OF FLYROCK </a:t>
            </a:r>
            <a:r>
              <a:rPr lang="en-US" sz="4300" dirty="0" smtClean="0">
                <a:solidFill>
                  <a:srgbClr val="FFC000"/>
                </a:solidFill>
              </a:rPr>
              <a:t>EVENTS</a:t>
            </a:r>
            <a:endParaRPr lang="en-US" sz="4300" dirty="0">
              <a:solidFill>
                <a:srgbClr val="FFC000"/>
              </a:solidFill>
            </a:endParaRPr>
          </a:p>
        </p:txBody>
      </p:sp>
      <p:graphicFrame>
        <p:nvGraphicFramePr>
          <p:cNvPr id="4" name="Table 3"/>
          <p:cNvGraphicFramePr>
            <a:graphicFrameLocks noGrp="1"/>
          </p:cNvGraphicFramePr>
          <p:nvPr>
            <p:extLst>
              <p:ext uri="{D42A27DB-BD31-4B8C-83A1-F6EECF244321}">
                <p14:modId xmlns="" xmlns:p14="http://schemas.microsoft.com/office/powerpoint/2010/main" val="1673099002"/>
              </p:ext>
            </p:extLst>
          </p:nvPr>
        </p:nvGraphicFramePr>
        <p:xfrm>
          <a:off x="228600" y="1219200"/>
          <a:ext cx="9601200" cy="5799909"/>
        </p:xfrm>
        <a:graphic>
          <a:graphicData uri="http://schemas.openxmlformats.org/drawingml/2006/table">
            <a:tbl>
              <a:tblPr/>
              <a:tblGrid>
                <a:gridCol w="1524000"/>
                <a:gridCol w="1143000"/>
                <a:gridCol w="6934200"/>
              </a:tblGrid>
              <a:tr h="762000">
                <a:tc>
                  <a:txBody>
                    <a:bodyPr/>
                    <a:lstStyle/>
                    <a:p>
                      <a:pPr marL="0" marR="0" algn="ctr">
                        <a:lnSpc>
                          <a:spcPct val="115000"/>
                        </a:lnSpc>
                        <a:spcBef>
                          <a:spcPts val="0"/>
                        </a:spcBef>
                        <a:spcAft>
                          <a:spcPts val="0"/>
                        </a:spcAft>
                      </a:pPr>
                      <a:r>
                        <a:rPr lang="en-US" sz="2000" b="1" dirty="0" smtClean="0">
                          <a:solidFill>
                            <a:srgbClr val="FFCC00"/>
                          </a:solidFill>
                          <a:latin typeface="Tahoma" pitchFamily="34" charset="0"/>
                          <a:ea typeface="Tahoma" pitchFamily="34" charset="0"/>
                          <a:cs typeface="Tahoma" pitchFamily="34" charset="0"/>
                        </a:rPr>
                        <a:t>Evaluation Year</a:t>
                      </a:r>
                      <a:endParaRPr lang="en-US" sz="2000" b="1" dirty="0">
                        <a:solidFill>
                          <a:srgbClr val="FFCC00"/>
                        </a:solidFill>
                        <a:latin typeface="Tahoma" pitchFamily="34" charset="0"/>
                        <a:ea typeface="Tahoma" pitchFamily="34" charset="0"/>
                        <a:cs typeface="Tahoma" pitchFamily="34" charset="0"/>
                      </a:endParaRP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gn="ctr">
                        <a:lnSpc>
                          <a:spcPct val="115000"/>
                        </a:lnSpc>
                        <a:spcBef>
                          <a:spcPts val="0"/>
                        </a:spcBef>
                        <a:spcAft>
                          <a:spcPts val="0"/>
                        </a:spcAft>
                      </a:pPr>
                      <a:r>
                        <a:rPr lang="en-US" sz="2000" b="1" dirty="0">
                          <a:solidFill>
                            <a:srgbClr val="FFCC00"/>
                          </a:solidFill>
                          <a:latin typeface="Tahoma" pitchFamily="34" charset="0"/>
                          <a:ea typeface="Tahoma" pitchFamily="34" charset="0"/>
                          <a:cs typeface="Tahoma" pitchFamily="34" charset="0"/>
                        </a:rPr>
                        <a:t># of Events</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gn="ctr">
                        <a:lnSpc>
                          <a:spcPct val="115000"/>
                        </a:lnSpc>
                        <a:spcBef>
                          <a:spcPts val="0"/>
                        </a:spcBef>
                        <a:spcAft>
                          <a:spcPts val="0"/>
                        </a:spcAft>
                      </a:pPr>
                      <a:r>
                        <a:rPr lang="en-US" sz="2000" b="1" dirty="0">
                          <a:solidFill>
                            <a:srgbClr val="FFCC00"/>
                          </a:solidFill>
                          <a:latin typeface="Tahoma" pitchFamily="34" charset="0"/>
                          <a:ea typeface="Tahoma" pitchFamily="34" charset="0"/>
                          <a:cs typeface="Tahoma" pitchFamily="34" charset="0"/>
                        </a:rPr>
                        <a:t>Description of Event</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r>
              <a:tr h="609600">
                <a:tc>
                  <a:txBody>
                    <a:bodyPr/>
                    <a:lstStyle/>
                    <a:p>
                      <a:pPr marL="0" marR="0" algn="ctr">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EY 2006</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gn="ctr">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7</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Two homes damaged.</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r>
              <a:tr h="424543">
                <a:tc>
                  <a:txBody>
                    <a:bodyPr/>
                    <a:lstStyle/>
                    <a:p>
                      <a:pPr marL="0" marR="0" algn="ctr">
                        <a:lnSpc>
                          <a:spcPct val="115000"/>
                        </a:lnSpc>
                        <a:spcBef>
                          <a:spcPts val="0"/>
                        </a:spcBef>
                        <a:spcAft>
                          <a:spcPts val="0"/>
                        </a:spcAft>
                      </a:pPr>
                      <a:r>
                        <a:rPr lang="en-US" sz="2000" b="0">
                          <a:solidFill>
                            <a:srgbClr val="FFCC00"/>
                          </a:solidFill>
                          <a:latin typeface="Tahoma" pitchFamily="34" charset="0"/>
                          <a:ea typeface="Tahoma" pitchFamily="34" charset="0"/>
                          <a:cs typeface="Tahoma" pitchFamily="34" charset="0"/>
                        </a:rPr>
                        <a:t>EY 2007</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gn="ctr">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12</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Three homes, an MSHA Office &amp; one public vehicle damaged.</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r>
              <a:tr h="424543">
                <a:tc>
                  <a:txBody>
                    <a:bodyPr/>
                    <a:lstStyle/>
                    <a:p>
                      <a:pPr marL="0" marR="0" algn="ctr">
                        <a:lnSpc>
                          <a:spcPct val="115000"/>
                        </a:lnSpc>
                        <a:spcBef>
                          <a:spcPts val="0"/>
                        </a:spcBef>
                        <a:spcAft>
                          <a:spcPts val="0"/>
                        </a:spcAft>
                      </a:pPr>
                      <a:r>
                        <a:rPr lang="en-US" sz="2000" b="0">
                          <a:solidFill>
                            <a:srgbClr val="FFCC00"/>
                          </a:solidFill>
                          <a:latin typeface="Tahoma" pitchFamily="34" charset="0"/>
                          <a:ea typeface="Tahoma" pitchFamily="34" charset="0"/>
                          <a:cs typeface="Tahoma" pitchFamily="34" charset="0"/>
                        </a:rPr>
                        <a:t>EY 2008</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gn="ctr">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16</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One fatality, one injured employee, one home, and one vehicle damaged</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r>
              <a:tr h="402771">
                <a:tc>
                  <a:txBody>
                    <a:bodyPr/>
                    <a:lstStyle/>
                    <a:p>
                      <a:pPr marL="0" marR="0" algn="ctr">
                        <a:lnSpc>
                          <a:spcPct val="115000"/>
                        </a:lnSpc>
                        <a:spcBef>
                          <a:spcPts val="0"/>
                        </a:spcBef>
                        <a:spcAft>
                          <a:spcPts val="0"/>
                        </a:spcAft>
                      </a:pPr>
                      <a:r>
                        <a:rPr lang="en-US" sz="2000" b="0">
                          <a:solidFill>
                            <a:srgbClr val="FFCC00"/>
                          </a:solidFill>
                          <a:latin typeface="Tahoma" pitchFamily="34" charset="0"/>
                          <a:ea typeface="Tahoma" pitchFamily="34" charset="0"/>
                          <a:cs typeface="Tahoma" pitchFamily="34" charset="0"/>
                        </a:rPr>
                        <a:t>EY 2009</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gn="ctr">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19</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nSpc>
                          <a:spcPct val="115000"/>
                        </a:lnSpc>
                        <a:spcBef>
                          <a:spcPts val="0"/>
                        </a:spcBef>
                        <a:spcAft>
                          <a:spcPts val="0"/>
                        </a:spcAft>
                      </a:pPr>
                      <a:r>
                        <a:rPr lang="en-US" sz="2000" b="0" dirty="0" smtClean="0">
                          <a:solidFill>
                            <a:srgbClr val="FFCC00"/>
                          </a:solidFill>
                          <a:latin typeface="Tahoma" pitchFamily="34" charset="0"/>
                          <a:ea typeface="Tahoma" pitchFamily="34" charset="0"/>
                          <a:cs typeface="Tahoma" pitchFamily="34" charset="0"/>
                        </a:rPr>
                        <a:t>Damages </a:t>
                      </a:r>
                      <a:r>
                        <a:rPr lang="en-US" sz="2000" b="0" dirty="0">
                          <a:solidFill>
                            <a:srgbClr val="FFCC00"/>
                          </a:solidFill>
                          <a:latin typeface="Tahoma" pitchFamily="34" charset="0"/>
                          <a:ea typeface="Tahoma" pitchFamily="34" charset="0"/>
                          <a:cs typeface="Tahoma" pitchFamily="34" charset="0"/>
                        </a:rPr>
                        <a:t>to one bridge, one house, three vehicles, cemetery fence, power substation, homes evacuated, &amp; rock  thrown onto two public roads.</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r>
              <a:tr h="424543">
                <a:tc>
                  <a:txBody>
                    <a:bodyPr/>
                    <a:lstStyle/>
                    <a:p>
                      <a:pPr marL="0" marR="0" algn="ctr">
                        <a:lnSpc>
                          <a:spcPct val="115000"/>
                        </a:lnSpc>
                        <a:spcBef>
                          <a:spcPts val="0"/>
                        </a:spcBef>
                        <a:spcAft>
                          <a:spcPts val="0"/>
                        </a:spcAft>
                      </a:pPr>
                      <a:r>
                        <a:rPr lang="en-US" sz="2000" b="0">
                          <a:solidFill>
                            <a:srgbClr val="FFCC00"/>
                          </a:solidFill>
                          <a:latin typeface="Tahoma" pitchFamily="34" charset="0"/>
                          <a:ea typeface="Tahoma" pitchFamily="34" charset="0"/>
                          <a:cs typeface="Tahoma" pitchFamily="34" charset="0"/>
                        </a:rPr>
                        <a:t>EY 2010</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gn="ctr">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12</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Damage to three homes and various properties.</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r>
              <a:tr h="424543">
                <a:tc>
                  <a:txBody>
                    <a:bodyPr/>
                    <a:lstStyle/>
                    <a:p>
                      <a:pPr marL="0" marR="0" algn="ctr">
                        <a:lnSpc>
                          <a:spcPct val="115000"/>
                        </a:lnSpc>
                        <a:spcBef>
                          <a:spcPts val="0"/>
                        </a:spcBef>
                        <a:spcAft>
                          <a:spcPts val="0"/>
                        </a:spcAft>
                      </a:pPr>
                      <a:r>
                        <a:rPr lang="en-US" sz="2000" b="0">
                          <a:solidFill>
                            <a:srgbClr val="FFCC00"/>
                          </a:solidFill>
                          <a:latin typeface="Tahoma" pitchFamily="34" charset="0"/>
                          <a:ea typeface="Tahoma" pitchFamily="34" charset="0"/>
                          <a:cs typeface="Tahoma" pitchFamily="34" charset="0"/>
                        </a:rPr>
                        <a:t>EY 2011</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gn="ctr">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5</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Damage to three homes and various properties.</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r>
              <a:tr h="424543">
                <a:tc>
                  <a:txBody>
                    <a:bodyPr/>
                    <a:lstStyle/>
                    <a:p>
                      <a:pPr marL="0" marR="0" algn="ctr">
                        <a:lnSpc>
                          <a:spcPct val="115000"/>
                        </a:lnSpc>
                        <a:spcBef>
                          <a:spcPts val="0"/>
                        </a:spcBef>
                        <a:spcAft>
                          <a:spcPts val="0"/>
                        </a:spcAft>
                      </a:pPr>
                      <a:r>
                        <a:rPr lang="en-US" sz="2000" b="0">
                          <a:solidFill>
                            <a:srgbClr val="FFCC00"/>
                          </a:solidFill>
                          <a:latin typeface="Tahoma" pitchFamily="34" charset="0"/>
                          <a:ea typeface="Tahoma" pitchFamily="34" charset="0"/>
                          <a:cs typeface="Tahoma" pitchFamily="34" charset="0"/>
                        </a:rPr>
                        <a:t>EY 2012</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gn="ctr">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3</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One rock thrown through roof of residence.</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r>
              <a:tr h="424543">
                <a:tc>
                  <a:txBody>
                    <a:bodyPr/>
                    <a:lstStyle/>
                    <a:p>
                      <a:pPr marL="0" marR="0" algn="ctr">
                        <a:lnSpc>
                          <a:spcPct val="115000"/>
                        </a:lnSpc>
                        <a:spcBef>
                          <a:spcPts val="0"/>
                        </a:spcBef>
                        <a:spcAft>
                          <a:spcPts val="0"/>
                        </a:spcAft>
                      </a:pPr>
                      <a:r>
                        <a:rPr lang="en-US" sz="2000" b="0">
                          <a:solidFill>
                            <a:srgbClr val="FFCC00"/>
                          </a:solidFill>
                          <a:latin typeface="Tahoma" pitchFamily="34" charset="0"/>
                          <a:ea typeface="Tahoma" pitchFamily="34" charset="0"/>
                          <a:cs typeface="Tahoma" pitchFamily="34" charset="0"/>
                        </a:rPr>
                        <a:t>EY 2013</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gn="ctr">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5</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c>
                  <a:txBody>
                    <a:bodyPr/>
                    <a:lstStyle/>
                    <a:p>
                      <a:pPr marL="0" marR="0">
                        <a:lnSpc>
                          <a:spcPct val="115000"/>
                        </a:lnSpc>
                        <a:spcBef>
                          <a:spcPts val="0"/>
                        </a:spcBef>
                        <a:spcAft>
                          <a:spcPts val="0"/>
                        </a:spcAft>
                      </a:pPr>
                      <a:r>
                        <a:rPr lang="en-US" sz="2000" b="0" dirty="0">
                          <a:solidFill>
                            <a:srgbClr val="FFCC00"/>
                          </a:solidFill>
                          <a:latin typeface="Tahoma" pitchFamily="34" charset="0"/>
                          <a:ea typeface="Tahoma" pitchFamily="34" charset="0"/>
                          <a:cs typeface="Tahoma" pitchFamily="34" charset="0"/>
                        </a:rPr>
                        <a:t>Three homes and yards damaged (including roofs, and walls with near miss on a garage)</a:t>
                      </a:r>
                    </a:p>
                  </a:txBody>
                  <a:tcPr marL="54964" marR="549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schemeClr>
                    </a:solidFill>
                  </a:tcPr>
                </a:tc>
              </a:tr>
            </a:tbl>
          </a:graphicData>
        </a:graphic>
      </p:graphicFrame>
    </p:spTree>
    <p:extLst>
      <p:ext uri="{BB962C8B-B14F-4D97-AF65-F5344CB8AC3E}">
        <p14:creationId xmlns="" xmlns:p14="http://schemas.microsoft.com/office/powerpoint/2010/main" val="2170901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09570">
                                            <p:txEl>
                                              <p:pRg st="0" end="0"/>
                                            </p:txEl>
                                          </p:spTgt>
                                        </p:tgtEl>
                                        <p:attrNameLst>
                                          <p:attrName>ppt_x</p:attrName>
                                          <p:attrName>ppt_y</p:attrName>
                                        </p:attrNameLst>
                                      </p:cBhvr>
                                    </p:animMotion>
                                    <p:animRot by="1500000">
                                      <p:cBhvr>
                                        <p:cTn id="7" dur="125" fill="hold">
                                          <p:stCondLst>
                                            <p:cond delay="0"/>
                                          </p:stCondLst>
                                        </p:cTn>
                                        <p:tgtEl>
                                          <p:spTgt spid="109570">
                                            <p:txEl>
                                              <p:pRg st="0" end="0"/>
                                            </p:txEl>
                                          </p:spTgt>
                                        </p:tgtEl>
                                        <p:attrNameLst>
                                          <p:attrName>r</p:attrName>
                                        </p:attrNameLst>
                                      </p:cBhvr>
                                    </p:animRot>
                                    <p:animRot by="-1500000">
                                      <p:cBhvr>
                                        <p:cTn id="8" dur="125" fill="hold">
                                          <p:stCondLst>
                                            <p:cond delay="125"/>
                                          </p:stCondLst>
                                        </p:cTn>
                                        <p:tgtEl>
                                          <p:spTgt spid="109570">
                                            <p:txEl>
                                              <p:pRg st="0" end="0"/>
                                            </p:txEl>
                                          </p:spTgt>
                                        </p:tgtEl>
                                        <p:attrNameLst>
                                          <p:attrName>r</p:attrName>
                                        </p:attrNameLst>
                                      </p:cBhvr>
                                    </p:animRot>
                                    <p:animRot by="-1500000">
                                      <p:cBhvr>
                                        <p:cTn id="9" dur="125" fill="hold">
                                          <p:stCondLst>
                                            <p:cond delay="250"/>
                                          </p:stCondLst>
                                        </p:cTn>
                                        <p:tgtEl>
                                          <p:spTgt spid="109570">
                                            <p:txEl>
                                              <p:pRg st="0" end="0"/>
                                            </p:txEl>
                                          </p:spTgt>
                                        </p:tgtEl>
                                        <p:attrNameLst>
                                          <p:attrName>r</p:attrName>
                                        </p:attrNameLst>
                                      </p:cBhvr>
                                    </p:animRot>
                                    <p:animRot by="1500000">
                                      <p:cBhvr>
                                        <p:cTn id="10" dur="125" fill="hold">
                                          <p:stCondLst>
                                            <p:cond delay="375"/>
                                          </p:stCondLst>
                                        </p:cTn>
                                        <p:tgtEl>
                                          <p:spTgt spid="109570">
                                            <p:txEl>
                                              <p:pRg st="0" end="0"/>
                                            </p:txEl>
                                          </p:spTgt>
                                        </p:tgtEl>
                                        <p:attrNameLst>
                                          <p:attrName>r</p:attrName>
                                        </p:attrNameLst>
                                      </p:cBhvr>
                                    </p:animRot>
                                  </p:childTnLst>
                                </p:cTn>
                              </p:par>
                            </p:childTnLst>
                          </p:cTn>
                        </p:par>
                        <p:par>
                          <p:cTn id="11" fill="hold">
                            <p:stCondLst>
                              <p:cond delay="155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childTnLst>
                          </p:cTn>
                        </p:par>
                        <p:par>
                          <p:cTn id="15" fill="hold">
                            <p:stCondLst>
                              <p:cond delay="18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100354"/>
                                        </p:tgtEl>
                                        <p:attrNameLst>
                                          <p:attrName>style.visibility</p:attrName>
                                        </p:attrNameLst>
                                      </p:cBhvr>
                                      <p:to>
                                        <p:strVal val="visible"/>
                                      </p:to>
                                    </p:set>
                                    <p:animEffect transition="in" filter="fade">
                                      <p:cBhvr>
                                        <p:cTn id="18" dur="500"/>
                                        <p:tgtEl>
                                          <p:spTgt spid="100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p:bldP spid="109570"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0" y="76200"/>
            <a:ext cx="10058400" cy="1219200"/>
          </a:xfrm>
        </p:spPr>
        <p:txBody>
          <a:bodyPr/>
          <a:lstStyle/>
          <a:p>
            <a:pPr eaLnBrk="1" hangingPunct="1"/>
            <a:r>
              <a:rPr lang="en-US" sz="3000" dirty="0" smtClean="0">
                <a:solidFill>
                  <a:srgbClr val="00CCFF"/>
                </a:solidFill>
              </a:rPr>
              <a:t>               </a:t>
            </a:r>
            <a:r>
              <a:rPr lang="en-US" sz="2600" dirty="0" smtClean="0">
                <a:solidFill>
                  <a:srgbClr val="00CCFF"/>
                </a:solidFill>
              </a:rPr>
              <a:t/>
            </a:r>
            <a:br>
              <a:rPr lang="en-US" sz="2600" dirty="0" smtClean="0">
                <a:solidFill>
                  <a:srgbClr val="00CCFF"/>
                </a:solidFill>
              </a:rPr>
            </a:br>
            <a:r>
              <a:rPr lang="en-US" sz="2600" dirty="0" smtClean="0">
                <a:solidFill>
                  <a:srgbClr val="00CCFF"/>
                </a:solidFill>
              </a:rPr>
              <a:t/>
            </a:r>
            <a:br>
              <a:rPr lang="en-US" sz="2600" dirty="0" smtClean="0">
                <a:solidFill>
                  <a:srgbClr val="00CCFF"/>
                </a:solidFill>
              </a:rPr>
            </a:br>
            <a:r>
              <a:rPr lang="en-US" sz="1800" dirty="0" smtClean="0">
                <a:solidFill>
                  <a:schemeClr val="tx1">
                    <a:lumMod val="95000"/>
                  </a:schemeClr>
                </a:solidFill>
              </a:rPr>
              <a:t>  </a:t>
            </a:r>
          </a:p>
        </p:txBody>
      </p:sp>
      <p:sp>
        <p:nvSpPr>
          <p:cNvPr id="109570" name="Rectangle 5"/>
          <p:cNvSpPr>
            <a:spLocks noChangeArrowheads="1"/>
          </p:cNvSpPr>
          <p:nvPr/>
        </p:nvSpPr>
        <p:spPr bwMode="auto">
          <a:xfrm>
            <a:off x="358773" y="228635"/>
            <a:ext cx="9242427" cy="761965"/>
          </a:xfrm>
          <a:prstGeom prst="rect">
            <a:avLst/>
          </a:prstGeom>
          <a:noFill/>
          <a:ln w="9525">
            <a:noFill/>
            <a:miter lim="800000"/>
            <a:headEnd/>
            <a:tailEnd/>
          </a:ln>
        </p:spPr>
        <p:txBody>
          <a:bodyPr wrap="square" lIns="99276" tIns="49638" rIns="99276" bIns="49638">
            <a:spAutoFit/>
          </a:bodyPr>
          <a:lstStyle/>
          <a:p>
            <a:pPr algn="ctr" eaLnBrk="0" hangingPunct="0"/>
            <a:r>
              <a:rPr lang="en-US" sz="4300" dirty="0" smtClean="0">
                <a:solidFill>
                  <a:srgbClr val="FFC000"/>
                </a:solidFill>
              </a:rPr>
              <a:t>EVIDENCE </a:t>
            </a:r>
            <a:r>
              <a:rPr lang="en-US" sz="4300" dirty="0">
                <a:solidFill>
                  <a:srgbClr val="FFC000"/>
                </a:solidFill>
              </a:rPr>
              <a:t>OF FLYROCK </a:t>
            </a:r>
            <a:r>
              <a:rPr lang="en-US" sz="4300" dirty="0" smtClean="0">
                <a:solidFill>
                  <a:srgbClr val="FFC000"/>
                </a:solidFill>
              </a:rPr>
              <a:t>EVENTS</a:t>
            </a:r>
            <a:endParaRPr lang="en-US" sz="4300" dirty="0">
              <a:solidFill>
                <a:srgbClr val="FFC000"/>
              </a:solidFill>
            </a:endParaRPr>
          </a:p>
        </p:txBody>
      </p:sp>
      <p:pic>
        <p:nvPicPr>
          <p:cNvPr id="5" name="Picture 4" descr="P101495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447800"/>
            <a:ext cx="4687177" cy="3523391"/>
          </a:xfrm>
          <a:prstGeom prst="rect">
            <a:avLst/>
          </a:prstGeom>
          <a:noFill/>
          <a:ln w="31750">
            <a:solidFill>
              <a:srgbClr val="FFCC00"/>
            </a:solidFill>
            <a:miter lim="800000"/>
            <a:headEnd/>
            <a:tailEnd/>
          </a:ln>
          <a:extLst>
            <a:ext uri="{909E8E84-426E-40DD-AFC4-6F175D3DCCD1}">
              <a14:hiddenFill xmlns="" xmlns:a14="http://schemas.microsoft.com/office/drawing/2010/main">
                <a:solidFill>
                  <a:srgbClr val="FFFFFF"/>
                </a:solidFill>
              </a14:hiddenFill>
            </a:ext>
          </a:extLst>
        </p:spPr>
      </p:pic>
      <p:pic>
        <p:nvPicPr>
          <p:cNvPr id="6" name="Picture 5" descr="N:\Blasting\2013 Premier Elkhorn Coal Company 898-8098 Flyrock\OSM LAO Photos\P102057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55738" y="2209800"/>
            <a:ext cx="3352800" cy="4470400"/>
          </a:xfrm>
          <a:prstGeom prst="rect">
            <a:avLst/>
          </a:prstGeom>
          <a:noFill/>
          <a:ln w="31750">
            <a:solidFill>
              <a:srgbClr val="FFCC00"/>
            </a:solidFill>
          </a:ln>
          <a:extLst>
            <a:ext uri="{909E8E84-426E-40DD-AFC4-6F175D3DCCD1}">
              <a14:hiddenFill xmlns="" xmlns:a14="http://schemas.microsoft.com/office/drawing/2010/main">
                <a:solidFill>
                  <a:srgbClr val="FFFFFF"/>
                </a:solidFill>
              </a14:hiddenFill>
            </a:ext>
          </a:extLst>
        </p:spPr>
      </p:pic>
      <p:pic>
        <p:nvPicPr>
          <p:cNvPr id="7" name="Picture 4" descr="N:\Blasting\2012 D&amp;J Coal Company Flyrock\LAO photos\P102038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82464" y="3810000"/>
            <a:ext cx="4471831" cy="3353873"/>
          </a:xfrm>
          <a:prstGeom prst="rect">
            <a:avLst/>
          </a:prstGeom>
          <a:noFill/>
          <a:ln w="31750">
            <a:solidFill>
              <a:srgbClr val="FFCC00"/>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70901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09570">
                                            <p:txEl>
                                              <p:pRg st="0" end="0"/>
                                            </p:txEl>
                                          </p:spTgt>
                                        </p:tgtEl>
                                        <p:attrNameLst>
                                          <p:attrName>ppt_x</p:attrName>
                                          <p:attrName>ppt_y</p:attrName>
                                        </p:attrNameLst>
                                      </p:cBhvr>
                                    </p:animMotion>
                                    <p:animRot by="1500000">
                                      <p:cBhvr>
                                        <p:cTn id="7" dur="125" fill="hold">
                                          <p:stCondLst>
                                            <p:cond delay="0"/>
                                          </p:stCondLst>
                                        </p:cTn>
                                        <p:tgtEl>
                                          <p:spTgt spid="109570">
                                            <p:txEl>
                                              <p:pRg st="0" end="0"/>
                                            </p:txEl>
                                          </p:spTgt>
                                        </p:tgtEl>
                                        <p:attrNameLst>
                                          <p:attrName>r</p:attrName>
                                        </p:attrNameLst>
                                      </p:cBhvr>
                                    </p:animRot>
                                    <p:animRot by="-1500000">
                                      <p:cBhvr>
                                        <p:cTn id="8" dur="125" fill="hold">
                                          <p:stCondLst>
                                            <p:cond delay="125"/>
                                          </p:stCondLst>
                                        </p:cTn>
                                        <p:tgtEl>
                                          <p:spTgt spid="109570">
                                            <p:txEl>
                                              <p:pRg st="0" end="0"/>
                                            </p:txEl>
                                          </p:spTgt>
                                        </p:tgtEl>
                                        <p:attrNameLst>
                                          <p:attrName>r</p:attrName>
                                        </p:attrNameLst>
                                      </p:cBhvr>
                                    </p:animRot>
                                    <p:animRot by="-1500000">
                                      <p:cBhvr>
                                        <p:cTn id="9" dur="125" fill="hold">
                                          <p:stCondLst>
                                            <p:cond delay="250"/>
                                          </p:stCondLst>
                                        </p:cTn>
                                        <p:tgtEl>
                                          <p:spTgt spid="109570">
                                            <p:txEl>
                                              <p:pRg st="0" end="0"/>
                                            </p:txEl>
                                          </p:spTgt>
                                        </p:tgtEl>
                                        <p:attrNameLst>
                                          <p:attrName>r</p:attrName>
                                        </p:attrNameLst>
                                      </p:cBhvr>
                                    </p:animRot>
                                    <p:animRot by="1500000">
                                      <p:cBhvr>
                                        <p:cTn id="10" dur="125" fill="hold">
                                          <p:stCondLst>
                                            <p:cond delay="375"/>
                                          </p:stCondLst>
                                        </p:cTn>
                                        <p:tgtEl>
                                          <p:spTgt spid="109570">
                                            <p:txEl>
                                              <p:pRg st="0" end="0"/>
                                            </p:txEl>
                                          </p:spTgt>
                                        </p:tgtEl>
                                        <p:attrNameLst>
                                          <p:attrName>r</p:attrName>
                                        </p:attrNameLst>
                                      </p:cBhvr>
                                    </p:animRot>
                                  </p:childTnLst>
                                </p:cTn>
                              </p:par>
                            </p:childTnLst>
                          </p:cTn>
                        </p:par>
                        <p:par>
                          <p:cTn id="11" fill="hold">
                            <p:stCondLst>
                              <p:cond delay="16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100354"/>
                                        </p:tgtEl>
                                        <p:attrNameLst>
                                          <p:attrName>style.visibility</p:attrName>
                                        </p:attrNameLst>
                                      </p:cBhvr>
                                      <p:to>
                                        <p:strVal val="visible"/>
                                      </p:to>
                                    </p:set>
                                    <p:animEffect transition="in" filter="fade">
                                      <p:cBhvr>
                                        <p:cTn id="14" dur="500"/>
                                        <p:tgtEl>
                                          <p:spTgt spid="100354"/>
                                        </p:tgtEl>
                                      </p:cBhvr>
                                    </p:animEffect>
                                  </p:childTnLst>
                                </p:cTn>
                              </p:par>
                            </p:childTnLst>
                          </p:cTn>
                        </p:par>
                        <p:par>
                          <p:cTn id="15" fill="hold">
                            <p:stCondLst>
                              <p:cond delay="215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2650"/>
                            </p:stCondLst>
                            <p:childTnLst>
                              <p:par>
                                <p:cTn id="21" presetID="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3150"/>
                            </p:stCondLst>
                            <p:childTnLst>
                              <p:par>
                                <p:cTn id="26" presetID="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p:bldP spid="109570"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80" y="1"/>
            <a:ext cx="8717280" cy="1142999"/>
          </a:xfrm>
        </p:spPr>
        <p:txBody>
          <a:bodyPr/>
          <a:lstStyle/>
          <a:p>
            <a:pPr algn="ctr"/>
            <a:r>
              <a:rPr lang="en-US" dirty="0" smtClean="0">
                <a:solidFill>
                  <a:srgbClr val="FFC000"/>
                </a:solidFill>
              </a:rPr>
              <a:t>DNR Inspection Staffing </a:t>
            </a:r>
            <a:endParaRPr lang="en-US" dirty="0">
              <a:solidFill>
                <a:srgbClr val="FFC000"/>
              </a:solidFill>
            </a:endParaRPr>
          </a:p>
        </p:txBody>
      </p:sp>
      <p:pic>
        <p:nvPicPr>
          <p:cNvPr id="4" name="Picture 2" descr="aep 3"/>
          <p:cNvPicPr>
            <a:picLocks noChangeAspect="1" noChangeArrowheads="1"/>
          </p:cNvPicPr>
          <p:nvPr/>
        </p:nvPicPr>
        <p:blipFill>
          <a:blip r:embed="rId2" cstate="print"/>
          <a:srcRect/>
          <a:stretch>
            <a:fillRect/>
          </a:stretch>
        </p:blipFill>
        <p:spPr bwMode="auto">
          <a:xfrm>
            <a:off x="251460" y="325120"/>
            <a:ext cx="9555480" cy="6754707"/>
          </a:xfrm>
          <a:prstGeom prst="rect">
            <a:avLst/>
          </a:prstGeom>
          <a:noFill/>
          <a:ln w="19050">
            <a:solidFill>
              <a:srgbClr val="00CCFF"/>
            </a:solidFill>
            <a:miter lim="800000"/>
            <a:headEnd/>
            <a:tailEnd/>
          </a:ln>
        </p:spPr>
      </p:pic>
      <p:sp>
        <p:nvSpPr>
          <p:cNvPr id="6" name="Rectangle 3"/>
          <p:cNvSpPr>
            <a:spLocks noChangeArrowheads="1"/>
          </p:cNvSpPr>
          <p:nvPr/>
        </p:nvSpPr>
        <p:spPr bwMode="auto">
          <a:xfrm>
            <a:off x="838200" y="5201921"/>
            <a:ext cx="8549640" cy="1568027"/>
          </a:xfrm>
          <a:prstGeom prst="rect">
            <a:avLst/>
          </a:prstGeom>
          <a:noFill/>
          <a:ln w="9525">
            <a:noFill/>
            <a:miter lim="800000"/>
            <a:headEnd/>
            <a:tailEnd/>
          </a:ln>
        </p:spPr>
        <p:txBody>
          <a:bodyPr lIns="99276" tIns="49638" rIns="99276" bIns="49638" anchor="b"/>
          <a:lstStyle/>
          <a:p>
            <a:pPr algn="ctr">
              <a:defRPr/>
            </a:pPr>
            <a:r>
              <a:rPr lang="en-US" sz="8700" dirty="0">
                <a:solidFill>
                  <a:srgbClr val="FFCC00"/>
                </a:solidFill>
                <a:effectLst>
                  <a:outerShdw blurRad="38100" dist="38100" dir="2700000" algn="tl">
                    <a:srgbClr val="000000"/>
                  </a:outerShdw>
                </a:effectLst>
                <a:latin typeface="Times New Roman" pitchFamily="18" charset="0"/>
              </a:rPr>
              <a:t>Zero Tolerance!</a:t>
            </a:r>
          </a:p>
        </p:txBody>
      </p:sp>
    </p:spTree>
    <p:extLst>
      <p:ext uri="{BB962C8B-B14F-4D97-AF65-F5344CB8AC3E}">
        <p14:creationId xmlns="" xmlns:p14="http://schemas.microsoft.com/office/powerpoint/2010/main" val="31414811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2"/>
                                        </p:tgtEl>
                                        <p:attrNameLst>
                                          <p:attrName>style.visibility</p:attrName>
                                        </p:attrNameLst>
                                      </p:cBhvr>
                                      <p:to>
                                        <p:strVal val="visible"/>
                                      </p:to>
                                    </p:set>
                                  </p:childTnLst>
                                </p:cTn>
                              </p:par>
                            </p:childTnLst>
                          </p:cTn>
                        </p:par>
                        <p:par>
                          <p:cTn id="7" fill="hold">
                            <p:stCondLst>
                              <p:cond delay="250"/>
                            </p:stCondLst>
                            <p:childTnLst>
                              <p:par>
                                <p:cTn id="8" presetID="8" presetClass="emph" presetSubtype="0" fill="hold" grpId="0" nodeType="afterEffect">
                                  <p:stCondLst>
                                    <p:cond delay="0"/>
                                  </p:stCondLst>
                                  <p:childTnLst>
                                    <p:animRot by="21600000">
                                      <p:cBhvr>
                                        <p:cTn id="9" dur="1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80" y="1"/>
            <a:ext cx="8717280" cy="1142999"/>
          </a:xfrm>
        </p:spPr>
        <p:txBody>
          <a:bodyPr/>
          <a:lstStyle/>
          <a:p>
            <a:pPr algn="ctr"/>
            <a:r>
              <a:rPr lang="en-US" dirty="0" smtClean="0">
                <a:solidFill>
                  <a:srgbClr val="FFC000"/>
                </a:solidFill>
              </a:rPr>
              <a:t>DNR Inspection Staffing </a:t>
            </a:r>
            <a:endParaRPr lang="en-US" dirty="0">
              <a:solidFill>
                <a:srgbClr val="FFC000"/>
              </a:solidFill>
            </a:endParaRPr>
          </a:p>
        </p:txBody>
      </p:sp>
      <p:graphicFrame>
        <p:nvGraphicFramePr>
          <p:cNvPr id="5" name="Table 4"/>
          <p:cNvGraphicFramePr>
            <a:graphicFrameLocks noGrp="1"/>
          </p:cNvGraphicFramePr>
          <p:nvPr/>
        </p:nvGraphicFramePr>
        <p:xfrm>
          <a:off x="228600" y="1295400"/>
          <a:ext cx="9601200" cy="5193827"/>
        </p:xfrm>
        <a:graphic>
          <a:graphicData uri="http://schemas.openxmlformats.org/drawingml/2006/table">
            <a:tbl>
              <a:tblPr/>
              <a:tblGrid>
                <a:gridCol w="1821453"/>
                <a:gridCol w="1518050"/>
                <a:gridCol w="1518050"/>
                <a:gridCol w="1612281"/>
                <a:gridCol w="1518050"/>
                <a:gridCol w="1613316"/>
              </a:tblGrid>
              <a:tr h="762000">
                <a:tc>
                  <a:txBody>
                    <a:bodyPr/>
                    <a:lstStyle/>
                    <a:p>
                      <a:pPr marL="0" marR="0">
                        <a:lnSpc>
                          <a:spcPct val="115000"/>
                        </a:lnSpc>
                        <a:spcBef>
                          <a:spcPts val="0"/>
                        </a:spcBef>
                        <a:spcAft>
                          <a:spcPts val="0"/>
                        </a:spcAft>
                      </a:pPr>
                      <a:endParaRPr lang="en-US" sz="1600" dirty="0">
                        <a:solidFill>
                          <a:srgbClr val="FFCC00"/>
                        </a:solidFill>
                        <a:effectLst>
                          <a:outerShdw blurRad="38100" dist="38100" dir="2700000" algn="tl">
                            <a:srgbClr val="000000">
                              <a:alpha val="43137"/>
                            </a:srgbClr>
                          </a:outerShdw>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p>
                      <a:pPr marL="0" marR="0" algn="ctr">
                        <a:lnSpc>
                          <a:spcPct val="115000"/>
                        </a:lnSpc>
                        <a:spcBef>
                          <a:spcPts val="0"/>
                        </a:spcBef>
                        <a:spcAft>
                          <a:spcPts val="0"/>
                        </a:spcAft>
                      </a:pPr>
                      <a:r>
                        <a:rPr lang="en-US" sz="1800" b="1" dirty="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EY 2009</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p>
                      <a:pPr marL="0" marR="0" algn="ctr">
                        <a:lnSpc>
                          <a:spcPct val="115000"/>
                        </a:lnSpc>
                        <a:spcBef>
                          <a:spcPts val="0"/>
                        </a:spcBef>
                        <a:spcAft>
                          <a:spcPts val="0"/>
                        </a:spcAft>
                      </a:pPr>
                      <a:r>
                        <a:rPr lang="en-US" sz="1800" b="1" dirty="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EY 2010</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endParaRPr lang="en-US" sz="180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p>
                      <a:pPr marL="0" marR="0" algn="ctr">
                        <a:lnSpc>
                          <a:spcPct val="115000"/>
                        </a:lnSpc>
                        <a:spcBef>
                          <a:spcPts val="0"/>
                        </a:spcBef>
                        <a:spcAft>
                          <a:spcPts val="0"/>
                        </a:spcAft>
                      </a:pPr>
                      <a:r>
                        <a:rPr lang="en-US" sz="1800" b="1">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EY 2011</a:t>
                      </a:r>
                      <a:endParaRPr lang="en-US" sz="180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endParaRPr lang="en-US" sz="180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p>
                      <a:pPr marL="0" marR="0" algn="ctr">
                        <a:lnSpc>
                          <a:spcPct val="115000"/>
                        </a:lnSpc>
                        <a:spcBef>
                          <a:spcPts val="0"/>
                        </a:spcBef>
                        <a:spcAft>
                          <a:spcPts val="0"/>
                        </a:spcAft>
                      </a:pPr>
                      <a:r>
                        <a:rPr lang="en-US" sz="1800" b="1">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EY 2012</a:t>
                      </a:r>
                      <a:endParaRPr lang="en-US" sz="180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endParaRPr lang="en-US" sz="180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p>
                      <a:pPr marL="0" marR="0" algn="ctr">
                        <a:lnSpc>
                          <a:spcPct val="115000"/>
                        </a:lnSpc>
                        <a:spcBef>
                          <a:spcPts val="0"/>
                        </a:spcBef>
                        <a:spcAft>
                          <a:spcPts val="0"/>
                        </a:spcAft>
                      </a:pPr>
                      <a:r>
                        <a:rPr lang="en-US" sz="1800" b="1">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EY 2013</a:t>
                      </a:r>
                      <a:endParaRPr lang="en-US" sz="180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r>
              <a:tr h="1150897">
                <a:tc>
                  <a:txBody>
                    <a:bodyPr/>
                    <a:lstStyle/>
                    <a:p>
                      <a:pPr marL="0" marR="0" algn="ctr">
                        <a:lnSpc>
                          <a:spcPct val="115000"/>
                        </a:lnSpc>
                        <a:spcBef>
                          <a:spcPts val="0"/>
                        </a:spcBef>
                        <a:spcAft>
                          <a:spcPts val="0"/>
                        </a:spcAft>
                      </a:pPr>
                      <a:r>
                        <a:rPr lang="en-US" sz="2000" b="1" dirty="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Total</a:t>
                      </a:r>
                      <a:endParaRPr lang="en-US" sz="20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p>
                      <a:pPr marL="0" marR="0" algn="ctr">
                        <a:lnSpc>
                          <a:spcPct val="115000"/>
                        </a:lnSpc>
                        <a:spcBef>
                          <a:spcPts val="0"/>
                        </a:spcBef>
                        <a:spcAft>
                          <a:spcPts val="0"/>
                        </a:spcAft>
                      </a:pPr>
                      <a:r>
                        <a:rPr lang="en-US" sz="2000" b="1" dirty="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 Staffing for DMRE</a:t>
                      </a:r>
                      <a:endParaRPr lang="en-US" sz="20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dirty="0" smtClean="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185</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dirty="0" smtClean="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185</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dirty="0" smtClean="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180</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dirty="0" smtClean="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167</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dirty="0" smtClean="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161</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r>
              <a:tr h="1150897">
                <a:tc>
                  <a:txBody>
                    <a:bodyPr/>
                    <a:lstStyle/>
                    <a:p>
                      <a:pPr marL="0" marR="0" algn="ctr">
                        <a:lnSpc>
                          <a:spcPct val="115000"/>
                        </a:lnSpc>
                        <a:spcBef>
                          <a:spcPts val="0"/>
                        </a:spcBef>
                        <a:spcAft>
                          <a:spcPts val="0"/>
                        </a:spcAft>
                      </a:pPr>
                      <a:r>
                        <a:rPr lang="en-US" sz="2000" b="1" dirty="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Total Number of Inspectors at end of EY</a:t>
                      </a:r>
                      <a:endParaRPr lang="en-US" sz="20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dirty="0" smtClean="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74</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dirty="0" smtClean="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72</a:t>
                      </a:r>
                      <a:r>
                        <a:rPr lang="en-US" sz="1800" b="1" dirty="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dirty="0" smtClean="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72</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dirty="0" smtClean="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69</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dirty="0" smtClean="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66</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r>
              <a:tr h="1161785">
                <a:tc>
                  <a:txBody>
                    <a:bodyPr/>
                    <a:lstStyle/>
                    <a:p>
                      <a:pPr marL="0" marR="0" algn="ctr">
                        <a:lnSpc>
                          <a:spcPct val="115000"/>
                        </a:lnSpc>
                        <a:spcBef>
                          <a:spcPts val="0"/>
                        </a:spcBef>
                        <a:spcAft>
                          <a:spcPts val="0"/>
                        </a:spcAft>
                      </a:pPr>
                      <a:r>
                        <a:rPr lang="en-US" sz="2000" b="1" dirty="0" err="1">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Inspectable</a:t>
                      </a:r>
                      <a:r>
                        <a:rPr lang="en-US" sz="2000" b="1" dirty="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 Unit Per</a:t>
                      </a:r>
                      <a:endParaRPr lang="en-US" sz="20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p>
                      <a:pPr marL="0" marR="0" algn="ctr">
                        <a:lnSpc>
                          <a:spcPct val="115000"/>
                        </a:lnSpc>
                        <a:spcBef>
                          <a:spcPts val="0"/>
                        </a:spcBef>
                        <a:spcAft>
                          <a:spcPts val="0"/>
                        </a:spcAft>
                      </a:pPr>
                      <a:r>
                        <a:rPr lang="en-US" sz="2000" b="1" dirty="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Inspector</a:t>
                      </a:r>
                      <a:endParaRPr lang="en-US" sz="20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32</a:t>
                      </a:r>
                      <a:endParaRPr lang="en-US" sz="180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dirty="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27</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dirty="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26</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dirty="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27</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a:txBody>
                    <a:bodyPr/>
                    <a:lstStyle/>
                    <a:p>
                      <a:pPr marL="0" marR="0" algn="ctr">
                        <a:lnSpc>
                          <a:spcPct val="115000"/>
                        </a:lnSpc>
                        <a:spcBef>
                          <a:spcPts val="0"/>
                        </a:spcBef>
                        <a:spcAft>
                          <a:spcPts val="0"/>
                        </a:spcAft>
                      </a:pPr>
                      <a:r>
                        <a:rPr lang="en-US" sz="1800" b="1" dirty="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27</a:t>
                      </a:r>
                      <a:endParaRPr lang="en-US" sz="1800" dirty="0">
                        <a:solidFill>
                          <a:srgbClr val="FFCC00"/>
                        </a:solidFill>
                        <a:effectLst>
                          <a:outerShdw blurRad="38100" dist="38100" dir="2700000" algn="tl">
                            <a:srgbClr val="000000">
                              <a:alpha val="43137"/>
                            </a:srgbClr>
                          </a:outerShdw>
                        </a:effectLst>
                        <a:latin typeface="Calisto MT" pitchFamily="18" charset="0"/>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r>
              <a:tr h="703094">
                <a:tc gridSpan="6">
                  <a:txBody>
                    <a:bodyPr/>
                    <a:lstStyle/>
                    <a:p>
                      <a:pPr marL="0" marR="0">
                        <a:lnSpc>
                          <a:spcPct val="115000"/>
                        </a:lnSpc>
                        <a:spcBef>
                          <a:spcPts val="0"/>
                        </a:spcBef>
                        <a:spcAft>
                          <a:spcPts val="1000"/>
                        </a:spcAft>
                      </a:pPr>
                      <a:r>
                        <a:rPr lang="en-US" sz="1600" b="1" i="1" dirty="0">
                          <a:solidFill>
                            <a:srgbClr val="FFCC00"/>
                          </a:solidFill>
                          <a:effectLst>
                            <a:outerShdw blurRad="38100" dist="38100" dir="2700000" algn="tl">
                              <a:srgbClr val="000000">
                                <a:alpha val="43137"/>
                              </a:srgbClr>
                            </a:outerShdw>
                          </a:effectLst>
                          <a:latin typeface="Calisto MT" pitchFamily="18" charset="0"/>
                          <a:ea typeface="Times New Roman"/>
                          <a:cs typeface="Times New Roman"/>
                        </a:rPr>
                        <a:t>*Absorbed nine blasting inspectors from the Division of Explosives and Blasting </a:t>
                      </a:r>
                      <a:endParaRPr lang="en-US" sz="1600" b="1" i="1" dirty="0" smtClean="0">
                        <a:solidFill>
                          <a:srgbClr val="FFCC00"/>
                        </a:solidFill>
                        <a:effectLst>
                          <a:outerShdw blurRad="38100" dist="38100" dir="2700000" algn="tl">
                            <a:srgbClr val="000000">
                              <a:alpha val="43137"/>
                            </a:srgbClr>
                          </a:outerShdw>
                        </a:effectLst>
                        <a:latin typeface="Calisto MT" pitchFamily="18" charset="0"/>
                        <a:ea typeface="Times New Roman"/>
                        <a:cs typeface="Times New Roman"/>
                      </a:endParaRPr>
                    </a:p>
                    <a:p>
                      <a:pPr marL="0" marR="0" indent="0" algn="l" defTabSz="992764" rtl="0" eaLnBrk="1" fontAlgn="auto" latinLnBrk="0" hangingPunct="1">
                        <a:lnSpc>
                          <a:spcPct val="115000"/>
                        </a:lnSpc>
                        <a:spcBef>
                          <a:spcPts val="0"/>
                        </a:spcBef>
                        <a:spcAft>
                          <a:spcPts val="1000"/>
                        </a:spcAft>
                        <a:buClrTx/>
                        <a:buSzTx/>
                        <a:buFontTx/>
                        <a:buNone/>
                        <a:tabLst/>
                        <a:defRPr/>
                      </a:pPr>
                      <a:r>
                        <a:rPr lang="en-US" sz="1600" b="1" i="1" dirty="0" smtClean="0">
                          <a:solidFill>
                            <a:srgbClr val="FFCC00"/>
                          </a:solidFill>
                          <a:effectLst>
                            <a:outerShdw blurRad="38100" dist="38100" dir="2700000" algn="tl">
                              <a:srgbClr val="000000">
                                <a:alpha val="43137"/>
                              </a:srgbClr>
                            </a:outerShdw>
                          </a:effectLst>
                          <a:latin typeface="Calisto MT" pitchFamily="18" charset="0"/>
                          <a:ea typeface="Calibri"/>
                          <a:cs typeface="Times New Roman"/>
                        </a:rPr>
                        <a:t>Note </a:t>
                      </a:r>
                      <a:r>
                        <a:rPr lang="en-US" sz="1600" i="1" dirty="0" smtClean="0">
                          <a:solidFill>
                            <a:srgbClr val="FFCC00"/>
                          </a:solidFill>
                          <a:effectLst>
                            <a:outerShdw blurRad="38100" dist="38100" dir="2700000" algn="tl">
                              <a:srgbClr val="000000">
                                <a:alpha val="43137"/>
                              </a:srgbClr>
                            </a:outerShdw>
                          </a:effectLst>
                          <a:latin typeface="Calisto MT" pitchFamily="18" charset="0"/>
                        </a:rPr>
                        <a:t>In a Federal Register, OSM and DNR agreed that Kentucky’s inspection staffing level should not exceed one inspector per 24 </a:t>
                      </a:r>
                      <a:r>
                        <a:rPr lang="en-US" sz="1600" i="1" dirty="0" err="1" smtClean="0">
                          <a:solidFill>
                            <a:srgbClr val="FFCC00"/>
                          </a:solidFill>
                          <a:effectLst>
                            <a:outerShdw blurRad="38100" dist="38100" dir="2700000" algn="tl">
                              <a:srgbClr val="000000">
                                <a:alpha val="43137"/>
                              </a:srgbClr>
                            </a:outerShdw>
                          </a:effectLst>
                          <a:latin typeface="Calisto MT" pitchFamily="18" charset="0"/>
                        </a:rPr>
                        <a:t>inspectable</a:t>
                      </a:r>
                      <a:r>
                        <a:rPr lang="en-US" sz="1600" i="1" dirty="0" smtClean="0">
                          <a:solidFill>
                            <a:srgbClr val="FFCC00"/>
                          </a:solidFill>
                          <a:effectLst>
                            <a:outerShdw blurRad="38100" dist="38100" dir="2700000" algn="tl">
                              <a:srgbClr val="000000">
                                <a:alpha val="43137"/>
                              </a:srgbClr>
                            </a:outerShdw>
                          </a:effectLst>
                          <a:latin typeface="Calisto MT" pitchFamily="18" charset="0"/>
                        </a:rPr>
                        <a:t> units.</a:t>
                      </a:r>
                      <a:endParaRPr lang="en-US" sz="1600" dirty="0">
                        <a:solidFill>
                          <a:srgbClr val="FFCC00"/>
                        </a:solidFill>
                        <a:effectLst>
                          <a:outerShdw blurRad="38100" dist="38100" dir="2700000" algn="tl">
                            <a:srgbClr val="000000">
                              <a:alpha val="43137"/>
                            </a:srgbClr>
                          </a:outerShdw>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rgbClr val="03D4A8"/>
                        </a:gs>
                        <a:gs pos="25000">
                          <a:srgbClr val="21D6E0"/>
                        </a:gs>
                        <a:gs pos="75000">
                          <a:srgbClr val="0087E6"/>
                        </a:gs>
                        <a:gs pos="100000">
                          <a:srgbClr val="005CBF"/>
                        </a:gs>
                      </a:gsLst>
                      <a:lin ang="5400000" scaled="0"/>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 xmlns:p14="http://schemas.microsoft.com/office/powerpoint/2010/main" val="31414811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2"/>
                                        </p:tgtEl>
                                        <p:attrNameLst>
                                          <p:attrName>style.visibility</p:attrName>
                                        </p:attrNameLst>
                                      </p:cBhvr>
                                      <p:to>
                                        <p:strVal val="visible"/>
                                      </p:to>
                                    </p:set>
                                  </p:childTnLst>
                                </p:cTn>
                              </p:par>
                            </p:childTnLst>
                          </p:cTn>
                        </p:par>
                        <p:par>
                          <p:cTn id="7" fill="hold">
                            <p:stCondLst>
                              <p:cond delay="25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 xmlns:p14="http://schemas.microsoft.com/office/powerpoint/2010/main" val="358111299"/>
              </p:ext>
            </p:extLst>
          </p:nvPr>
        </p:nvGraphicFramePr>
        <p:xfrm>
          <a:off x="533400" y="304800"/>
          <a:ext cx="9163050" cy="6477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482853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35280" y="-152399"/>
            <a:ext cx="9136380" cy="1219199"/>
          </a:xfrm>
        </p:spPr>
        <p:txBody>
          <a:bodyPr/>
          <a:lstStyle/>
          <a:p>
            <a:pPr algn="ctr" eaLnBrk="1" hangingPunct="1">
              <a:defRPr/>
            </a:pPr>
            <a:r>
              <a:rPr lang="en-US" dirty="0" smtClean="0">
                <a:solidFill>
                  <a:srgbClr val="FFC000"/>
                </a:solidFill>
              </a:rPr>
              <a:t>Federal Rulemaking</a:t>
            </a:r>
          </a:p>
        </p:txBody>
      </p:sp>
      <p:sp>
        <p:nvSpPr>
          <p:cNvPr id="37892" name="Rectangle 4"/>
          <p:cNvSpPr>
            <a:spLocks noGrp="1" noChangeArrowheads="1"/>
          </p:cNvSpPr>
          <p:nvPr>
            <p:ph type="body" idx="1"/>
          </p:nvPr>
        </p:nvSpPr>
        <p:spPr>
          <a:xfrm>
            <a:off x="152400" y="1082040"/>
            <a:ext cx="9723120" cy="6233160"/>
          </a:xfrm>
        </p:spPr>
        <p:txBody>
          <a:bodyPr/>
          <a:lstStyle/>
          <a:p>
            <a:pPr algn="ctr" eaLnBrk="1" hangingPunct="1">
              <a:lnSpc>
                <a:spcPct val="80000"/>
              </a:lnSpc>
              <a:buNone/>
              <a:defRPr/>
            </a:pPr>
            <a:r>
              <a:rPr lang="en-US" sz="2800" b="1" dirty="0" smtClean="0">
                <a:solidFill>
                  <a:schemeClr val="accent1">
                    <a:lumMod val="40000"/>
                    <a:lumOff val="60000"/>
                  </a:schemeClr>
                </a:solidFill>
              </a:rPr>
              <a:t>Str</a:t>
            </a:r>
            <a:r>
              <a:rPr lang="en-US" sz="2800" b="1" i="1" dirty="0" smtClean="0">
                <a:solidFill>
                  <a:schemeClr val="accent1">
                    <a:lumMod val="40000"/>
                    <a:lumOff val="60000"/>
                  </a:schemeClr>
                </a:solidFill>
              </a:rPr>
              <a:t>e</a:t>
            </a:r>
            <a:r>
              <a:rPr lang="en-US" sz="2800" b="1" dirty="0" smtClean="0">
                <a:solidFill>
                  <a:schemeClr val="accent1">
                    <a:lumMod val="40000"/>
                    <a:lumOff val="60000"/>
                  </a:schemeClr>
                </a:solidFill>
              </a:rPr>
              <a:t>am Protection Rule </a:t>
            </a:r>
          </a:p>
          <a:p>
            <a:pPr algn="ctr" eaLnBrk="1" hangingPunct="1">
              <a:lnSpc>
                <a:spcPct val="80000"/>
              </a:lnSpc>
              <a:buNone/>
              <a:defRPr/>
            </a:pPr>
            <a:endParaRPr lang="en-US" sz="2800" b="1" dirty="0" smtClean="0">
              <a:solidFill>
                <a:schemeClr val="accent1">
                  <a:lumMod val="40000"/>
                  <a:lumOff val="60000"/>
                </a:schemeClr>
              </a:solidFill>
            </a:endParaRPr>
          </a:p>
          <a:p>
            <a:pPr marL="0" indent="0" eaLnBrk="1" hangingPunct="1">
              <a:spcBef>
                <a:spcPts val="0"/>
              </a:spcBef>
              <a:spcAft>
                <a:spcPts val="600"/>
              </a:spcAft>
              <a:defRPr/>
            </a:pPr>
            <a:r>
              <a:rPr lang="en-US" sz="2800" dirty="0" smtClean="0">
                <a:solidFill>
                  <a:srgbClr val="FFCC00"/>
                </a:solidFill>
              </a:rPr>
              <a:t>The preliminary draft rule language and preliminary draft Environmental Impact Statement are currently in review at the Department of the Interior Headquarters. </a:t>
            </a:r>
          </a:p>
          <a:p>
            <a:pPr marL="0" indent="0" eaLnBrk="1" hangingPunct="1">
              <a:spcBef>
                <a:spcPts val="600"/>
              </a:spcBef>
              <a:defRPr/>
            </a:pPr>
            <a:r>
              <a:rPr lang="en-US" sz="2800" dirty="0" smtClean="0">
                <a:solidFill>
                  <a:srgbClr val="FFCC00"/>
                </a:solidFill>
              </a:rPr>
              <a:t>Federal Register publication of the proposed rule is planned for summer 2014.</a:t>
            </a:r>
          </a:p>
          <a:p>
            <a:pPr marL="0" indent="0" algn="ctr" eaLnBrk="1" hangingPunct="1">
              <a:spcBef>
                <a:spcPts val="0"/>
              </a:spcBef>
              <a:buNone/>
              <a:defRPr/>
            </a:pPr>
            <a:endParaRPr lang="en-US" sz="2800" b="1" dirty="0" smtClean="0">
              <a:solidFill>
                <a:schemeClr val="accent1">
                  <a:lumMod val="40000"/>
                  <a:lumOff val="60000"/>
                </a:schemeClr>
              </a:solidFill>
            </a:endParaRPr>
          </a:p>
          <a:p>
            <a:pPr marL="0" indent="0" algn="ctr" eaLnBrk="1" hangingPunct="1">
              <a:spcBef>
                <a:spcPts val="0"/>
              </a:spcBef>
              <a:buNone/>
              <a:defRPr/>
            </a:pPr>
            <a:r>
              <a:rPr lang="en-US" sz="2800" b="1" dirty="0" smtClean="0">
                <a:solidFill>
                  <a:schemeClr val="accent1">
                    <a:lumMod val="40000"/>
                    <a:lumOff val="60000"/>
                  </a:schemeClr>
                </a:solidFill>
              </a:rPr>
              <a:t>Coal Combustion Residue </a:t>
            </a:r>
          </a:p>
          <a:p>
            <a:pPr marL="0" indent="0" algn="ctr" eaLnBrk="1" hangingPunct="1">
              <a:spcBef>
                <a:spcPts val="0"/>
              </a:spcBef>
              <a:buNone/>
              <a:defRPr/>
            </a:pPr>
            <a:endParaRPr lang="en-US" sz="2800" dirty="0" smtClean="0">
              <a:solidFill>
                <a:srgbClr val="FFCC00"/>
              </a:solidFill>
            </a:endParaRPr>
          </a:p>
          <a:p>
            <a:pPr marL="0" indent="0" eaLnBrk="1" hangingPunct="1">
              <a:spcBef>
                <a:spcPts val="0"/>
              </a:spcBef>
              <a:defRPr/>
            </a:pPr>
            <a:r>
              <a:rPr lang="en-US" sz="2800" dirty="0" smtClean="0">
                <a:solidFill>
                  <a:srgbClr val="FFCC00"/>
                </a:solidFill>
              </a:rPr>
              <a:t>Team is finalizing the NEPA document. </a:t>
            </a:r>
          </a:p>
          <a:p>
            <a:pPr marL="0" indent="0" eaLnBrk="1" hangingPunct="1">
              <a:spcBef>
                <a:spcPts val="600"/>
              </a:spcBef>
              <a:defRPr/>
            </a:pPr>
            <a:r>
              <a:rPr lang="en-US" sz="2800" dirty="0" smtClean="0">
                <a:solidFill>
                  <a:srgbClr val="FFCC00"/>
                </a:solidFill>
              </a:rPr>
              <a:t>Federal Register publication of the proposed rule is planned for Spring 2014.</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Effect transition="in" filter="fade">
                                      <p:cBhvr>
                                        <p:cTn id="10" dur="1000"/>
                                        <p:tgtEl>
                                          <p:spTgt spid="37892">
                                            <p:txEl>
                                              <p:pRg st="0" end="0"/>
                                            </p:txEl>
                                          </p:spTgt>
                                        </p:tgtEl>
                                      </p:cBhvr>
                                    </p:animEffect>
                                    <p:anim calcmode="lin" valueType="num">
                                      <p:cBhvr>
                                        <p:cTn id="11" dur="1000" fill="hold"/>
                                        <p:tgtEl>
                                          <p:spTgt spid="37892">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7892">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37892">
                                            <p:txEl>
                                              <p:pRg st="2" end="2"/>
                                            </p:txEl>
                                          </p:spTgt>
                                        </p:tgtEl>
                                        <p:attrNameLst>
                                          <p:attrName>style.visibility</p:attrName>
                                        </p:attrNameLst>
                                      </p:cBhvr>
                                      <p:to>
                                        <p:strVal val="visible"/>
                                      </p:to>
                                    </p:set>
                                    <p:animEffect transition="in" filter="fade">
                                      <p:cBhvr>
                                        <p:cTn id="16" dur="1000"/>
                                        <p:tgtEl>
                                          <p:spTgt spid="37892">
                                            <p:txEl>
                                              <p:pRg st="2" end="2"/>
                                            </p:txEl>
                                          </p:spTgt>
                                        </p:tgtEl>
                                      </p:cBhvr>
                                    </p:animEffect>
                                    <p:anim calcmode="lin" valueType="num">
                                      <p:cBhvr>
                                        <p:cTn id="17" dur="1000" fill="hold"/>
                                        <p:tgtEl>
                                          <p:spTgt spid="37892">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37892">
                                            <p:txEl>
                                              <p:pRg st="2" end="2"/>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fade">
                                      <p:cBhvr>
                                        <p:cTn id="22" dur="1000"/>
                                        <p:tgtEl>
                                          <p:spTgt spid="37892">
                                            <p:txEl>
                                              <p:pRg st="3" end="3"/>
                                            </p:txEl>
                                          </p:spTgt>
                                        </p:tgtEl>
                                      </p:cBhvr>
                                    </p:animEffect>
                                    <p:anim calcmode="lin" valueType="num">
                                      <p:cBhvr>
                                        <p:cTn id="23" dur="1000" fill="hold"/>
                                        <p:tgtEl>
                                          <p:spTgt spid="3789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7892">
                                            <p:txEl>
                                              <p:pRg st="3" end="3"/>
                                            </p:txEl>
                                          </p:spTgt>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37892">
                                            <p:txEl>
                                              <p:pRg st="5" end="5"/>
                                            </p:txEl>
                                          </p:spTgt>
                                        </p:tgtEl>
                                        <p:attrNameLst>
                                          <p:attrName>style.visibility</p:attrName>
                                        </p:attrNameLst>
                                      </p:cBhvr>
                                      <p:to>
                                        <p:strVal val="visible"/>
                                      </p:to>
                                    </p:set>
                                    <p:animEffect transition="in" filter="fade">
                                      <p:cBhvr>
                                        <p:cTn id="28" dur="1000"/>
                                        <p:tgtEl>
                                          <p:spTgt spid="37892">
                                            <p:txEl>
                                              <p:pRg st="5" end="5"/>
                                            </p:txEl>
                                          </p:spTgt>
                                        </p:tgtEl>
                                      </p:cBhvr>
                                    </p:animEffect>
                                    <p:anim calcmode="lin" valueType="num">
                                      <p:cBhvr>
                                        <p:cTn id="29" dur="1000" fill="hold"/>
                                        <p:tgtEl>
                                          <p:spTgt spid="3789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7892">
                                            <p:txEl>
                                              <p:pRg st="5" end="5"/>
                                            </p:txEl>
                                          </p:spTgt>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grpId="0" nodeType="afterEffect">
                                  <p:stCondLst>
                                    <p:cond delay="0"/>
                                  </p:stCondLst>
                                  <p:childTnLst>
                                    <p:set>
                                      <p:cBhvr>
                                        <p:cTn id="33" dur="1" fill="hold">
                                          <p:stCondLst>
                                            <p:cond delay="0"/>
                                          </p:stCondLst>
                                        </p:cTn>
                                        <p:tgtEl>
                                          <p:spTgt spid="37892">
                                            <p:txEl>
                                              <p:pRg st="7" end="7"/>
                                            </p:txEl>
                                          </p:spTgt>
                                        </p:tgtEl>
                                        <p:attrNameLst>
                                          <p:attrName>style.visibility</p:attrName>
                                        </p:attrNameLst>
                                      </p:cBhvr>
                                      <p:to>
                                        <p:strVal val="visible"/>
                                      </p:to>
                                    </p:set>
                                    <p:animEffect transition="in" filter="fade">
                                      <p:cBhvr>
                                        <p:cTn id="34" dur="1000"/>
                                        <p:tgtEl>
                                          <p:spTgt spid="37892">
                                            <p:txEl>
                                              <p:pRg st="7" end="7"/>
                                            </p:txEl>
                                          </p:spTgt>
                                        </p:tgtEl>
                                      </p:cBhvr>
                                    </p:animEffect>
                                    <p:anim calcmode="lin" valueType="num">
                                      <p:cBhvr>
                                        <p:cTn id="35" dur="1000" fill="hold"/>
                                        <p:tgtEl>
                                          <p:spTgt spid="37892">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7892">
                                            <p:txEl>
                                              <p:pRg st="7" end="7"/>
                                            </p:txEl>
                                          </p:spTgt>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42" presetClass="entr" presetSubtype="0" fill="hold" grpId="0" nodeType="afterEffect">
                                  <p:stCondLst>
                                    <p:cond delay="0"/>
                                  </p:stCondLst>
                                  <p:childTnLst>
                                    <p:set>
                                      <p:cBhvr>
                                        <p:cTn id="39" dur="1" fill="hold">
                                          <p:stCondLst>
                                            <p:cond delay="0"/>
                                          </p:stCondLst>
                                        </p:cTn>
                                        <p:tgtEl>
                                          <p:spTgt spid="37892">
                                            <p:txEl>
                                              <p:pRg st="8" end="8"/>
                                            </p:txEl>
                                          </p:spTgt>
                                        </p:tgtEl>
                                        <p:attrNameLst>
                                          <p:attrName>style.visibility</p:attrName>
                                        </p:attrNameLst>
                                      </p:cBhvr>
                                      <p:to>
                                        <p:strVal val="visible"/>
                                      </p:to>
                                    </p:set>
                                    <p:animEffect transition="in" filter="fade">
                                      <p:cBhvr>
                                        <p:cTn id="40" dur="1000"/>
                                        <p:tgtEl>
                                          <p:spTgt spid="37892">
                                            <p:txEl>
                                              <p:pRg st="8" end="8"/>
                                            </p:txEl>
                                          </p:spTgt>
                                        </p:tgtEl>
                                      </p:cBhvr>
                                    </p:animEffect>
                                    <p:anim calcmode="lin" valueType="num">
                                      <p:cBhvr>
                                        <p:cTn id="41" dur="1000" fill="hold"/>
                                        <p:tgtEl>
                                          <p:spTgt spid="37892">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3789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43840"/>
            <a:ext cx="9144000" cy="654243"/>
          </a:xfrm>
          <a:prstGeom prst="rect">
            <a:avLst/>
          </a:prstGeom>
          <a:noFill/>
        </p:spPr>
        <p:txBody>
          <a:bodyPr wrap="square" lIns="99276" tIns="49638" rIns="99276" bIns="49638" rtlCol="0">
            <a:spAutoFit/>
          </a:bodyPr>
          <a:lstStyle/>
          <a:p>
            <a:pPr algn="ctr"/>
            <a:r>
              <a:rPr lang="en-US" sz="3600" dirty="0" smtClean="0">
                <a:solidFill>
                  <a:srgbClr val="FFCC00"/>
                </a:solidFill>
              </a:rPr>
              <a:t>OSM’s History of Industry Compliance </a:t>
            </a:r>
            <a:endParaRPr lang="en-US" sz="3600" dirty="0">
              <a:solidFill>
                <a:srgbClr val="FFCC00"/>
              </a:solidFill>
            </a:endParaRPr>
          </a:p>
        </p:txBody>
      </p:sp>
      <p:sp>
        <p:nvSpPr>
          <p:cNvPr id="4" name="Slide Number Placeholder 3"/>
          <p:cNvSpPr>
            <a:spLocks noGrp="1"/>
          </p:cNvSpPr>
          <p:nvPr>
            <p:ph type="sldNum" sz="quarter" idx="12"/>
          </p:nvPr>
        </p:nvSpPr>
        <p:spPr/>
        <p:txBody>
          <a:bodyPr/>
          <a:lstStyle/>
          <a:p>
            <a:fld id="{EEF40629-1D0C-4CE8-8411-E6843FB25119}" type="slidenum">
              <a:rPr lang="en-US" smtClean="0"/>
              <a:pPr/>
              <a:t>30</a:t>
            </a:fld>
            <a:endParaRPr lang="en-US"/>
          </a:p>
        </p:txBody>
      </p:sp>
      <p:graphicFrame>
        <p:nvGraphicFramePr>
          <p:cNvPr id="6" name="Chart 5"/>
          <p:cNvGraphicFramePr>
            <a:graphicFrameLocks/>
          </p:cNvGraphicFramePr>
          <p:nvPr>
            <p:extLst>
              <p:ext uri="{D42A27DB-BD31-4B8C-83A1-F6EECF244321}">
                <p14:modId xmlns="" xmlns:p14="http://schemas.microsoft.com/office/powerpoint/2010/main" val="1852821732"/>
              </p:ext>
            </p:extLst>
          </p:nvPr>
        </p:nvGraphicFramePr>
        <p:xfrm>
          <a:off x="442452" y="1143000"/>
          <a:ext cx="9144000" cy="601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3191629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16" dur="500"/>
                                        <p:tgtEl>
                                          <p:spTgt spid="6">
                                            <p:graphicEl>
                                              <a:chart seriesIdx="-3" categoryIdx="-3" bldStep="gridLegend"/>
                                            </p:graphicEl>
                                          </p:spTgt>
                                        </p:tgtEl>
                                      </p:cBhvr>
                                    </p:animEffect>
                                    <p:anim calcmode="lin" valueType="num">
                                      <p:cBhvr>
                                        <p:cTn id="17" dur="500" fill="hold"/>
                                        <p:tgtEl>
                                          <p:spTgt spid="6">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18" dur="500" fill="hold"/>
                                        <p:tgtEl>
                                          <p:spTgt spid="6">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fade">
                                      <p:cBhvr>
                                        <p:cTn id="22" dur="500"/>
                                        <p:tgtEl>
                                          <p:spTgt spid="6">
                                            <p:graphicEl>
                                              <a:chart seriesIdx="-4" categoryIdx="0" bldStep="category"/>
                                            </p:graphicEl>
                                          </p:spTgt>
                                        </p:tgtEl>
                                      </p:cBhvr>
                                    </p:animEffect>
                                    <p:anim calcmode="lin" valueType="num">
                                      <p:cBhvr>
                                        <p:cTn id="23" dur="500" fill="hold"/>
                                        <p:tgtEl>
                                          <p:spTgt spid="6">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p:cTn id="24" dur="500" fill="hold"/>
                                        <p:tgtEl>
                                          <p:spTgt spid="6">
                                            <p:graphicEl>
                                              <a:chart seriesIdx="-4" categoryIdx="0" bldStep="category"/>
                                            </p:graphicEl>
                                          </p:spTgt>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fade">
                                      <p:cBhvr>
                                        <p:cTn id="28" dur="500"/>
                                        <p:tgtEl>
                                          <p:spTgt spid="6">
                                            <p:graphicEl>
                                              <a:chart seriesIdx="-4" categoryIdx="1" bldStep="category"/>
                                            </p:graphicEl>
                                          </p:spTgt>
                                        </p:tgtEl>
                                      </p:cBhvr>
                                    </p:animEffect>
                                    <p:anim calcmode="lin" valueType="num">
                                      <p:cBhvr>
                                        <p:cTn id="29" dur="500" fill="hold"/>
                                        <p:tgtEl>
                                          <p:spTgt spid="6">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p:cTn id="30" dur="500" fill="hold"/>
                                        <p:tgtEl>
                                          <p:spTgt spid="6">
                                            <p:graphicEl>
                                              <a:chart seriesIdx="-4" categoryIdx="1" bldStep="category"/>
                                            </p:graphicEl>
                                          </p:spTgt>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fade">
                                      <p:cBhvr>
                                        <p:cTn id="34" dur="500"/>
                                        <p:tgtEl>
                                          <p:spTgt spid="6">
                                            <p:graphicEl>
                                              <a:chart seriesIdx="-4" categoryIdx="2" bldStep="category"/>
                                            </p:graphicEl>
                                          </p:spTgt>
                                        </p:tgtEl>
                                      </p:cBhvr>
                                    </p:animEffect>
                                    <p:anim calcmode="lin" valueType="num">
                                      <p:cBhvr>
                                        <p:cTn id="35" dur="500" fill="hold"/>
                                        <p:tgtEl>
                                          <p:spTgt spid="6">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p:cTn id="36" dur="500" fill="hold"/>
                                        <p:tgtEl>
                                          <p:spTgt spid="6">
                                            <p:graphicEl>
                                              <a:chart seriesIdx="-4" categoryIdx="2" bldStep="category"/>
                                            </p:graphicEl>
                                          </p:spTgt>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fade">
                                      <p:cBhvr>
                                        <p:cTn id="40" dur="500"/>
                                        <p:tgtEl>
                                          <p:spTgt spid="6">
                                            <p:graphicEl>
                                              <a:chart seriesIdx="-4" categoryIdx="3" bldStep="category"/>
                                            </p:graphicEl>
                                          </p:spTgt>
                                        </p:tgtEl>
                                      </p:cBhvr>
                                    </p:animEffect>
                                    <p:anim calcmode="lin" valueType="num">
                                      <p:cBhvr>
                                        <p:cTn id="41" dur="500" fill="hold"/>
                                        <p:tgtEl>
                                          <p:spTgt spid="6">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p:cTn id="42" dur="500" fill="hold"/>
                                        <p:tgtEl>
                                          <p:spTgt spid="6">
                                            <p:graphicEl>
                                              <a:chart seriesIdx="-4" categoryIdx="3" bldStep="category"/>
                                            </p:graphicEl>
                                          </p:spTgt>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grpId="0" nodeType="afterEffect">
                                  <p:stCondLst>
                                    <p:cond delay="0"/>
                                  </p:stCondLst>
                                  <p:childTnLst>
                                    <p:set>
                                      <p:cBhvr>
                                        <p:cTn id="45"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fade">
                                      <p:cBhvr>
                                        <p:cTn id="46" dur="500"/>
                                        <p:tgtEl>
                                          <p:spTgt spid="6">
                                            <p:graphicEl>
                                              <a:chart seriesIdx="-4" categoryIdx="4" bldStep="category"/>
                                            </p:graphicEl>
                                          </p:spTgt>
                                        </p:tgtEl>
                                      </p:cBhvr>
                                    </p:animEffect>
                                    <p:anim calcmode="lin" valueType="num">
                                      <p:cBhvr>
                                        <p:cTn id="47" dur="500" fill="hold"/>
                                        <p:tgtEl>
                                          <p:spTgt spid="6">
                                            <p:graphicEl>
                                              <a:chart seriesIdx="-4" categoryIdx="4" bldStep="category"/>
                                            </p:graphicEl>
                                          </p:spTgt>
                                        </p:tgtEl>
                                        <p:attrNameLst>
                                          <p:attrName>ppt_x</p:attrName>
                                        </p:attrNameLst>
                                      </p:cBhvr>
                                      <p:tavLst>
                                        <p:tav tm="0">
                                          <p:val>
                                            <p:strVal val="#ppt_x"/>
                                          </p:val>
                                        </p:tav>
                                        <p:tav tm="100000">
                                          <p:val>
                                            <p:strVal val="#ppt_x"/>
                                          </p:val>
                                        </p:tav>
                                      </p:tavLst>
                                    </p:anim>
                                    <p:anim calcmode="lin" valueType="num">
                                      <p:cBhvr>
                                        <p:cTn id="48" dur="500" fill="hold"/>
                                        <p:tgtEl>
                                          <p:spTgt spid="6">
                                            <p:graphicEl>
                                              <a:chart seriesIdx="-4" categoryIdx="4" bldStep="category"/>
                                            </p:graphicEl>
                                          </p:spTgt>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42" presetClass="entr" presetSubtype="0" fill="hold" grpId="0" nodeType="afterEffect">
                                  <p:stCondLst>
                                    <p:cond delay="0"/>
                                  </p:stCondLst>
                                  <p:childTnLst>
                                    <p:set>
                                      <p:cBhvr>
                                        <p:cTn id="51"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fade">
                                      <p:cBhvr>
                                        <p:cTn id="52" dur="500"/>
                                        <p:tgtEl>
                                          <p:spTgt spid="6">
                                            <p:graphicEl>
                                              <a:chart seriesIdx="-4" categoryIdx="5" bldStep="category"/>
                                            </p:graphicEl>
                                          </p:spTgt>
                                        </p:tgtEl>
                                      </p:cBhvr>
                                    </p:animEffect>
                                    <p:anim calcmode="lin" valueType="num">
                                      <p:cBhvr>
                                        <p:cTn id="53" dur="500" fill="hold"/>
                                        <p:tgtEl>
                                          <p:spTgt spid="6">
                                            <p:graphicEl>
                                              <a:chart seriesIdx="-4" categoryIdx="5" bldStep="category"/>
                                            </p:graphicEl>
                                          </p:spTgt>
                                        </p:tgtEl>
                                        <p:attrNameLst>
                                          <p:attrName>ppt_x</p:attrName>
                                        </p:attrNameLst>
                                      </p:cBhvr>
                                      <p:tavLst>
                                        <p:tav tm="0">
                                          <p:val>
                                            <p:strVal val="#ppt_x"/>
                                          </p:val>
                                        </p:tav>
                                        <p:tav tm="100000">
                                          <p:val>
                                            <p:strVal val="#ppt_x"/>
                                          </p:val>
                                        </p:tav>
                                      </p:tavLst>
                                    </p:anim>
                                    <p:anim calcmode="lin" valueType="num">
                                      <p:cBhvr>
                                        <p:cTn id="54" dur="500" fill="hold"/>
                                        <p:tgtEl>
                                          <p:spTgt spid="6">
                                            <p:graphicEl>
                                              <a:chart seriesIdx="-4" categoryIdx="5" bldStep="category"/>
                                            </p:graphicEl>
                                          </p:spTgt>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42" presetClass="entr" presetSubtype="0" fill="hold" grpId="0" nodeType="afterEffect">
                                  <p:stCondLst>
                                    <p:cond delay="0"/>
                                  </p:stCondLst>
                                  <p:childTnLst>
                                    <p:set>
                                      <p:cBhvr>
                                        <p:cTn id="57"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fade">
                                      <p:cBhvr>
                                        <p:cTn id="58" dur="500"/>
                                        <p:tgtEl>
                                          <p:spTgt spid="6">
                                            <p:graphicEl>
                                              <a:chart seriesIdx="-4" categoryIdx="6" bldStep="category"/>
                                            </p:graphicEl>
                                          </p:spTgt>
                                        </p:tgtEl>
                                      </p:cBhvr>
                                    </p:animEffect>
                                    <p:anim calcmode="lin" valueType="num">
                                      <p:cBhvr>
                                        <p:cTn id="59" dur="500" fill="hold"/>
                                        <p:tgtEl>
                                          <p:spTgt spid="6">
                                            <p:graphicEl>
                                              <a:chart seriesIdx="-4" categoryIdx="6" bldStep="category"/>
                                            </p:graphicEl>
                                          </p:spTgt>
                                        </p:tgtEl>
                                        <p:attrNameLst>
                                          <p:attrName>ppt_x</p:attrName>
                                        </p:attrNameLst>
                                      </p:cBhvr>
                                      <p:tavLst>
                                        <p:tav tm="0">
                                          <p:val>
                                            <p:strVal val="#ppt_x"/>
                                          </p:val>
                                        </p:tav>
                                        <p:tav tm="100000">
                                          <p:val>
                                            <p:strVal val="#ppt_x"/>
                                          </p:val>
                                        </p:tav>
                                      </p:tavLst>
                                    </p:anim>
                                    <p:anim calcmode="lin" valueType="num">
                                      <p:cBhvr>
                                        <p:cTn id="60" dur="500" fill="hold"/>
                                        <p:tgtEl>
                                          <p:spTgt spid="6">
                                            <p:graphicEl>
                                              <a:chart seriesIdx="-4" categoryIdx="6" bldStep="category"/>
                                            </p:graphicEl>
                                          </p:spTgt>
                                        </p:tgtEl>
                                        <p:attrNameLst>
                                          <p:attrName>ppt_y</p:attrName>
                                        </p:attrNameLst>
                                      </p:cBhvr>
                                      <p:tavLst>
                                        <p:tav tm="0">
                                          <p:val>
                                            <p:strVal val="#ppt_y+.1"/>
                                          </p:val>
                                        </p:tav>
                                        <p:tav tm="100000">
                                          <p:val>
                                            <p:strVal val="#ppt_y"/>
                                          </p:val>
                                        </p:tav>
                                      </p:tavLst>
                                    </p:anim>
                                  </p:childTnLst>
                                </p:cTn>
                              </p:par>
                            </p:childTnLst>
                          </p:cTn>
                        </p:par>
                        <p:par>
                          <p:cTn id="61" fill="hold">
                            <p:stCondLst>
                              <p:cond delay="5000"/>
                            </p:stCondLst>
                            <p:childTnLst>
                              <p:par>
                                <p:cTn id="62" presetID="42" presetClass="entr" presetSubtype="0" fill="hold" grpId="0" nodeType="afterEffect">
                                  <p:stCondLst>
                                    <p:cond delay="0"/>
                                  </p:stCondLst>
                                  <p:childTnLst>
                                    <p:set>
                                      <p:cBhvr>
                                        <p:cTn id="63"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fade">
                                      <p:cBhvr>
                                        <p:cTn id="64" dur="500"/>
                                        <p:tgtEl>
                                          <p:spTgt spid="6">
                                            <p:graphicEl>
                                              <a:chart seriesIdx="-4" categoryIdx="7" bldStep="category"/>
                                            </p:graphicEl>
                                          </p:spTgt>
                                        </p:tgtEl>
                                      </p:cBhvr>
                                    </p:animEffect>
                                    <p:anim calcmode="lin" valueType="num">
                                      <p:cBhvr>
                                        <p:cTn id="65" dur="500" fill="hold"/>
                                        <p:tgtEl>
                                          <p:spTgt spid="6">
                                            <p:graphicEl>
                                              <a:chart seriesIdx="-4" categoryIdx="7" bldStep="category"/>
                                            </p:graphicEl>
                                          </p:spTgt>
                                        </p:tgtEl>
                                        <p:attrNameLst>
                                          <p:attrName>ppt_x</p:attrName>
                                        </p:attrNameLst>
                                      </p:cBhvr>
                                      <p:tavLst>
                                        <p:tav tm="0">
                                          <p:val>
                                            <p:strVal val="#ppt_x"/>
                                          </p:val>
                                        </p:tav>
                                        <p:tav tm="100000">
                                          <p:val>
                                            <p:strVal val="#ppt_x"/>
                                          </p:val>
                                        </p:tav>
                                      </p:tavLst>
                                    </p:anim>
                                    <p:anim calcmode="lin" valueType="num">
                                      <p:cBhvr>
                                        <p:cTn id="66" dur="500" fill="hold"/>
                                        <p:tgtEl>
                                          <p:spTgt spid="6">
                                            <p:graphicEl>
                                              <a:chart seriesIdx="-4" categoryIdx="7" bldStep="category"/>
                                            </p:graphicEl>
                                          </p:spTgt>
                                        </p:tgtEl>
                                        <p:attrNameLst>
                                          <p:attrName>ppt_y</p:attrName>
                                        </p:attrNameLst>
                                      </p:cBhvr>
                                      <p:tavLst>
                                        <p:tav tm="0">
                                          <p:val>
                                            <p:strVal val="#ppt_y+.1"/>
                                          </p:val>
                                        </p:tav>
                                        <p:tav tm="100000">
                                          <p:val>
                                            <p:strVal val="#ppt_y"/>
                                          </p:val>
                                        </p:tav>
                                      </p:tavLst>
                                    </p:anim>
                                  </p:childTnLst>
                                </p:cTn>
                              </p:par>
                            </p:childTnLst>
                          </p:cTn>
                        </p:par>
                        <p:par>
                          <p:cTn id="67" fill="hold">
                            <p:stCondLst>
                              <p:cond delay="5500"/>
                            </p:stCondLst>
                            <p:childTnLst>
                              <p:par>
                                <p:cTn id="68" presetID="42" presetClass="entr" presetSubtype="0" fill="hold" grpId="0" nodeType="afterEffect">
                                  <p:stCondLst>
                                    <p:cond delay="0"/>
                                  </p:stCondLst>
                                  <p:childTnLst>
                                    <p:set>
                                      <p:cBhvr>
                                        <p:cTn id="69"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fade">
                                      <p:cBhvr>
                                        <p:cTn id="70" dur="500"/>
                                        <p:tgtEl>
                                          <p:spTgt spid="6">
                                            <p:graphicEl>
                                              <a:chart seriesIdx="-4" categoryIdx="8" bldStep="category"/>
                                            </p:graphicEl>
                                          </p:spTgt>
                                        </p:tgtEl>
                                      </p:cBhvr>
                                    </p:animEffect>
                                    <p:anim calcmode="lin" valueType="num">
                                      <p:cBhvr>
                                        <p:cTn id="71" dur="500" fill="hold"/>
                                        <p:tgtEl>
                                          <p:spTgt spid="6">
                                            <p:graphicEl>
                                              <a:chart seriesIdx="-4" categoryIdx="8" bldStep="category"/>
                                            </p:graphicEl>
                                          </p:spTgt>
                                        </p:tgtEl>
                                        <p:attrNameLst>
                                          <p:attrName>ppt_x</p:attrName>
                                        </p:attrNameLst>
                                      </p:cBhvr>
                                      <p:tavLst>
                                        <p:tav tm="0">
                                          <p:val>
                                            <p:strVal val="#ppt_x"/>
                                          </p:val>
                                        </p:tav>
                                        <p:tav tm="100000">
                                          <p:val>
                                            <p:strVal val="#ppt_x"/>
                                          </p:val>
                                        </p:tav>
                                      </p:tavLst>
                                    </p:anim>
                                    <p:anim calcmode="lin" valueType="num">
                                      <p:cBhvr>
                                        <p:cTn id="72" dur="500" fill="hold"/>
                                        <p:tgtEl>
                                          <p:spTgt spid="6">
                                            <p:graphicEl>
                                              <a:chart seriesIdx="-4" categoryIdx="8" bldStep="category"/>
                                            </p:graphicEl>
                                          </p:spTgt>
                                        </p:tgtEl>
                                        <p:attrNameLst>
                                          <p:attrName>ppt_y</p:attrName>
                                        </p:attrNameLst>
                                      </p:cBhvr>
                                      <p:tavLst>
                                        <p:tav tm="0">
                                          <p:val>
                                            <p:strVal val="#ppt_y+.1"/>
                                          </p:val>
                                        </p:tav>
                                        <p:tav tm="100000">
                                          <p:val>
                                            <p:strVal val="#ppt_y"/>
                                          </p:val>
                                        </p:tav>
                                      </p:tavLst>
                                    </p:anim>
                                  </p:childTnLst>
                                </p:cTn>
                              </p:par>
                            </p:childTnLst>
                          </p:cTn>
                        </p:par>
                        <p:par>
                          <p:cTn id="73" fill="hold">
                            <p:stCondLst>
                              <p:cond delay="6000"/>
                            </p:stCondLst>
                            <p:childTnLst>
                              <p:par>
                                <p:cTn id="74" presetID="42" presetClass="entr" presetSubtype="0" fill="hold" grpId="0" nodeType="afterEffect">
                                  <p:stCondLst>
                                    <p:cond delay="0"/>
                                  </p:stCondLst>
                                  <p:childTnLst>
                                    <p:set>
                                      <p:cBhvr>
                                        <p:cTn id="75"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fade">
                                      <p:cBhvr>
                                        <p:cTn id="76" dur="500"/>
                                        <p:tgtEl>
                                          <p:spTgt spid="6">
                                            <p:graphicEl>
                                              <a:chart seriesIdx="-4" categoryIdx="9" bldStep="category"/>
                                            </p:graphicEl>
                                          </p:spTgt>
                                        </p:tgtEl>
                                      </p:cBhvr>
                                    </p:animEffect>
                                    <p:anim calcmode="lin" valueType="num">
                                      <p:cBhvr>
                                        <p:cTn id="77" dur="500" fill="hold"/>
                                        <p:tgtEl>
                                          <p:spTgt spid="6">
                                            <p:graphicEl>
                                              <a:chart seriesIdx="-4" categoryIdx="9" bldStep="category"/>
                                            </p:graphicEl>
                                          </p:spTgt>
                                        </p:tgtEl>
                                        <p:attrNameLst>
                                          <p:attrName>ppt_x</p:attrName>
                                        </p:attrNameLst>
                                      </p:cBhvr>
                                      <p:tavLst>
                                        <p:tav tm="0">
                                          <p:val>
                                            <p:strVal val="#ppt_x"/>
                                          </p:val>
                                        </p:tav>
                                        <p:tav tm="100000">
                                          <p:val>
                                            <p:strVal val="#ppt_x"/>
                                          </p:val>
                                        </p:tav>
                                      </p:tavLst>
                                    </p:anim>
                                    <p:anim calcmode="lin" valueType="num">
                                      <p:cBhvr>
                                        <p:cTn id="78" dur="500" fill="hold"/>
                                        <p:tgtEl>
                                          <p:spTgt spid="6">
                                            <p:graphicEl>
                                              <a:chart seriesIdx="-4" categoryIdx="9" bldStep="category"/>
                                            </p:graphicEl>
                                          </p:spTgt>
                                        </p:tgtEl>
                                        <p:attrNameLst>
                                          <p:attrName>ppt_y</p:attrName>
                                        </p:attrNameLst>
                                      </p:cBhvr>
                                      <p:tavLst>
                                        <p:tav tm="0">
                                          <p:val>
                                            <p:strVal val="#ppt_y+.1"/>
                                          </p:val>
                                        </p:tav>
                                        <p:tav tm="100000">
                                          <p:val>
                                            <p:strVal val="#ppt_y"/>
                                          </p:val>
                                        </p:tav>
                                      </p:tavLst>
                                    </p:anim>
                                  </p:childTnLst>
                                </p:cTn>
                              </p:par>
                            </p:childTnLst>
                          </p:cTn>
                        </p:par>
                        <p:par>
                          <p:cTn id="79" fill="hold">
                            <p:stCondLst>
                              <p:cond delay="6500"/>
                            </p:stCondLst>
                            <p:childTnLst>
                              <p:par>
                                <p:cTn id="80" presetID="42" presetClass="entr" presetSubtype="0" fill="hold" grpId="0" nodeType="afterEffect">
                                  <p:stCondLst>
                                    <p:cond delay="0"/>
                                  </p:stCondLst>
                                  <p:childTnLst>
                                    <p:set>
                                      <p:cBhvr>
                                        <p:cTn id="81"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fade">
                                      <p:cBhvr>
                                        <p:cTn id="82" dur="500"/>
                                        <p:tgtEl>
                                          <p:spTgt spid="6">
                                            <p:graphicEl>
                                              <a:chart seriesIdx="-4" categoryIdx="10" bldStep="category"/>
                                            </p:graphicEl>
                                          </p:spTgt>
                                        </p:tgtEl>
                                      </p:cBhvr>
                                    </p:animEffect>
                                    <p:anim calcmode="lin" valueType="num">
                                      <p:cBhvr>
                                        <p:cTn id="83" dur="500" fill="hold"/>
                                        <p:tgtEl>
                                          <p:spTgt spid="6">
                                            <p:graphicEl>
                                              <a:chart seriesIdx="-4" categoryIdx="10" bldStep="category"/>
                                            </p:graphicEl>
                                          </p:spTgt>
                                        </p:tgtEl>
                                        <p:attrNameLst>
                                          <p:attrName>ppt_x</p:attrName>
                                        </p:attrNameLst>
                                      </p:cBhvr>
                                      <p:tavLst>
                                        <p:tav tm="0">
                                          <p:val>
                                            <p:strVal val="#ppt_x"/>
                                          </p:val>
                                        </p:tav>
                                        <p:tav tm="100000">
                                          <p:val>
                                            <p:strVal val="#ppt_x"/>
                                          </p:val>
                                        </p:tav>
                                      </p:tavLst>
                                    </p:anim>
                                    <p:anim calcmode="lin" valueType="num">
                                      <p:cBhvr>
                                        <p:cTn id="84" dur="500" fill="hold"/>
                                        <p:tgtEl>
                                          <p:spTgt spid="6">
                                            <p:graphicEl>
                                              <a:chart seriesIdx="-4" categoryIdx="10" bldStep="category"/>
                                            </p:graphicEl>
                                          </p:spTgt>
                                        </p:tgtEl>
                                        <p:attrNameLst>
                                          <p:attrName>ppt_y</p:attrName>
                                        </p:attrNameLst>
                                      </p:cBhvr>
                                      <p:tavLst>
                                        <p:tav tm="0">
                                          <p:val>
                                            <p:strVal val="#ppt_y+.1"/>
                                          </p:val>
                                        </p:tav>
                                        <p:tav tm="100000">
                                          <p:val>
                                            <p:strVal val="#ppt_y"/>
                                          </p:val>
                                        </p:tav>
                                      </p:tavLst>
                                    </p:anim>
                                  </p:childTnLst>
                                </p:cTn>
                              </p:par>
                            </p:childTnLst>
                          </p:cTn>
                        </p:par>
                        <p:par>
                          <p:cTn id="85" fill="hold">
                            <p:stCondLst>
                              <p:cond delay="7000"/>
                            </p:stCondLst>
                            <p:childTnLst>
                              <p:par>
                                <p:cTn id="86" presetID="42" presetClass="entr" presetSubtype="0" fill="hold" grpId="0" nodeType="afterEffect">
                                  <p:stCondLst>
                                    <p:cond delay="0"/>
                                  </p:stCondLst>
                                  <p:childTnLst>
                                    <p:set>
                                      <p:cBhvr>
                                        <p:cTn id="87"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fade">
                                      <p:cBhvr>
                                        <p:cTn id="88" dur="500"/>
                                        <p:tgtEl>
                                          <p:spTgt spid="6">
                                            <p:graphicEl>
                                              <a:chart seriesIdx="-4" categoryIdx="11" bldStep="category"/>
                                            </p:graphicEl>
                                          </p:spTgt>
                                        </p:tgtEl>
                                      </p:cBhvr>
                                    </p:animEffect>
                                    <p:anim calcmode="lin" valueType="num">
                                      <p:cBhvr>
                                        <p:cTn id="89" dur="500" fill="hold"/>
                                        <p:tgtEl>
                                          <p:spTgt spid="6">
                                            <p:graphicEl>
                                              <a:chart seriesIdx="-4" categoryIdx="11" bldStep="category"/>
                                            </p:graphicEl>
                                          </p:spTgt>
                                        </p:tgtEl>
                                        <p:attrNameLst>
                                          <p:attrName>ppt_x</p:attrName>
                                        </p:attrNameLst>
                                      </p:cBhvr>
                                      <p:tavLst>
                                        <p:tav tm="0">
                                          <p:val>
                                            <p:strVal val="#ppt_x"/>
                                          </p:val>
                                        </p:tav>
                                        <p:tav tm="100000">
                                          <p:val>
                                            <p:strVal val="#ppt_x"/>
                                          </p:val>
                                        </p:tav>
                                      </p:tavLst>
                                    </p:anim>
                                    <p:anim calcmode="lin" valueType="num">
                                      <p:cBhvr>
                                        <p:cTn id="90" dur="500" fill="hold"/>
                                        <p:tgtEl>
                                          <p:spTgt spid="6">
                                            <p:graphicEl>
                                              <a:chart seriesIdx="-4" categoryIdx="11" bldStep="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Chart bld="category"/>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80" y="325121"/>
            <a:ext cx="8717280" cy="1056640"/>
          </a:xfrm>
        </p:spPr>
        <p:txBody>
          <a:bodyPr/>
          <a:lstStyle/>
          <a:p>
            <a:pPr algn="ctr"/>
            <a:r>
              <a:rPr lang="en-US" dirty="0" smtClean="0">
                <a:solidFill>
                  <a:srgbClr val="0070C0"/>
                </a:solidFill>
              </a:rPr>
              <a:t>    </a:t>
            </a:r>
            <a:r>
              <a:rPr lang="en-US" dirty="0" smtClean="0">
                <a:solidFill>
                  <a:srgbClr val="FFC000"/>
                </a:solidFill>
              </a:rPr>
              <a:t>Off-Site Impacts </a:t>
            </a:r>
            <a:r>
              <a:rPr lang="en-US" dirty="0" smtClean="0"/>
              <a:t/>
            </a:r>
            <a:br>
              <a:rPr lang="en-US" dirty="0" smtClean="0"/>
            </a:br>
            <a:endParaRPr lang="en-US" dirty="0"/>
          </a:p>
        </p:txBody>
      </p:sp>
      <p:sp>
        <p:nvSpPr>
          <p:cNvPr id="6" name="TextBox 5"/>
          <p:cNvSpPr txBox="1"/>
          <p:nvPr/>
        </p:nvSpPr>
        <p:spPr>
          <a:xfrm>
            <a:off x="838200" y="5608320"/>
            <a:ext cx="8633460" cy="438800"/>
          </a:xfrm>
          <a:prstGeom prst="rect">
            <a:avLst/>
          </a:prstGeom>
          <a:noFill/>
          <a:ln>
            <a:noFill/>
          </a:ln>
        </p:spPr>
        <p:txBody>
          <a:bodyPr wrap="square" lIns="99276" tIns="49638" rIns="99276" bIns="49638" rtlCol="0">
            <a:spAutoFit/>
          </a:bodyPr>
          <a:lstStyle/>
          <a:p>
            <a:r>
              <a:rPr lang="en-US" dirty="0" smtClean="0">
                <a:solidFill>
                  <a:srgbClr val="C00000"/>
                </a:solidFill>
              </a:rPr>
              <a:t>                       </a:t>
            </a:r>
            <a:endParaRPr lang="en-US" dirty="0">
              <a:solidFill>
                <a:srgbClr val="FF0000"/>
              </a:solidFill>
            </a:endParaRPr>
          </a:p>
        </p:txBody>
      </p:sp>
      <p:sp>
        <p:nvSpPr>
          <p:cNvPr id="7" name="TextBox 6"/>
          <p:cNvSpPr txBox="1"/>
          <p:nvPr/>
        </p:nvSpPr>
        <p:spPr>
          <a:xfrm>
            <a:off x="335280" y="6096002"/>
            <a:ext cx="9471660" cy="438800"/>
          </a:xfrm>
          <a:prstGeom prst="rect">
            <a:avLst/>
          </a:prstGeom>
          <a:noFill/>
        </p:spPr>
        <p:txBody>
          <a:bodyPr wrap="square" lIns="99276" tIns="49638" rIns="99276" bIns="49638" rtlCol="0">
            <a:spAutoFit/>
          </a:bodyPr>
          <a:lstStyle/>
          <a:p>
            <a:pPr>
              <a:buFont typeface="Arial" pitchFamily="34" charset="0"/>
              <a:buChar char="•"/>
            </a:pPr>
            <a:r>
              <a:rPr lang="en-US" dirty="0" smtClean="0">
                <a:solidFill>
                  <a:srgbClr val="FFC000"/>
                </a:solidFill>
              </a:rPr>
              <a:t>  </a:t>
            </a:r>
            <a:endParaRPr lang="en-US" dirty="0">
              <a:solidFill>
                <a:srgbClr val="FFC000"/>
              </a:solidFill>
            </a:endParaRPr>
          </a:p>
        </p:txBody>
      </p:sp>
      <p:graphicFrame>
        <p:nvGraphicFramePr>
          <p:cNvPr id="9" name="Chart 8"/>
          <p:cNvGraphicFramePr>
            <a:graphicFrameLocks/>
          </p:cNvGraphicFramePr>
          <p:nvPr>
            <p:extLst>
              <p:ext uri="{D42A27DB-BD31-4B8C-83A1-F6EECF244321}">
                <p14:modId xmlns="" xmlns:p14="http://schemas.microsoft.com/office/powerpoint/2010/main" val="591794938"/>
              </p:ext>
            </p:extLst>
          </p:nvPr>
        </p:nvGraphicFramePr>
        <p:xfrm>
          <a:off x="419100" y="990600"/>
          <a:ext cx="9471660" cy="5867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133963171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00" fill="hold">
                                          <p:stCondLst>
                                            <p:cond delay="0"/>
                                          </p:stCondLst>
                                        </p:cTn>
                                        <p:tgtEl>
                                          <p:spTgt spid="2"/>
                                        </p:tgtEl>
                                        <p:attrNameLst>
                                          <p:attrName>ppt_x</p:attrName>
                                        </p:attrNameLst>
                                      </p:cBhvr>
                                    </p:anim>
                                    <p:anim from="0" to="-1.0" calcmode="lin" valueType="num">
                                      <p:cBhvr>
                                        <p:cTn id="8" dur="100" decel="50000" autoRev="1" fill="hold">
                                          <p:stCondLst>
                                            <p:cond delay="300"/>
                                          </p:stCondLst>
                                        </p:cTn>
                                        <p:tgtEl>
                                          <p:spTgt spid="2"/>
                                        </p:tgtEl>
                                        <p:attrNameLst>
                                          <p:attrName>xshear</p:attrName>
                                        </p:attrNameLst>
                                      </p:cBhvr>
                                    </p:anim>
                                    <p:animScale>
                                      <p:cBhvr>
                                        <p:cTn id="9" dur="100" decel="100000" autoRev="1" fill="hold">
                                          <p:stCondLst>
                                            <p:cond delay="300"/>
                                          </p:stCondLst>
                                        </p:cTn>
                                        <p:tgtEl>
                                          <p:spTgt spid="2"/>
                                        </p:tgtEl>
                                      </p:cBhvr>
                                      <p:from x="100000" y="100000"/>
                                      <p:to x="80000" y="100000"/>
                                    </p:animScale>
                                    <p:anim by="(#ppt_h/3+#ppt_w*0.1)" calcmode="lin" valueType="num">
                                      <p:cBhvr additive="sum">
                                        <p:cTn id="10" dur="100" decel="100000" autoRev="1" fill="hold">
                                          <p:stCondLst>
                                            <p:cond delay="300"/>
                                          </p:stCondLst>
                                        </p:cTn>
                                        <p:tgtEl>
                                          <p:spTgt spid="2"/>
                                        </p:tgtEl>
                                        <p:attrNameLst>
                                          <p:attrName>ppt_x</p:attrName>
                                        </p:attrNameLst>
                                      </p:cBhvr>
                                    </p:anim>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0058400" cy="1143000"/>
          </a:xfrm>
        </p:spPr>
        <p:txBody>
          <a:bodyPr/>
          <a:lstStyle/>
          <a:p>
            <a:pPr algn="ctr">
              <a:defRPr/>
            </a:pPr>
            <a:r>
              <a:rPr lang="en-US" sz="3500" dirty="0" smtClean="0">
                <a:solidFill>
                  <a:srgbClr val="FFC000"/>
                </a:solidFill>
              </a:rPr>
              <a:t>Kentucky Performance Standards Cited </a:t>
            </a:r>
            <a:r>
              <a:rPr lang="en-US" sz="3500" dirty="0" smtClean="0">
                <a:solidFill>
                  <a:srgbClr val="00B0F0"/>
                </a:solidFill>
              </a:rPr>
              <a:t/>
            </a:r>
            <a:br>
              <a:rPr lang="en-US" sz="3500" dirty="0" smtClean="0">
                <a:solidFill>
                  <a:srgbClr val="00B0F0"/>
                </a:solidFill>
              </a:rPr>
            </a:br>
            <a:endParaRPr lang="en-US" sz="3500" dirty="0">
              <a:solidFill>
                <a:srgbClr val="FFC000"/>
              </a:solidFill>
            </a:endParaRPr>
          </a:p>
        </p:txBody>
      </p:sp>
      <p:sp>
        <p:nvSpPr>
          <p:cNvPr id="8" name="TextBox 7"/>
          <p:cNvSpPr txBox="1">
            <a:spLocks noChangeArrowheads="1"/>
          </p:cNvSpPr>
          <p:nvPr/>
        </p:nvSpPr>
        <p:spPr bwMode="auto">
          <a:xfrm>
            <a:off x="587375" y="6477000"/>
            <a:ext cx="8883650" cy="438800"/>
          </a:xfrm>
          <a:prstGeom prst="rect">
            <a:avLst/>
          </a:prstGeom>
          <a:noFill/>
          <a:ln w="9525">
            <a:noFill/>
            <a:miter lim="800000"/>
            <a:headEnd/>
            <a:tailEnd/>
          </a:ln>
        </p:spPr>
        <p:txBody>
          <a:bodyPr wrap="square" lIns="99276" tIns="49638" rIns="99276" bIns="49638">
            <a:spAutoFit/>
          </a:bodyPr>
          <a:lstStyle/>
          <a:p>
            <a:pPr algn="ctr"/>
            <a:r>
              <a:rPr lang="en-US" dirty="0" smtClean="0">
                <a:solidFill>
                  <a:srgbClr val="FFCC00"/>
                </a:solidFill>
              </a:rPr>
              <a:t>Significant decrease after several years of increasing</a:t>
            </a:r>
            <a:endParaRPr lang="en-US" dirty="0">
              <a:solidFill>
                <a:srgbClr val="FFCC00"/>
              </a:solidFill>
            </a:endParaRPr>
          </a:p>
        </p:txBody>
      </p:sp>
      <p:graphicFrame>
        <p:nvGraphicFramePr>
          <p:cNvPr id="6" name="Chart 5"/>
          <p:cNvGraphicFramePr>
            <a:graphicFrameLocks/>
          </p:cNvGraphicFramePr>
          <p:nvPr>
            <p:extLst>
              <p:ext uri="{D42A27DB-BD31-4B8C-83A1-F6EECF244321}">
                <p14:modId xmlns="" xmlns:p14="http://schemas.microsoft.com/office/powerpoint/2010/main" val="3755383880"/>
              </p:ext>
            </p:extLst>
          </p:nvPr>
        </p:nvGraphicFramePr>
        <p:xfrm>
          <a:off x="304800" y="1066800"/>
          <a:ext cx="9525000" cy="54101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3394271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12" dur="1000"/>
                                        <p:tgtEl>
                                          <p:spTgt spid="6">
                                            <p:graphicEl>
                                              <a:chart seriesIdx="-3" categoryIdx="-3" bldStep="gridLegend"/>
                                            </p:graphicEl>
                                          </p:spTgt>
                                        </p:tgtEl>
                                      </p:cBhvr>
                                    </p:animEffect>
                                    <p:anim calcmode="lin" valueType="num">
                                      <p:cBhvr>
                                        <p:cTn id="13" dur="1000" fill="hold"/>
                                        <p:tgtEl>
                                          <p:spTgt spid="6">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14" dur="1000" fill="hold"/>
                                        <p:tgtEl>
                                          <p:spTgt spid="6">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fade">
                                      <p:cBhvr>
                                        <p:cTn id="18" dur="1000"/>
                                        <p:tgtEl>
                                          <p:spTgt spid="6">
                                            <p:graphicEl>
                                              <a:chart seriesIdx="0" categoryIdx="-4" bldStep="series"/>
                                            </p:graphicEl>
                                          </p:spTgt>
                                        </p:tgtEl>
                                      </p:cBhvr>
                                    </p:animEffect>
                                    <p:anim calcmode="lin" valueType="num">
                                      <p:cBhvr>
                                        <p:cTn id="19" dur="1000" fill="hold"/>
                                        <p:tgtEl>
                                          <p:spTgt spid="6">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p:cTn id="20" dur="1000" fill="hold"/>
                                        <p:tgtEl>
                                          <p:spTgt spid="6">
                                            <p:graphicEl>
                                              <a:chart seriesIdx="0" categoryIdx="-4" bldStep="series"/>
                                            </p:graphic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Graphic spid="6" grpId="0">
        <p:bldSub>
          <a:bldChart bld="series"/>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1"/>
            <a:ext cx="8785860" cy="1523999"/>
          </a:xfrm>
        </p:spPr>
        <p:txBody>
          <a:bodyPr/>
          <a:lstStyle/>
          <a:p>
            <a:pPr algn="ctr"/>
            <a:r>
              <a:rPr lang="en-US" sz="2600" dirty="0" smtClean="0">
                <a:solidFill>
                  <a:srgbClr val="FFC000"/>
                </a:solidFill>
              </a:rPr>
              <a:t>In EY 2013, DNR cited 1,963 performance standards in 1,081 non-compliances.  Breakdown on type of performance standards is:</a:t>
            </a:r>
            <a:endParaRPr lang="en-US" sz="2600" dirty="0">
              <a:solidFill>
                <a:srgbClr val="FFC000"/>
              </a:solidFill>
            </a:endParaRPr>
          </a:p>
        </p:txBody>
      </p:sp>
      <p:graphicFrame>
        <p:nvGraphicFramePr>
          <p:cNvPr id="5" name="Chart 4"/>
          <p:cNvGraphicFramePr>
            <a:graphicFrameLocks/>
          </p:cNvGraphicFramePr>
          <p:nvPr>
            <p:extLst>
              <p:ext uri="{D42A27DB-BD31-4B8C-83A1-F6EECF244321}">
                <p14:modId xmlns="" xmlns:p14="http://schemas.microsoft.com/office/powerpoint/2010/main" val="322971372"/>
              </p:ext>
            </p:extLst>
          </p:nvPr>
        </p:nvGraphicFramePr>
        <p:xfrm>
          <a:off x="304800" y="1752600"/>
          <a:ext cx="92202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81000" y="6781800"/>
            <a:ext cx="9067800" cy="430887"/>
          </a:xfrm>
          <a:prstGeom prst="rect">
            <a:avLst/>
          </a:prstGeom>
          <a:noFill/>
        </p:spPr>
        <p:txBody>
          <a:bodyPr wrap="square" rtlCol="0">
            <a:spAutoFit/>
          </a:bodyPr>
          <a:lstStyle/>
          <a:p>
            <a:pPr algn="ctr"/>
            <a:r>
              <a:rPr lang="en-US" dirty="0" smtClean="0">
                <a:solidFill>
                  <a:srgbClr val="FFCC00"/>
                </a:solidFill>
              </a:rPr>
              <a:t>Percentages of Total Performance Standards Cited</a:t>
            </a:r>
            <a:endParaRPr lang="en-US" dirty="0">
              <a:solidFill>
                <a:srgbClr val="FFCC00"/>
              </a:solidFill>
            </a:endParaRPr>
          </a:p>
        </p:txBody>
      </p:sp>
    </p:spTree>
    <p:extLst>
      <p:ext uri="{BB962C8B-B14F-4D97-AF65-F5344CB8AC3E}">
        <p14:creationId xmlns="" xmlns:p14="http://schemas.microsoft.com/office/powerpoint/2010/main" val="36840616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8" presetClass="emph" presetSubtype="0" fill="hold" grpId="0" nodeType="afterEffect">
                                  <p:stCondLst>
                                    <p:cond delay="0"/>
                                  </p:stCondLst>
                                  <p:childTnLst>
                                    <p:animRot by="21600000">
                                      <p:cBhvr>
                                        <p:cTn id="11" dur="750" fill="hold"/>
                                        <p:tgtEl>
                                          <p:spTgt spid="5"/>
                                        </p:tgtEl>
                                        <p:attrNameLst>
                                          <p:attrName>r</p:attrName>
                                        </p:attrNameLst>
                                      </p:cBhvr>
                                    </p:animRot>
                                  </p:childTnLst>
                                </p:cTn>
                              </p:par>
                            </p:childTnLst>
                          </p:cTn>
                        </p:par>
                        <p:par>
                          <p:cTn id="12" fill="hold">
                            <p:stCondLst>
                              <p:cond delay="1250"/>
                            </p:stCondLst>
                            <p:childTnLst>
                              <p:par>
                                <p:cTn id="13" presetID="18" presetClass="emph" presetSubtype="0" fill="hold" grpId="0" nodeType="afterEffect">
                                  <p:stCondLst>
                                    <p:cond delay="0"/>
                                  </p:stCondLst>
                                  <p:iterate type="lt">
                                    <p:tmPct val="4000"/>
                                  </p:iterate>
                                  <p:childTnLst>
                                    <p:set>
                                      <p:cBhvr override="childStyle">
                                        <p:cTn id="1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1"/>
            <a:ext cx="9829800" cy="1981200"/>
          </a:xfrm>
        </p:spPr>
        <p:txBody>
          <a:bodyPr/>
          <a:lstStyle/>
          <a:p>
            <a:pPr algn="ctr"/>
            <a:r>
              <a:rPr lang="en-US" sz="2400" dirty="0" smtClean="0">
                <a:solidFill>
                  <a:srgbClr val="FFC000"/>
                </a:solidFill>
                <a:effectLst/>
              </a:rPr>
              <a:t/>
            </a:r>
            <a:br>
              <a:rPr lang="en-US" sz="2400" dirty="0" smtClean="0">
                <a:solidFill>
                  <a:srgbClr val="FFC000"/>
                </a:solidFill>
                <a:effectLst/>
              </a:rPr>
            </a:br>
            <a:r>
              <a:rPr lang="en-US" sz="2400" dirty="0" smtClean="0">
                <a:solidFill>
                  <a:srgbClr val="FFC000"/>
                </a:solidFill>
                <a:effectLst/>
              </a:rPr>
              <a:t/>
            </a:r>
            <a:br>
              <a:rPr lang="en-US" sz="2400" dirty="0" smtClean="0">
                <a:solidFill>
                  <a:srgbClr val="FFC000"/>
                </a:solidFill>
                <a:effectLst/>
              </a:rPr>
            </a:br>
            <a:r>
              <a:rPr lang="en-US" sz="2400" dirty="0" smtClean="0">
                <a:solidFill>
                  <a:srgbClr val="FFC000"/>
                </a:solidFill>
                <a:effectLst/>
              </a:rPr>
              <a:t>Experimental Practice: Evaluate the Performance of a Combination Sediment Ditch – Weep Berm System on </a:t>
            </a:r>
            <a:br>
              <a:rPr lang="en-US" sz="2400" dirty="0" smtClean="0">
                <a:solidFill>
                  <a:srgbClr val="FFC000"/>
                </a:solidFill>
                <a:effectLst/>
              </a:rPr>
            </a:br>
            <a:r>
              <a:rPr lang="en-US" sz="2400" dirty="0" smtClean="0">
                <a:solidFill>
                  <a:srgbClr val="FFC000"/>
                </a:solidFill>
                <a:effectLst/>
              </a:rPr>
              <a:t>Middle Fork Development Corporation </a:t>
            </a:r>
            <a:br>
              <a:rPr lang="en-US" sz="2400" dirty="0" smtClean="0">
                <a:solidFill>
                  <a:srgbClr val="FFC000"/>
                </a:solidFill>
                <a:effectLst/>
              </a:rPr>
            </a:br>
            <a:r>
              <a:rPr lang="en-US" sz="2400" dirty="0" smtClean="0">
                <a:solidFill>
                  <a:srgbClr val="FFC000"/>
                </a:solidFill>
                <a:effectLst/>
              </a:rPr>
              <a:t>permit  # 877-0191 </a:t>
            </a:r>
            <a:br>
              <a:rPr lang="en-US" sz="2400" dirty="0" smtClean="0">
                <a:solidFill>
                  <a:srgbClr val="FFC000"/>
                </a:solidFill>
                <a:effectLst/>
              </a:rPr>
            </a:br>
            <a:r>
              <a:rPr lang="en-US" sz="2400" dirty="0" smtClean="0">
                <a:solidFill>
                  <a:srgbClr val="FFC000"/>
                </a:solidFill>
                <a:effectLst/>
              </a:rPr>
              <a:t/>
            </a:r>
            <a:br>
              <a:rPr lang="en-US" sz="2400" dirty="0" smtClean="0">
                <a:solidFill>
                  <a:srgbClr val="FFC000"/>
                </a:solidFill>
                <a:effectLst/>
              </a:rPr>
            </a:br>
            <a:endParaRPr lang="en-US" sz="2400" dirty="0">
              <a:solidFill>
                <a:srgbClr val="FFC000"/>
              </a:solidFill>
              <a:effectLst/>
            </a:endParaRPr>
          </a:p>
        </p:txBody>
      </p:sp>
      <p:pic>
        <p:nvPicPr>
          <p:cNvPr id="5" name="Picture 4" descr="MRP 877-0191.jpg"/>
          <p:cNvPicPr>
            <a:picLocks noChangeAspect="1"/>
          </p:cNvPicPr>
          <p:nvPr/>
        </p:nvPicPr>
        <p:blipFill>
          <a:blip r:embed="rId2" cstate="print"/>
          <a:stretch>
            <a:fillRect/>
          </a:stretch>
        </p:blipFill>
        <p:spPr>
          <a:xfrm>
            <a:off x="1913068" y="1881289"/>
            <a:ext cx="6248400" cy="5192759"/>
          </a:xfrm>
          <a:prstGeom prst="rect">
            <a:avLst/>
          </a:prstGeom>
          <a:ln w="31750" cmpd="sng">
            <a:solidFill>
              <a:srgbClr val="FFC000"/>
            </a:solidFill>
          </a:ln>
        </p:spPr>
      </p:pic>
    </p:spTree>
    <p:extLst>
      <p:ext uri="{BB962C8B-B14F-4D97-AF65-F5344CB8AC3E}">
        <p14:creationId xmlns="" xmlns:p14="http://schemas.microsoft.com/office/powerpoint/2010/main" val="35258245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1750"/>
                                        <p:tgtEl>
                                          <p:spTgt spid="5"/>
                                        </p:tgtEl>
                                      </p:cBhvr>
                                    </p:animEffect>
                                  </p:childTnLst>
                                </p:cTn>
                              </p:par>
                            </p:childTnLst>
                          </p:cTn>
                        </p:par>
                        <p:par>
                          <p:cTn id="8" fill="hold">
                            <p:stCondLst>
                              <p:cond delay="175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8298180" cy="1527387"/>
          </a:xfrm>
        </p:spPr>
        <p:txBody>
          <a:bodyPr/>
          <a:lstStyle/>
          <a:p>
            <a:pPr algn="ctr"/>
            <a:r>
              <a:rPr lang="en-US" dirty="0" smtClean="0">
                <a:solidFill>
                  <a:srgbClr val="FFCC00"/>
                </a:solidFill>
              </a:rPr>
              <a:t>Looking Ahead</a:t>
            </a:r>
            <a:endParaRPr lang="en-US" dirty="0">
              <a:solidFill>
                <a:srgbClr val="FFCC00"/>
              </a:solidFill>
            </a:endParaRPr>
          </a:p>
        </p:txBody>
      </p:sp>
      <p:pic>
        <p:nvPicPr>
          <p:cNvPr id="106502" name="Picture 6" descr="C:\Users\lestes\AppData\Local\Microsoft\Windows\Temporary Internet Files\Content.IE5\3EJM6GQI\MM900283254[1].gif"/>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95600" y="2141347"/>
            <a:ext cx="4726983" cy="354523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75710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 presetClass="path" presetSubtype="0" accel="50000" decel="50000" fill="hold" nodeType="afterEffect">
                                  <p:stCondLst>
                                    <p:cond delay="0"/>
                                  </p:stCondLst>
                                  <p:childTnLst>
                                    <p:animMotion origin="layout" path="M 0 0 L 0.125 0 L 0.188 0.109 L 0.125 0.217 L 0 0.217 L -0.063 0.109 L 0 0 Z" pathEditMode="relative" ptsTypes="">
                                      <p:cBhvr>
                                        <p:cTn id="11" dur="2000" fill="hold"/>
                                        <p:tgtEl>
                                          <p:spTgt spid="1065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838200" y="228600"/>
          <a:ext cx="85344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996387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838200" y="228600"/>
          <a:ext cx="85344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12800422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2" descr="kids"/>
          <p:cNvPicPr>
            <a:picLocks noChangeAspect="1" noChangeArrowheads="1"/>
          </p:cNvPicPr>
          <p:nvPr/>
        </p:nvPicPr>
        <p:blipFill>
          <a:blip r:embed="rId2" cstate="print"/>
          <a:srcRect l="3334" t="804" r="4773" b="9865"/>
          <a:stretch>
            <a:fillRect/>
          </a:stretch>
        </p:blipFill>
        <p:spPr bwMode="auto">
          <a:xfrm>
            <a:off x="1143000" y="1600200"/>
            <a:ext cx="7968024" cy="5486400"/>
          </a:xfrm>
          <a:prstGeom prst="rect">
            <a:avLst/>
          </a:prstGeom>
          <a:noFill/>
          <a:ln w="28575">
            <a:solidFill>
              <a:srgbClr val="FFCC00"/>
            </a:solidFill>
            <a:miter lim="800000"/>
            <a:headEnd/>
            <a:tailEnd/>
          </a:ln>
        </p:spPr>
      </p:pic>
      <p:sp>
        <p:nvSpPr>
          <p:cNvPr id="5" name="Rectangle 3"/>
          <p:cNvSpPr>
            <a:spLocks noChangeArrowheads="1"/>
          </p:cNvSpPr>
          <p:nvPr/>
        </p:nvSpPr>
        <p:spPr bwMode="auto">
          <a:xfrm>
            <a:off x="3429000" y="5943600"/>
            <a:ext cx="3568515" cy="900465"/>
          </a:xfrm>
          <a:prstGeom prst="rect">
            <a:avLst/>
          </a:prstGeom>
          <a:solidFill>
            <a:schemeClr val="tx1">
              <a:alpha val="30000"/>
            </a:schemeClr>
          </a:solidFill>
          <a:ln w="38100">
            <a:solidFill>
              <a:schemeClr val="tx1"/>
            </a:solidFill>
            <a:miter lim="800000"/>
            <a:headEnd/>
            <a:tailEnd/>
          </a:ln>
          <a:effectLst/>
        </p:spPr>
        <p:txBody>
          <a:bodyPr wrap="square" lIns="99276" tIns="49638" rIns="99276" bIns="49638">
            <a:spAutoFit/>
          </a:bodyPr>
          <a:lstStyle/>
          <a:p>
            <a:pPr algn="ctr">
              <a:spcBef>
                <a:spcPct val="0"/>
              </a:spcBef>
              <a:buFontTx/>
              <a:buNone/>
              <a:defRPr/>
            </a:pPr>
            <a:r>
              <a:rPr lang="en-US" sz="5200" b="0" dirty="0">
                <a:solidFill>
                  <a:srgbClr val="FF0000"/>
                </a:solidFill>
                <a:effectLst>
                  <a:outerShdw blurRad="38100" dist="38100" dir="2700000" algn="tl">
                    <a:srgbClr val="FFFFFF"/>
                  </a:outerShdw>
                </a:effectLst>
              </a:rPr>
              <a:t>Questions?</a:t>
            </a:r>
          </a:p>
        </p:txBody>
      </p:sp>
      <p:sp>
        <p:nvSpPr>
          <p:cNvPr id="6" name="Title 1"/>
          <p:cNvSpPr>
            <a:spLocks noGrp="1"/>
          </p:cNvSpPr>
          <p:nvPr>
            <p:ph type="title"/>
          </p:nvPr>
        </p:nvSpPr>
        <p:spPr>
          <a:xfrm>
            <a:off x="838200" y="325121"/>
            <a:ext cx="8633460" cy="1527387"/>
          </a:xfrm>
        </p:spPr>
        <p:txBody>
          <a:bodyPr/>
          <a:lstStyle/>
          <a:p>
            <a:pPr algn="ctr"/>
            <a:r>
              <a:rPr lang="en-US" dirty="0" smtClean="0">
                <a:solidFill>
                  <a:srgbClr val="FFCC00"/>
                </a:solidFill>
              </a:rPr>
              <a:t>Thanks For Your Attention</a:t>
            </a:r>
            <a:endParaRPr lang="en-US" dirty="0">
              <a:solidFill>
                <a:srgbClr val="FFCC00"/>
              </a:solidFill>
            </a:endParaRPr>
          </a:p>
        </p:txBody>
      </p:sp>
    </p:spTree>
    <p:extLst>
      <p:ext uri="{BB962C8B-B14F-4D97-AF65-F5344CB8AC3E}">
        <p14:creationId xmlns="" xmlns:p14="http://schemas.microsoft.com/office/powerpoint/2010/main" val="1755652672"/>
      </p:ext>
    </p:extLst>
  </p:cSld>
  <p:clrMapOvr>
    <a:masterClrMapping/>
  </p:clrMapOvr>
  <mc:AlternateContent xmlns:mc="http://schemas.openxmlformats.org/markup-compatibility/2006">
    <mc:Choice xmlns="" xmlns:p14="http://schemas.microsoft.com/office/powerpoint/2010/main" Requires="p14">
      <p:transition spd="slow" advClick="0">
        <p14:vortex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6" presetClass="emph" presetSubtype="0" fill="hold" grpId="0" nodeType="afterEffect">
                                  <p:stCondLst>
                                    <p:cond delay="0"/>
                                  </p:stCondLst>
                                  <p:childTnLst>
                                    <p:animScale>
                                      <p:cBhvr>
                                        <p:cTn id="13"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35280" y="-152399"/>
            <a:ext cx="9136380" cy="1219199"/>
          </a:xfrm>
        </p:spPr>
        <p:txBody>
          <a:bodyPr/>
          <a:lstStyle/>
          <a:p>
            <a:pPr algn="ctr" eaLnBrk="1" hangingPunct="1">
              <a:defRPr/>
            </a:pPr>
            <a:r>
              <a:rPr lang="en-US" dirty="0" smtClean="0">
                <a:solidFill>
                  <a:srgbClr val="FFC000"/>
                </a:solidFill>
              </a:rPr>
              <a:t>Federal Rulemaking</a:t>
            </a:r>
          </a:p>
        </p:txBody>
      </p:sp>
      <p:sp>
        <p:nvSpPr>
          <p:cNvPr id="37892" name="Rectangle 4"/>
          <p:cNvSpPr>
            <a:spLocks noGrp="1" noChangeArrowheads="1"/>
          </p:cNvSpPr>
          <p:nvPr>
            <p:ph type="body" idx="1"/>
          </p:nvPr>
        </p:nvSpPr>
        <p:spPr>
          <a:xfrm>
            <a:off x="335280" y="1310640"/>
            <a:ext cx="9723120" cy="6004560"/>
          </a:xfrm>
        </p:spPr>
        <p:txBody>
          <a:bodyPr/>
          <a:lstStyle/>
          <a:p>
            <a:pPr algn="ctr" eaLnBrk="1" hangingPunct="1">
              <a:lnSpc>
                <a:spcPct val="80000"/>
              </a:lnSpc>
              <a:buNone/>
              <a:defRPr/>
            </a:pPr>
            <a:r>
              <a:rPr lang="en-US" sz="2800" b="1" dirty="0" smtClean="0">
                <a:solidFill>
                  <a:schemeClr val="accent1">
                    <a:lumMod val="40000"/>
                    <a:lumOff val="60000"/>
                  </a:schemeClr>
                </a:solidFill>
              </a:rPr>
              <a:t>Cost Recovery Rule</a:t>
            </a:r>
          </a:p>
          <a:p>
            <a:pPr algn="ctr" eaLnBrk="1" hangingPunct="1">
              <a:lnSpc>
                <a:spcPct val="80000"/>
              </a:lnSpc>
              <a:buNone/>
              <a:defRPr/>
            </a:pPr>
            <a:endParaRPr lang="en-US" sz="2800" b="1" dirty="0" smtClean="0">
              <a:solidFill>
                <a:schemeClr val="accent1">
                  <a:lumMod val="40000"/>
                  <a:lumOff val="60000"/>
                </a:schemeClr>
              </a:solidFill>
            </a:endParaRPr>
          </a:p>
          <a:p>
            <a:pPr marL="0" indent="0" eaLnBrk="1" hangingPunct="1">
              <a:spcBef>
                <a:spcPts val="0"/>
              </a:spcBef>
              <a:spcAft>
                <a:spcPts val="600"/>
              </a:spcAft>
              <a:defRPr/>
            </a:pPr>
            <a:r>
              <a:rPr lang="en-US" sz="2800" dirty="0" smtClean="0">
                <a:solidFill>
                  <a:srgbClr val="FFCC00"/>
                </a:solidFill>
              </a:rPr>
              <a:t>Team is working on revising the rule based on the comments received. </a:t>
            </a:r>
          </a:p>
          <a:p>
            <a:pPr marL="0" indent="0" eaLnBrk="1" hangingPunct="1">
              <a:spcBef>
                <a:spcPts val="600"/>
              </a:spcBef>
              <a:defRPr/>
            </a:pPr>
            <a:r>
              <a:rPr lang="en-US" sz="2800" dirty="0" smtClean="0">
                <a:solidFill>
                  <a:srgbClr val="FFCC00"/>
                </a:solidFill>
              </a:rPr>
              <a:t>Federal Register publication of the final rule is planned for winter 2013.</a:t>
            </a:r>
          </a:p>
          <a:p>
            <a:pPr marL="0" indent="0" eaLnBrk="1" hangingPunct="1">
              <a:spcBef>
                <a:spcPts val="0"/>
              </a:spcBef>
              <a:buNone/>
              <a:defRPr/>
            </a:pPr>
            <a:endParaRPr lang="en-US" sz="2800" dirty="0" smtClean="0">
              <a:solidFill>
                <a:srgbClr val="FFCC00"/>
              </a:solidFill>
            </a:endParaRPr>
          </a:p>
          <a:p>
            <a:pPr marL="0" indent="0" algn="ctr" eaLnBrk="1" hangingPunct="1">
              <a:spcBef>
                <a:spcPts val="0"/>
              </a:spcBef>
              <a:buNone/>
              <a:defRPr/>
            </a:pPr>
            <a:r>
              <a:rPr lang="en-US" sz="2800" b="1" dirty="0" smtClean="0">
                <a:solidFill>
                  <a:schemeClr val="accent1">
                    <a:lumMod val="40000"/>
                    <a:lumOff val="60000"/>
                  </a:schemeClr>
                </a:solidFill>
              </a:rPr>
              <a:t>Temporary Cessation Rule</a:t>
            </a:r>
          </a:p>
          <a:p>
            <a:pPr marL="0" indent="0" algn="ctr" eaLnBrk="1" hangingPunct="1">
              <a:spcBef>
                <a:spcPts val="0"/>
              </a:spcBef>
              <a:buNone/>
              <a:defRPr/>
            </a:pPr>
            <a:endParaRPr lang="en-US" sz="2800" dirty="0" smtClean="0">
              <a:solidFill>
                <a:srgbClr val="FFCC00"/>
              </a:solidFill>
            </a:endParaRPr>
          </a:p>
          <a:p>
            <a:pPr marL="0" indent="0" eaLnBrk="1" hangingPunct="1">
              <a:spcBef>
                <a:spcPts val="0"/>
              </a:spcBef>
              <a:spcAft>
                <a:spcPts val="600"/>
              </a:spcAft>
              <a:defRPr/>
            </a:pPr>
            <a:r>
              <a:rPr lang="en-US" sz="2800" dirty="0" smtClean="0">
                <a:solidFill>
                  <a:srgbClr val="FFCC00"/>
                </a:solidFill>
              </a:rPr>
              <a:t>Draft proposed rule is being reviewed by the DOI solicitor’s office.</a:t>
            </a:r>
          </a:p>
          <a:p>
            <a:pPr marL="0" indent="0" eaLnBrk="1" hangingPunct="1">
              <a:spcBef>
                <a:spcPts val="600"/>
              </a:spcBef>
              <a:defRPr/>
            </a:pPr>
            <a:r>
              <a:rPr lang="en-US" sz="2800" dirty="0" smtClean="0">
                <a:solidFill>
                  <a:srgbClr val="FFCC00"/>
                </a:solidFill>
              </a:rPr>
              <a:t>Federal Register publication of the proposed rule is planned for winter 2013. </a:t>
            </a: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5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0-#ppt_w/2"/>
                                          </p:val>
                                        </p:tav>
                                        <p:tav tm="100000">
                                          <p:val>
                                            <p:strVal val="#ppt_x"/>
                                          </p:val>
                                        </p:tav>
                                      </p:tavLst>
                                    </p:anim>
                                    <p:anim calcmode="lin" valueType="num">
                                      <p:cBhvr additive="base">
                                        <p:cTn id="8" dur="500" fill="hold"/>
                                        <p:tgtEl>
                                          <p:spTgt spid="3789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 presetClass="entr" presetSubtype="0" fill="hold" grpId="0" nodeType="afterEffect">
                                  <p:stCondLst>
                                    <p:cond delay="250"/>
                                  </p:stCondLst>
                                  <p:childTnLst>
                                    <p:set>
                                      <p:cBhvr>
                                        <p:cTn id="11" dur="1" fill="hold">
                                          <p:stCondLst>
                                            <p:cond delay="0"/>
                                          </p:stCondLst>
                                        </p:cTn>
                                        <p:tgtEl>
                                          <p:spTgt spid="37892">
                                            <p:txEl>
                                              <p:pRg st="0" end="0"/>
                                            </p:txEl>
                                          </p:spTgt>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250"/>
                                  </p:stCondLst>
                                  <p:childTnLst>
                                    <p:set>
                                      <p:cBhvr>
                                        <p:cTn id="14" dur="1" fill="hold">
                                          <p:stCondLst>
                                            <p:cond delay="0"/>
                                          </p:stCondLst>
                                        </p:cTn>
                                        <p:tgtEl>
                                          <p:spTgt spid="37892">
                                            <p:txEl>
                                              <p:pRg st="2" end="2"/>
                                            </p:txEl>
                                          </p:spTgt>
                                        </p:tgtEl>
                                        <p:attrNameLst>
                                          <p:attrName>style.visibility</p:attrName>
                                        </p:attrNameLst>
                                      </p:cBhvr>
                                      <p:to>
                                        <p:strVal val="visible"/>
                                      </p:to>
                                    </p:set>
                                  </p:childTnLst>
                                </p:cTn>
                              </p:par>
                            </p:childTnLst>
                          </p:cTn>
                        </p:par>
                        <p:par>
                          <p:cTn id="15" fill="hold">
                            <p:stCondLst>
                              <p:cond delay="1250"/>
                            </p:stCondLst>
                            <p:childTnLst>
                              <p:par>
                                <p:cTn id="16" presetID="1" presetClass="entr" presetSubtype="0" fill="hold" grpId="0" nodeType="afterEffect">
                                  <p:stCondLst>
                                    <p:cond delay="250"/>
                                  </p:stCondLst>
                                  <p:childTnLst>
                                    <p:set>
                                      <p:cBhvr>
                                        <p:cTn id="17" dur="1" fill="hold">
                                          <p:stCondLst>
                                            <p:cond delay="0"/>
                                          </p:stCondLst>
                                        </p:cTn>
                                        <p:tgtEl>
                                          <p:spTgt spid="37892">
                                            <p:txEl>
                                              <p:pRg st="3" end="3"/>
                                            </p:txEl>
                                          </p:spTgt>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250"/>
                                  </p:stCondLst>
                                  <p:childTnLst>
                                    <p:set>
                                      <p:cBhvr>
                                        <p:cTn id="20" dur="1" fill="hold">
                                          <p:stCondLst>
                                            <p:cond delay="0"/>
                                          </p:stCondLst>
                                        </p:cTn>
                                        <p:tgtEl>
                                          <p:spTgt spid="37892">
                                            <p:txEl>
                                              <p:pRg st="5" end="5"/>
                                            </p:txEl>
                                          </p:spTgt>
                                        </p:tgtEl>
                                        <p:attrNameLst>
                                          <p:attrName>style.visibility</p:attrName>
                                        </p:attrNameLst>
                                      </p:cBhvr>
                                      <p:to>
                                        <p:strVal val="visible"/>
                                      </p:to>
                                    </p:set>
                                  </p:childTnLst>
                                </p:cTn>
                              </p:par>
                            </p:childTnLst>
                          </p:cTn>
                        </p:par>
                        <p:par>
                          <p:cTn id="21" fill="hold">
                            <p:stCondLst>
                              <p:cond delay="1750"/>
                            </p:stCondLst>
                            <p:childTnLst>
                              <p:par>
                                <p:cTn id="22" presetID="1" presetClass="entr" presetSubtype="0" fill="hold" grpId="0" nodeType="afterEffect">
                                  <p:stCondLst>
                                    <p:cond delay="250"/>
                                  </p:stCondLst>
                                  <p:childTnLst>
                                    <p:set>
                                      <p:cBhvr>
                                        <p:cTn id="23" dur="1" fill="hold">
                                          <p:stCondLst>
                                            <p:cond delay="0"/>
                                          </p:stCondLst>
                                        </p:cTn>
                                        <p:tgtEl>
                                          <p:spTgt spid="37892">
                                            <p:txEl>
                                              <p:pRg st="7" end="7"/>
                                            </p:txEl>
                                          </p:spTgt>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250"/>
                                  </p:stCondLst>
                                  <p:childTnLst>
                                    <p:set>
                                      <p:cBhvr>
                                        <p:cTn id="26" dur="1" fill="hold">
                                          <p:stCondLst>
                                            <p:cond delay="0"/>
                                          </p:stCondLst>
                                        </p:cTn>
                                        <p:tgtEl>
                                          <p:spTgt spid="3789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480" y="325121"/>
            <a:ext cx="8298180" cy="1275079"/>
          </a:xfrm>
        </p:spPr>
        <p:txBody>
          <a:bodyPr/>
          <a:lstStyle/>
          <a:p>
            <a:pPr algn="ctr"/>
            <a:r>
              <a:rPr lang="en-US" dirty="0" smtClean="0">
                <a:solidFill>
                  <a:srgbClr val="FFC000"/>
                </a:solidFill>
              </a:rPr>
              <a:t>OSM OVERSIGHT</a:t>
            </a:r>
            <a:br>
              <a:rPr lang="en-US" dirty="0" smtClean="0">
                <a:solidFill>
                  <a:srgbClr val="FFC000"/>
                </a:solidFill>
              </a:rPr>
            </a:br>
            <a:r>
              <a:rPr lang="en-US" sz="2600" dirty="0" smtClean="0">
                <a:solidFill>
                  <a:srgbClr val="FFC000"/>
                </a:solidFill>
              </a:rPr>
              <a:t>Evaluation Year 2013</a:t>
            </a:r>
            <a:r>
              <a:rPr lang="en-US" dirty="0" smtClean="0">
                <a:solidFill>
                  <a:srgbClr val="FFC000"/>
                </a:solidFill>
              </a:rPr>
              <a:t> </a:t>
            </a:r>
            <a:endParaRPr lang="en-US" dirty="0">
              <a:solidFill>
                <a:srgbClr val="FFC000"/>
              </a:solidFill>
            </a:endParaRPr>
          </a:p>
        </p:txBody>
      </p:sp>
      <p:sp>
        <p:nvSpPr>
          <p:cNvPr id="3" name="Content Placeholder 2"/>
          <p:cNvSpPr>
            <a:spLocks noGrp="1"/>
          </p:cNvSpPr>
          <p:nvPr>
            <p:ph sz="half" idx="1"/>
          </p:nvPr>
        </p:nvSpPr>
        <p:spPr>
          <a:xfrm>
            <a:off x="304800" y="1981200"/>
            <a:ext cx="9212580" cy="5105400"/>
          </a:xfrm>
        </p:spPr>
        <p:txBody>
          <a:bodyPr/>
          <a:lstStyle/>
          <a:p>
            <a:pPr marL="496382">
              <a:buSzPct val="80000"/>
              <a:buFont typeface="Wingdings" pitchFamily="2" charset="2"/>
              <a:buChar char="§"/>
            </a:pPr>
            <a:r>
              <a:rPr lang="en-US" sz="2000" dirty="0" smtClean="0">
                <a:solidFill>
                  <a:srgbClr val="C5ECFF"/>
                </a:solidFill>
              </a:rPr>
              <a:t>Completed 330 joint complete inspections  and 24 independent complete inspections.  This is a 16% increase over EY 2012. </a:t>
            </a:r>
          </a:p>
          <a:p>
            <a:pPr marL="496382">
              <a:buSzPct val="80000"/>
              <a:buFont typeface="Wingdings" pitchFamily="2" charset="2"/>
              <a:buChar char="§"/>
            </a:pPr>
            <a:r>
              <a:rPr lang="en-US" sz="2000" dirty="0" smtClean="0">
                <a:solidFill>
                  <a:srgbClr val="C5ECFF"/>
                </a:solidFill>
              </a:rPr>
              <a:t>Monitoring Bond Adequacy address concerns raised in 30CFR 733 Letter. </a:t>
            </a:r>
          </a:p>
          <a:p>
            <a:pPr marL="496382">
              <a:buFont typeface="Wingdings" pitchFamily="2" charset="2"/>
              <a:buChar char="§"/>
            </a:pPr>
            <a:r>
              <a:rPr lang="en-US" sz="2000" dirty="0" smtClean="0">
                <a:solidFill>
                  <a:srgbClr val="C5ECFF"/>
                </a:solidFill>
              </a:rPr>
              <a:t>Completed Joint Special Studies:</a:t>
            </a:r>
          </a:p>
          <a:p>
            <a:pPr marL="794211" lvl="1"/>
            <a:r>
              <a:rPr lang="en-US" sz="2000" dirty="0" smtClean="0">
                <a:solidFill>
                  <a:srgbClr val="C5ECFF"/>
                </a:solidFill>
              </a:rPr>
              <a:t>Bond Forfeitures (EY 2012)</a:t>
            </a:r>
          </a:p>
          <a:p>
            <a:pPr marL="794211" lvl="1"/>
            <a:r>
              <a:rPr lang="en-US" sz="2000" dirty="0" smtClean="0">
                <a:solidFill>
                  <a:srgbClr val="C5ECFF"/>
                </a:solidFill>
              </a:rPr>
              <a:t>Off-site Impacts</a:t>
            </a:r>
          </a:p>
          <a:p>
            <a:pPr marL="794211" lvl="1"/>
            <a:r>
              <a:rPr lang="en-US" sz="2000" dirty="0" smtClean="0">
                <a:solidFill>
                  <a:srgbClr val="C5ECFF"/>
                </a:solidFill>
              </a:rPr>
              <a:t>Inspection Frequency &amp; Staffing Reports (2)</a:t>
            </a:r>
          </a:p>
          <a:p>
            <a:pPr marL="794211" lvl="1"/>
            <a:r>
              <a:rPr lang="en-US" sz="2000" dirty="0" smtClean="0">
                <a:solidFill>
                  <a:srgbClr val="C5ECFF"/>
                </a:solidFill>
              </a:rPr>
              <a:t>Fill Inventory </a:t>
            </a:r>
          </a:p>
          <a:p>
            <a:pPr marL="794211" lvl="1"/>
            <a:r>
              <a:rPr lang="en-US" sz="2000" dirty="0" smtClean="0">
                <a:solidFill>
                  <a:srgbClr val="C5ECFF"/>
                </a:solidFill>
              </a:rPr>
              <a:t>AMD Active Inventory</a:t>
            </a:r>
            <a:r>
              <a:rPr lang="en-US" sz="1700" dirty="0" smtClean="0">
                <a:solidFill>
                  <a:srgbClr val="C5ECFF"/>
                </a:solidFill>
              </a:rPr>
              <a:t> </a:t>
            </a:r>
          </a:p>
          <a:p>
            <a:pPr marL="794211" lvl="1">
              <a:buNone/>
            </a:pPr>
            <a:endParaRPr lang="en-US" sz="1700" dirty="0" smtClean="0">
              <a:solidFill>
                <a:srgbClr val="C5ECFF"/>
              </a:solidFill>
            </a:endParaRPr>
          </a:p>
          <a:p>
            <a:pPr marL="182880" lvl="1" indent="0">
              <a:spcBef>
                <a:spcPts val="0"/>
              </a:spcBef>
              <a:buSzPct val="75000"/>
              <a:buFont typeface="Wingdings" pitchFamily="2" charset="2"/>
              <a:buChar char="§"/>
            </a:pPr>
            <a:r>
              <a:rPr lang="en-US" sz="2000" dirty="0" smtClean="0">
                <a:solidFill>
                  <a:srgbClr val="C5ECFF"/>
                </a:solidFill>
              </a:rPr>
              <a:t>   EY 2014 Performance Agreement sent out for comment to</a:t>
            </a:r>
          </a:p>
          <a:p>
            <a:pPr marL="182880" lvl="1" indent="0">
              <a:spcBef>
                <a:spcPts val="0"/>
              </a:spcBef>
              <a:buSzPct val="75000"/>
              <a:buNone/>
            </a:pPr>
            <a:r>
              <a:rPr lang="en-US" sz="2000" dirty="0" smtClean="0">
                <a:solidFill>
                  <a:srgbClr val="C5ECFF"/>
                </a:solidFill>
              </a:rPr>
              <a:t>    industry on May 7, 2013- Signed on June 24, 2013. </a:t>
            </a:r>
          </a:p>
        </p:txBody>
      </p:sp>
    </p:spTree>
    <p:extLst>
      <p:ext uri="{BB962C8B-B14F-4D97-AF65-F5344CB8AC3E}">
        <p14:creationId xmlns="" xmlns:p14="http://schemas.microsoft.com/office/powerpoint/2010/main" val="12456839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5121"/>
            <a:ext cx="9677400" cy="1137920"/>
          </a:xfrm>
        </p:spPr>
        <p:txBody>
          <a:bodyPr/>
          <a:lstStyle/>
          <a:p>
            <a:pPr algn="ctr"/>
            <a:r>
              <a:rPr lang="en-US" dirty="0" smtClean="0">
                <a:solidFill>
                  <a:srgbClr val="FFC000"/>
                </a:solidFill>
              </a:rPr>
              <a:t>AML Highlights </a:t>
            </a:r>
            <a:endParaRPr lang="en-US" dirty="0">
              <a:solidFill>
                <a:srgbClr val="FFC000"/>
              </a:solidFill>
            </a:endParaRPr>
          </a:p>
        </p:txBody>
      </p:sp>
      <p:sp>
        <p:nvSpPr>
          <p:cNvPr id="3" name="TextBox 2"/>
          <p:cNvSpPr txBox="1"/>
          <p:nvPr/>
        </p:nvSpPr>
        <p:spPr>
          <a:xfrm>
            <a:off x="228600" y="1676400"/>
            <a:ext cx="9570720" cy="7484651"/>
          </a:xfrm>
          <a:prstGeom prst="rect">
            <a:avLst/>
          </a:prstGeom>
          <a:noFill/>
        </p:spPr>
        <p:txBody>
          <a:bodyPr wrap="square" lIns="99276" tIns="49638" rIns="99276" bIns="49638" rtlCol="0">
            <a:spAutoFit/>
          </a:bodyPr>
          <a:lstStyle/>
          <a:p>
            <a:r>
              <a:rPr lang="en-US" sz="2000" dirty="0" smtClean="0">
                <a:solidFill>
                  <a:srgbClr val="FF9900"/>
                </a:solidFill>
              </a:rPr>
              <a:t>In addition to the excellent job of reclaiming abandoned mine sites, DAML is involved in  other projects greatly beneficial to the public.</a:t>
            </a:r>
          </a:p>
          <a:p>
            <a:pPr>
              <a:buFont typeface="Arial" pitchFamily="34" charset="0"/>
              <a:buChar char="•"/>
            </a:pPr>
            <a:endParaRPr lang="en-US" sz="2000" dirty="0" smtClean="0">
              <a:solidFill>
                <a:srgbClr val="00CCFF"/>
              </a:solidFill>
            </a:endParaRPr>
          </a:p>
          <a:p>
            <a:pPr>
              <a:spcBef>
                <a:spcPts val="600"/>
              </a:spcBef>
              <a:buClr>
                <a:srgbClr val="FFC000"/>
              </a:buClr>
              <a:buSzPct val="200000"/>
              <a:buFont typeface="Wingdings" pitchFamily="2" charset="2"/>
              <a:buChar char="Ø"/>
            </a:pPr>
            <a:r>
              <a:rPr lang="en-US" sz="2000" dirty="0" smtClean="0">
                <a:solidFill>
                  <a:srgbClr val="FFC000"/>
                </a:solidFill>
              </a:rPr>
              <a:t>EY 2013 – Completed 19 high priority projects and submitted </a:t>
            </a:r>
            <a:r>
              <a:rPr lang="en-US" sz="2000" dirty="0" smtClean="0">
                <a:solidFill>
                  <a:srgbClr val="FFC000"/>
                </a:solidFill>
                <a:effectLst>
                  <a:outerShdw blurRad="38100" dist="38100" dir="2700000" algn="tl">
                    <a:srgbClr val="000000">
                      <a:alpha val="43137"/>
                    </a:srgbClr>
                  </a:outerShdw>
                </a:effectLst>
              </a:rPr>
              <a:t>71</a:t>
            </a:r>
            <a:r>
              <a:rPr lang="en-US" sz="2000" dirty="0" smtClean="0">
                <a:solidFill>
                  <a:srgbClr val="FFC000"/>
                </a:solidFill>
              </a:rPr>
              <a:t>   </a:t>
            </a:r>
          </a:p>
          <a:p>
            <a:r>
              <a:rPr lang="en-US" sz="2000" dirty="0" smtClean="0">
                <a:solidFill>
                  <a:srgbClr val="FFC000"/>
                </a:solidFill>
              </a:rPr>
              <a:t>new projects to OSM.</a:t>
            </a:r>
          </a:p>
          <a:p>
            <a:pPr>
              <a:buFont typeface="Arial" pitchFamily="34" charset="0"/>
              <a:buChar char="•"/>
            </a:pPr>
            <a:endParaRPr lang="en-US" sz="2000" dirty="0" smtClean="0">
              <a:solidFill>
                <a:srgbClr val="FFC000"/>
              </a:solidFill>
            </a:endParaRPr>
          </a:p>
          <a:p>
            <a:pPr>
              <a:spcBef>
                <a:spcPts val="600"/>
              </a:spcBef>
              <a:buClr>
                <a:srgbClr val="FFC000"/>
              </a:buClr>
              <a:buSzPct val="200000"/>
              <a:buFont typeface="Wingdings" pitchFamily="2" charset="2"/>
              <a:buChar char="Ø"/>
            </a:pPr>
            <a:r>
              <a:rPr lang="en-US" sz="2000" dirty="0" smtClean="0">
                <a:solidFill>
                  <a:srgbClr val="FFC000"/>
                </a:solidFill>
              </a:rPr>
              <a:t>Completed five new projects included domestic waterline projects    </a:t>
            </a:r>
          </a:p>
          <a:p>
            <a:r>
              <a:rPr lang="en-US" sz="2000" dirty="0" smtClean="0">
                <a:solidFill>
                  <a:srgbClr val="FFC000"/>
                </a:solidFill>
              </a:rPr>
              <a:t>for 1143 new residential customers and 524,238 feet of new waterlines at  a cost of $19,707,862. </a:t>
            </a:r>
          </a:p>
          <a:p>
            <a:pPr>
              <a:buFont typeface="Arial" pitchFamily="34" charset="0"/>
              <a:buChar char="•"/>
            </a:pPr>
            <a:endParaRPr lang="en-US" sz="2000" dirty="0" smtClean="0">
              <a:solidFill>
                <a:srgbClr val="FFC000"/>
              </a:solidFill>
            </a:endParaRPr>
          </a:p>
          <a:p>
            <a:pPr>
              <a:spcBef>
                <a:spcPts val="0"/>
              </a:spcBef>
              <a:buClr>
                <a:srgbClr val="FFC000"/>
              </a:buClr>
              <a:buSzPct val="200000"/>
              <a:buFont typeface="Wingdings" pitchFamily="2" charset="2"/>
              <a:buChar char="Ø"/>
            </a:pPr>
            <a:r>
              <a:rPr lang="en-US" sz="2000" dirty="0" smtClean="0">
                <a:solidFill>
                  <a:srgbClr val="FFC000"/>
                </a:solidFill>
              </a:rPr>
              <a:t>Over $112 million has been spent in prior year funding for</a:t>
            </a:r>
          </a:p>
          <a:p>
            <a:pPr>
              <a:spcBef>
                <a:spcPts val="0"/>
              </a:spcBef>
            </a:pPr>
            <a:r>
              <a:rPr lang="en-US" sz="2000" dirty="0" smtClean="0">
                <a:solidFill>
                  <a:srgbClr val="FFC000"/>
                </a:solidFill>
              </a:rPr>
              <a:t> waterlines providing almost 14,200 households with public water    </a:t>
            </a:r>
          </a:p>
          <a:p>
            <a:pPr>
              <a:spcBef>
                <a:spcPts val="0"/>
              </a:spcBef>
            </a:pPr>
            <a:r>
              <a:rPr lang="en-US" sz="2000" dirty="0" smtClean="0">
                <a:solidFill>
                  <a:srgbClr val="FFC000"/>
                </a:solidFill>
              </a:rPr>
              <a:t> in 24 Kentucky Counties.  </a:t>
            </a:r>
          </a:p>
          <a:p>
            <a:pPr>
              <a:spcBef>
                <a:spcPts val="0"/>
              </a:spcBef>
            </a:pPr>
            <a:endParaRPr lang="en-US" sz="2000" dirty="0" smtClean="0">
              <a:solidFill>
                <a:srgbClr val="FFC000"/>
              </a:solidFill>
            </a:endParaRPr>
          </a:p>
          <a:p>
            <a:pPr>
              <a:spcBef>
                <a:spcPts val="0"/>
              </a:spcBef>
              <a:buClr>
                <a:srgbClr val="FFCC00"/>
              </a:buClr>
              <a:buSzPct val="200000"/>
              <a:buFont typeface="Wingdings" pitchFamily="2" charset="2"/>
              <a:buChar char="Ø"/>
            </a:pPr>
            <a:r>
              <a:rPr lang="en-US" sz="2000" dirty="0" smtClean="0">
                <a:solidFill>
                  <a:srgbClr val="FFC000"/>
                </a:solidFill>
              </a:rPr>
              <a:t>OSM Completed 268 AML Oversight Inspections on AML projects during EY 2013. </a:t>
            </a:r>
          </a:p>
          <a:p>
            <a:pPr>
              <a:spcBef>
                <a:spcPts val="0"/>
              </a:spcBef>
              <a:buFont typeface="Wingdings" pitchFamily="2" charset="2"/>
              <a:buChar char="Ø"/>
            </a:pPr>
            <a:endParaRPr lang="en-US" sz="2000" dirty="0" smtClean="0">
              <a:solidFill>
                <a:srgbClr val="FFC000"/>
              </a:solidFill>
            </a:endParaRPr>
          </a:p>
          <a:p>
            <a:pPr>
              <a:spcBef>
                <a:spcPts val="600"/>
              </a:spcBef>
            </a:pPr>
            <a:r>
              <a:rPr lang="en-US" sz="2000" dirty="0" smtClean="0">
                <a:solidFill>
                  <a:srgbClr val="FFC000"/>
                </a:solidFill>
              </a:rPr>
              <a:t>   </a:t>
            </a:r>
          </a:p>
          <a:p>
            <a:pPr>
              <a:spcBef>
                <a:spcPts val="600"/>
              </a:spcBef>
            </a:pPr>
            <a:r>
              <a:rPr lang="en-US" sz="2000" dirty="0" smtClean="0">
                <a:solidFill>
                  <a:srgbClr val="FFC000"/>
                </a:solidFill>
              </a:rPr>
              <a:t>   </a:t>
            </a:r>
          </a:p>
          <a:p>
            <a:pPr>
              <a:spcBef>
                <a:spcPts val="600"/>
              </a:spcBef>
            </a:pPr>
            <a:r>
              <a:rPr lang="en-US" sz="2000" dirty="0" smtClean="0">
                <a:solidFill>
                  <a:srgbClr val="FFC000"/>
                </a:solidFill>
              </a:rPr>
              <a:t>   </a:t>
            </a:r>
          </a:p>
          <a:p>
            <a:pPr>
              <a:spcBef>
                <a:spcPts val="600"/>
              </a:spcBef>
            </a:pPr>
            <a:r>
              <a:rPr lang="en-US" sz="2000" dirty="0" smtClean="0">
                <a:solidFill>
                  <a:srgbClr val="FFC000"/>
                </a:solidFill>
              </a:rPr>
              <a:t>   </a:t>
            </a:r>
          </a:p>
          <a:p>
            <a:pPr>
              <a:buFont typeface="Arial" pitchFamily="34" charset="0"/>
              <a:buChar char="•"/>
            </a:pPr>
            <a:endParaRPr lang="en-US" sz="1500" dirty="0">
              <a:solidFill>
                <a:srgbClr val="00CCFF"/>
              </a:solidFill>
            </a:endParaRPr>
          </a:p>
        </p:txBody>
      </p:sp>
    </p:spTree>
    <p:extLst>
      <p:ext uri="{BB962C8B-B14F-4D97-AF65-F5344CB8AC3E}">
        <p14:creationId xmlns="" xmlns:p14="http://schemas.microsoft.com/office/powerpoint/2010/main" val="396633208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7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73480" y="457200"/>
            <a:ext cx="8298180" cy="1676400"/>
          </a:xfrm>
        </p:spPr>
        <p:txBody>
          <a:bodyPr/>
          <a:lstStyle/>
          <a:p>
            <a:pPr algn="ctr" eaLnBrk="1" hangingPunct="1">
              <a:defRPr/>
            </a:pPr>
            <a:r>
              <a:rPr lang="en-US" sz="8700" dirty="0" smtClean="0">
                <a:solidFill>
                  <a:srgbClr val="FFC000"/>
                </a:solidFill>
              </a:rPr>
              <a:t>Regional</a:t>
            </a:r>
            <a:r>
              <a:rPr lang="en-US" sz="8700" dirty="0" smtClean="0">
                <a:solidFill>
                  <a:srgbClr val="00CC00"/>
                </a:solidFill>
              </a:rPr>
              <a:t> </a:t>
            </a:r>
            <a:r>
              <a:rPr lang="en-US" sz="8700" dirty="0" smtClean="0">
                <a:solidFill>
                  <a:srgbClr val="FFC000"/>
                </a:solidFill>
              </a:rPr>
              <a:t>Issues</a:t>
            </a:r>
            <a:r>
              <a:rPr lang="en-US" sz="4300" dirty="0" smtClean="0">
                <a:solidFill>
                  <a:srgbClr val="FFC000"/>
                </a:solidFill>
              </a:rPr>
              <a:t> </a:t>
            </a:r>
          </a:p>
        </p:txBody>
      </p:sp>
      <p:graphicFrame>
        <p:nvGraphicFramePr>
          <p:cNvPr id="39941" name="Object 5"/>
          <p:cNvGraphicFramePr>
            <a:graphicFrameLocks noGrp="1" noChangeAspect="1"/>
          </p:cNvGraphicFramePr>
          <p:nvPr>
            <p:ph sz="half" idx="2"/>
          </p:nvPr>
        </p:nvGraphicFramePr>
        <p:xfrm>
          <a:off x="1173480" y="4389120"/>
          <a:ext cx="8298180" cy="2113280"/>
        </p:xfrm>
        <a:graphic>
          <a:graphicData uri="http://schemas.openxmlformats.org/presentationml/2006/ole">
            <p:oleObj spid="_x0000_s39959" name="Chart" r:id="rId3" imgW="7543945" imgH="1981200" progId="MSGraph.Chart.8">
              <p:embed followColorScheme="full"/>
            </p:oleObj>
          </a:graphicData>
        </a:graphic>
      </p:graphicFrame>
      <p:pic>
        <p:nvPicPr>
          <p:cNvPr id="39943" name="Picture 6" descr="image002"/>
          <p:cNvPicPr>
            <a:picLocks noChangeAspect="1" noChangeArrowheads="1"/>
          </p:cNvPicPr>
          <p:nvPr/>
        </p:nvPicPr>
        <p:blipFill>
          <a:blip r:embed="rId4" cstate="print"/>
          <a:srcRect/>
          <a:stretch>
            <a:fillRect/>
          </a:stretch>
        </p:blipFill>
        <p:spPr bwMode="auto">
          <a:xfrm>
            <a:off x="1828800" y="2630606"/>
            <a:ext cx="6557011" cy="4387236"/>
          </a:xfrm>
          <a:prstGeom prst="rect">
            <a:avLst/>
          </a:prstGeom>
          <a:noFill/>
          <a:ln w="57150">
            <a:solidFill>
              <a:srgbClr val="008000"/>
            </a:solidFill>
            <a:miter lim="800000"/>
            <a:headEnd/>
            <a:tailEnd/>
          </a:ln>
        </p:spPr>
      </p:pic>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9943"/>
                                        </p:tgtEl>
                                        <p:attrNameLst>
                                          <p:attrName>style.visibility</p:attrName>
                                        </p:attrNameLst>
                                      </p:cBhvr>
                                      <p:to>
                                        <p:strVal val="visible"/>
                                      </p:to>
                                    </p:set>
                                    <p:animEffect transition="in" filter="checkerboard(across)">
                                      <p:cBhvr>
                                        <p:cTn id="7" dur="500"/>
                                        <p:tgtEl>
                                          <p:spTgt spid="3994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9938"/>
                                        </p:tgtEl>
                                        <p:attrNameLst>
                                          <p:attrName>style.visibility</p:attrName>
                                        </p:attrNameLst>
                                      </p:cBhvr>
                                      <p:to>
                                        <p:strVal val="visible"/>
                                      </p:to>
                                    </p:set>
                                    <p:anim calcmode="lin" valueType="num">
                                      <p:cBhvr>
                                        <p:cTn id="11" dur="500" fill="hold"/>
                                        <p:tgtEl>
                                          <p:spTgt spid="39938"/>
                                        </p:tgtEl>
                                        <p:attrNameLst>
                                          <p:attrName>ppt_w</p:attrName>
                                        </p:attrNameLst>
                                      </p:cBhvr>
                                      <p:tavLst>
                                        <p:tav tm="0">
                                          <p:val>
                                            <p:fltVal val="0"/>
                                          </p:val>
                                        </p:tav>
                                        <p:tav tm="100000">
                                          <p:val>
                                            <p:strVal val="#ppt_w"/>
                                          </p:val>
                                        </p:tav>
                                      </p:tavLst>
                                    </p:anim>
                                    <p:anim calcmode="lin" valueType="num">
                                      <p:cBhvr>
                                        <p:cTn id="12" dur="500" fill="hold"/>
                                        <p:tgtEl>
                                          <p:spTgt spid="39938"/>
                                        </p:tgtEl>
                                        <p:attrNameLst>
                                          <p:attrName>ppt_h</p:attrName>
                                        </p:attrNameLst>
                                      </p:cBhvr>
                                      <p:tavLst>
                                        <p:tav tm="0">
                                          <p:val>
                                            <p:fltVal val="0"/>
                                          </p:val>
                                        </p:tav>
                                        <p:tav tm="100000">
                                          <p:val>
                                            <p:strVal val="#ppt_h"/>
                                          </p:val>
                                        </p:tav>
                                      </p:tavLst>
                                    </p:anim>
                                    <p:animEffect transition="in" filter="fade">
                                      <p:cBhvr>
                                        <p:cTn id="13"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 y="1"/>
            <a:ext cx="9220200" cy="1544320"/>
          </a:xfrm>
        </p:spPr>
        <p:txBody>
          <a:bodyPr/>
          <a:lstStyle/>
          <a:p>
            <a:pPr algn="ctr"/>
            <a:r>
              <a:rPr lang="en-US" sz="4400" dirty="0" smtClean="0">
                <a:solidFill>
                  <a:srgbClr val="FFC000"/>
                </a:solidFill>
              </a:rPr>
              <a:t>Regional CHIA Oversight</a:t>
            </a:r>
            <a:endParaRPr lang="en-US" sz="4400" dirty="0">
              <a:solidFill>
                <a:srgbClr val="FFC000"/>
              </a:solidFill>
            </a:endParaRPr>
          </a:p>
        </p:txBody>
      </p:sp>
      <p:sp>
        <p:nvSpPr>
          <p:cNvPr id="3" name="Content Placeholder 2"/>
          <p:cNvSpPr>
            <a:spLocks noGrp="1"/>
          </p:cNvSpPr>
          <p:nvPr>
            <p:ph idx="1"/>
          </p:nvPr>
        </p:nvSpPr>
        <p:spPr>
          <a:xfrm>
            <a:off x="304800" y="1752600"/>
            <a:ext cx="9166860" cy="4343400"/>
          </a:xfrm>
        </p:spPr>
        <p:txBody>
          <a:bodyPr/>
          <a:lstStyle/>
          <a:p>
            <a:r>
              <a:rPr lang="en-US" sz="2400" dirty="0" smtClean="0">
                <a:solidFill>
                  <a:schemeClr val="accent1">
                    <a:lumMod val="20000"/>
                    <a:lumOff val="80000"/>
                  </a:schemeClr>
                </a:solidFill>
                <a:effectLst/>
              </a:rPr>
              <a:t>FY 14 regional oversight by team of AR hydrologists.</a:t>
            </a:r>
          </a:p>
          <a:p>
            <a:pPr>
              <a:buNone/>
            </a:pPr>
            <a:endParaRPr lang="en-US" sz="2400" dirty="0" smtClean="0">
              <a:solidFill>
                <a:schemeClr val="accent1">
                  <a:lumMod val="20000"/>
                  <a:lumOff val="80000"/>
                </a:schemeClr>
              </a:solidFill>
              <a:effectLst/>
            </a:endParaRPr>
          </a:p>
          <a:p>
            <a:r>
              <a:rPr lang="en-US" sz="2400" dirty="0" smtClean="0">
                <a:solidFill>
                  <a:schemeClr val="accent1">
                    <a:lumMod val="20000"/>
                    <a:lumOff val="80000"/>
                  </a:schemeClr>
                </a:solidFill>
                <a:effectLst/>
              </a:rPr>
              <a:t>Several phases in the oversight process over the next several years.</a:t>
            </a:r>
          </a:p>
          <a:p>
            <a:endParaRPr lang="en-US" sz="2400" dirty="0" smtClean="0">
              <a:solidFill>
                <a:schemeClr val="accent1">
                  <a:lumMod val="20000"/>
                  <a:lumOff val="80000"/>
                </a:schemeClr>
              </a:solidFill>
              <a:effectLst/>
              <a:latin typeface="Calibri"/>
              <a:ea typeface="Calibri"/>
              <a:cs typeface="Times New Roman"/>
            </a:endParaRPr>
          </a:p>
          <a:p>
            <a:pPr lvl="0"/>
            <a:r>
              <a:rPr lang="en-US" sz="2400" dirty="0" smtClean="0">
                <a:effectLst/>
                <a:latin typeface="Tahoma" pitchFamily="34" charset="0"/>
                <a:ea typeface="Tahoma" pitchFamily="34" charset="0"/>
                <a:cs typeface="Tahoma" pitchFamily="34" charset="0"/>
              </a:rPr>
              <a:t>Assemble and evaluate program info by end September</a:t>
            </a:r>
          </a:p>
          <a:p>
            <a:pPr lvl="0"/>
            <a:endParaRPr lang="en-US" sz="2400" dirty="0" smtClean="0">
              <a:effectLst/>
              <a:latin typeface="Tahoma" pitchFamily="34" charset="0"/>
              <a:ea typeface="Tahoma" pitchFamily="34" charset="0"/>
              <a:cs typeface="Tahoma" pitchFamily="34" charset="0"/>
            </a:endParaRPr>
          </a:p>
          <a:p>
            <a:pPr lvl="0"/>
            <a:r>
              <a:rPr lang="en-US" sz="2400" dirty="0" smtClean="0">
                <a:effectLst/>
                <a:latin typeface="Tahoma" pitchFamily="34" charset="0"/>
                <a:ea typeface="Tahoma" pitchFamily="34" charset="0"/>
                <a:cs typeface="Tahoma" pitchFamily="34" charset="0"/>
              </a:rPr>
              <a:t>Review of KY CHIA documents And supporting information during the May 2014 timeframe.</a:t>
            </a:r>
            <a:endParaRPr lang="en-US" sz="2400" dirty="0" smtClean="0">
              <a:solidFill>
                <a:schemeClr val="accent1">
                  <a:lumMod val="20000"/>
                  <a:lumOff val="80000"/>
                </a:schemeClr>
              </a:solidFill>
              <a:effectLst/>
              <a:latin typeface="Tahoma" pitchFamily="34" charset="0"/>
              <a:ea typeface="Tahoma" pitchFamily="34" charset="0"/>
              <a:cs typeface="Tahoma"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
            <a:ext cx="9578340" cy="1544320"/>
          </a:xfrm>
        </p:spPr>
        <p:txBody>
          <a:bodyPr/>
          <a:lstStyle/>
          <a:p>
            <a:pPr algn="ctr"/>
            <a:r>
              <a:rPr lang="en-US" sz="4400" b="0" dirty="0" smtClean="0">
                <a:solidFill>
                  <a:srgbClr val="FFC000"/>
                </a:solidFill>
              </a:rPr>
              <a:t>Regional Oversight of Slurry Impoundment Breakthrough Potential</a:t>
            </a:r>
            <a:endParaRPr lang="en-US" sz="4400" b="0" dirty="0">
              <a:solidFill>
                <a:srgbClr val="FFC000"/>
              </a:solidFill>
            </a:endParaRPr>
          </a:p>
        </p:txBody>
      </p:sp>
      <p:sp>
        <p:nvSpPr>
          <p:cNvPr id="3" name="Content Placeholder 2"/>
          <p:cNvSpPr>
            <a:spLocks noGrp="1"/>
          </p:cNvSpPr>
          <p:nvPr>
            <p:ph idx="1"/>
          </p:nvPr>
        </p:nvSpPr>
        <p:spPr>
          <a:xfrm>
            <a:off x="304800" y="2209800"/>
            <a:ext cx="9166860" cy="4343400"/>
          </a:xfrm>
        </p:spPr>
        <p:txBody>
          <a:bodyPr/>
          <a:lstStyle/>
          <a:p>
            <a:r>
              <a:rPr lang="en-US" sz="2400" dirty="0" smtClean="0">
                <a:solidFill>
                  <a:schemeClr val="accent1">
                    <a:lumMod val="20000"/>
                    <a:lumOff val="80000"/>
                  </a:schemeClr>
                </a:solidFill>
                <a:effectLst/>
              </a:rPr>
              <a:t>FY 14 regional oversight by team of AR engineers.</a:t>
            </a:r>
          </a:p>
          <a:p>
            <a:r>
              <a:rPr lang="en-US" sz="2400" dirty="0" smtClean="0">
                <a:solidFill>
                  <a:schemeClr val="accent1">
                    <a:lumMod val="20000"/>
                    <a:lumOff val="80000"/>
                  </a:schemeClr>
                </a:solidFill>
                <a:effectLst/>
              </a:rPr>
              <a:t>Selection of sites based on 10% of population or about 12 sites in KY.</a:t>
            </a:r>
          </a:p>
          <a:p>
            <a:r>
              <a:rPr lang="en-US" sz="2400" dirty="0" smtClean="0">
                <a:solidFill>
                  <a:schemeClr val="accent1">
                    <a:lumMod val="20000"/>
                    <a:lumOff val="80000"/>
                  </a:schemeClr>
                </a:solidFill>
                <a:effectLst/>
              </a:rPr>
              <a:t>OSM members consist of LFO engineer, geologist and engineers from the AR, and inspectors</a:t>
            </a:r>
          </a:p>
          <a:p>
            <a:r>
              <a:rPr lang="en-US" sz="2400" dirty="0" smtClean="0">
                <a:solidFill>
                  <a:schemeClr val="accent1">
                    <a:lumMod val="20000"/>
                    <a:lumOff val="80000"/>
                  </a:schemeClr>
                </a:solidFill>
                <a:effectLst/>
              </a:rPr>
              <a:t>DNR members consist of engineers and inspectors</a:t>
            </a:r>
          </a:p>
          <a:p>
            <a:r>
              <a:rPr lang="en-US" sz="2400" dirty="0" smtClean="0">
                <a:solidFill>
                  <a:schemeClr val="accent1">
                    <a:lumMod val="20000"/>
                    <a:lumOff val="80000"/>
                  </a:schemeClr>
                </a:solidFill>
                <a:effectLst/>
              </a:rPr>
              <a:t>MSHA members include engineers and inspectors</a:t>
            </a:r>
          </a:p>
          <a:p>
            <a:r>
              <a:rPr lang="en-US" sz="2400" dirty="0" smtClean="0">
                <a:solidFill>
                  <a:schemeClr val="accent1">
                    <a:lumMod val="20000"/>
                    <a:lumOff val="80000"/>
                  </a:schemeClr>
                </a:solidFill>
                <a:effectLst/>
              </a:rPr>
              <a:t>Currently finishing VA.</a:t>
            </a:r>
          </a:p>
          <a:p>
            <a:pPr lvl="0">
              <a:buNone/>
            </a:pPr>
            <a:endParaRPr lang="en-US" sz="2400" dirty="0" smtClean="0">
              <a:solidFill>
                <a:schemeClr val="accent1">
                  <a:lumMod val="20000"/>
                  <a:lumOff val="80000"/>
                </a:schemeClr>
              </a:solidFill>
              <a:effectLst/>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2500"/>
                            </p:stCondLst>
                            <p:childTnLst>
                              <p:par>
                                <p:cTn id="16" presetID="2" presetClass="entr" presetSubtype="4"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4000"/>
                            </p:stCondLst>
                            <p:childTnLst>
                              <p:par>
                                <p:cTn id="31" presetID="2" presetClass="entr" presetSubtype="4"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4500"/>
                            </p:stCondLst>
                            <p:childTnLst>
                              <p:par>
                                <p:cTn id="36" presetID="2" presetClass="entr" presetSubtype="4" fill="hold"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8449</TotalTime>
  <Words>1706</Words>
  <Application>Microsoft Office PowerPoint</Application>
  <PresentationFormat>Custom</PresentationFormat>
  <Paragraphs>270</Paragraphs>
  <Slides>38</Slides>
  <Notes>8</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Shimmer</vt:lpstr>
      <vt:lpstr>Chart</vt:lpstr>
      <vt:lpstr>Office of Surface Mining Reclamation &amp; Enforcement (OSM)</vt:lpstr>
      <vt:lpstr>National Issues </vt:lpstr>
      <vt:lpstr>Federal Rulemaking</vt:lpstr>
      <vt:lpstr>Federal Rulemaking</vt:lpstr>
      <vt:lpstr>OSM OVERSIGHT Evaluation Year 2013 </vt:lpstr>
      <vt:lpstr>AML Highlights </vt:lpstr>
      <vt:lpstr>Regional Issues </vt:lpstr>
      <vt:lpstr>Regional CHIA Oversight</vt:lpstr>
      <vt:lpstr>Regional Oversight of Slurry Impoundment Breakthrough Potential</vt:lpstr>
      <vt:lpstr>State Accomplishments  EY 2012</vt:lpstr>
      <vt:lpstr>CHIA Enhancement Initiative </vt:lpstr>
      <vt:lpstr>CHIA PROGRESS </vt:lpstr>
      <vt:lpstr>Cooperative Agreements </vt:lpstr>
      <vt:lpstr> </vt:lpstr>
      <vt:lpstr>GIS Improvements </vt:lpstr>
      <vt:lpstr>Shared Commitment </vt:lpstr>
      <vt:lpstr> </vt:lpstr>
      <vt:lpstr>Slide 18</vt:lpstr>
      <vt:lpstr>Slide 19</vt:lpstr>
      <vt:lpstr>Threatened and Endangered Species </vt:lpstr>
      <vt:lpstr>State Issues </vt:lpstr>
      <vt:lpstr>Slide 22</vt:lpstr>
      <vt:lpstr>Slide 23</vt:lpstr>
      <vt:lpstr>Slide 24</vt:lpstr>
      <vt:lpstr>                   </vt:lpstr>
      <vt:lpstr>                   </vt:lpstr>
      <vt:lpstr>DNR Inspection Staffing </vt:lpstr>
      <vt:lpstr>DNR Inspection Staffing </vt:lpstr>
      <vt:lpstr>Slide 29</vt:lpstr>
      <vt:lpstr>Slide 30</vt:lpstr>
      <vt:lpstr>    Off-Site Impacts  </vt:lpstr>
      <vt:lpstr>Kentucky Performance Standards Cited  </vt:lpstr>
      <vt:lpstr>In EY 2013, DNR cited 1,963 performance standards in 1,081 non-compliances.  Breakdown on type of performance standards is:</vt:lpstr>
      <vt:lpstr>  Experimental Practice: Evaluate the Performance of a Combination Sediment Ditch – Weep Berm System on  Middle Fork Development Corporation  permit  # 877-0191   </vt:lpstr>
      <vt:lpstr>Looking Ahead</vt:lpstr>
      <vt:lpstr>Slide 36</vt:lpstr>
      <vt:lpstr>Slide 37</vt:lpstr>
      <vt:lpstr>Thanks For Your Attention</vt:lpstr>
    </vt:vector>
  </TitlesOfParts>
  <Company>OSM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Surface Mining Reclamation and Enforcement (OSM)</dc:title>
  <dc:creator>lestes</dc:creator>
  <cp:lastModifiedBy>bevans</cp:lastModifiedBy>
  <cp:revision>578</cp:revision>
  <dcterms:created xsi:type="dcterms:W3CDTF">2008-07-22T12:16:36Z</dcterms:created>
  <dcterms:modified xsi:type="dcterms:W3CDTF">2013-09-05T20:26:03Z</dcterms:modified>
</cp:coreProperties>
</file>