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8.xml" ContentType="application/vnd.openxmlformats-officedocument.theme+xml"/>
  <Override PartName="/ppt/theme/themeOverride1.xml" ContentType="application/vnd.openxmlformats-officedocument.themeOverrid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 id="2147483734" r:id="rId3"/>
    <p:sldMasterId id="2147483758" r:id="rId4"/>
    <p:sldMasterId id="2147483771" r:id="rId5"/>
    <p:sldMasterId id="2147485693" r:id="rId6"/>
    <p:sldMasterId id="2147485705" r:id="rId7"/>
    <p:sldMasterId id="2147485741" r:id="rId8"/>
    <p:sldMasterId id="2147485773" r:id="rId9"/>
  </p:sldMasterIdLst>
  <p:notesMasterIdLst>
    <p:notesMasterId r:id="rId54"/>
  </p:notesMasterIdLst>
  <p:sldIdLst>
    <p:sldId id="256" r:id="rId10"/>
    <p:sldId id="285" r:id="rId11"/>
    <p:sldId id="280" r:id="rId12"/>
    <p:sldId id="258" r:id="rId13"/>
    <p:sldId id="259" r:id="rId14"/>
    <p:sldId id="260" r:id="rId15"/>
    <p:sldId id="263" r:id="rId16"/>
    <p:sldId id="456" r:id="rId17"/>
    <p:sldId id="444" r:id="rId18"/>
    <p:sldId id="445" r:id="rId19"/>
    <p:sldId id="446" r:id="rId20"/>
    <p:sldId id="447" r:id="rId21"/>
    <p:sldId id="448" r:id="rId22"/>
    <p:sldId id="449" r:id="rId23"/>
    <p:sldId id="450" r:id="rId24"/>
    <p:sldId id="451" r:id="rId25"/>
    <p:sldId id="452" r:id="rId26"/>
    <p:sldId id="453" r:id="rId27"/>
    <p:sldId id="455" r:id="rId28"/>
    <p:sldId id="315" r:id="rId29"/>
    <p:sldId id="316" r:id="rId30"/>
    <p:sldId id="317" r:id="rId31"/>
    <p:sldId id="319" r:id="rId32"/>
    <p:sldId id="320" r:id="rId33"/>
    <p:sldId id="321" r:id="rId34"/>
    <p:sldId id="322" r:id="rId35"/>
    <p:sldId id="323" r:id="rId36"/>
    <p:sldId id="324" r:id="rId37"/>
    <p:sldId id="325" r:id="rId38"/>
    <p:sldId id="438" r:id="rId39"/>
    <p:sldId id="439" r:id="rId40"/>
    <p:sldId id="440" r:id="rId41"/>
    <p:sldId id="441" r:id="rId42"/>
    <p:sldId id="442" r:id="rId43"/>
    <p:sldId id="329" r:id="rId44"/>
    <p:sldId id="416" r:id="rId45"/>
    <p:sldId id="433" r:id="rId46"/>
    <p:sldId id="373" r:id="rId47"/>
    <p:sldId id="457" r:id="rId48"/>
    <p:sldId id="458" r:id="rId49"/>
    <p:sldId id="459" r:id="rId50"/>
    <p:sldId id="283" r:id="rId51"/>
    <p:sldId id="460" r:id="rId52"/>
    <p:sldId id="284" r:id="rId53"/>
  </p:sldIdLst>
  <p:sldSz cx="9144000" cy="6858000" type="screen4x3"/>
  <p:notesSz cx="7088188" cy="9374188"/>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SimSun" charset="-122"/>
        <a:cs typeface="Arial" charset="0"/>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SimSun" charset="-122"/>
        <a:cs typeface="Arial"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SimSun" charset="-122"/>
        <a:cs typeface="Arial"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SimSun" charset="-122"/>
        <a:cs typeface="Arial"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SimSun" charset="-122"/>
        <a:cs typeface="Arial" charset="0"/>
      </a:defRPr>
    </a:lvl5pPr>
    <a:lvl6pPr marL="2286000" algn="l" defTabSz="914400" rtl="0" eaLnBrk="1" latinLnBrk="0" hangingPunct="1">
      <a:defRPr kern="1200">
        <a:solidFill>
          <a:schemeClr val="bg1"/>
        </a:solidFill>
        <a:latin typeface="Arial" charset="0"/>
        <a:ea typeface="SimSun" charset="-122"/>
        <a:cs typeface="Arial" charset="0"/>
      </a:defRPr>
    </a:lvl6pPr>
    <a:lvl7pPr marL="2743200" algn="l" defTabSz="914400" rtl="0" eaLnBrk="1" latinLnBrk="0" hangingPunct="1">
      <a:defRPr kern="1200">
        <a:solidFill>
          <a:schemeClr val="bg1"/>
        </a:solidFill>
        <a:latin typeface="Arial" charset="0"/>
        <a:ea typeface="SimSun" charset="-122"/>
        <a:cs typeface="Arial" charset="0"/>
      </a:defRPr>
    </a:lvl7pPr>
    <a:lvl8pPr marL="3200400" algn="l" defTabSz="914400" rtl="0" eaLnBrk="1" latinLnBrk="0" hangingPunct="1">
      <a:defRPr kern="1200">
        <a:solidFill>
          <a:schemeClr val="bg1"/>
        </a:solidFill>
        <a:latin typeface="Arial" charset="0"/>
        <a:ea typeface="SimSun" charset="-122"/>
        <a:cs typeface="Arial" charset="0"/>
      </a:defRPr>
    </a:lvl8pPr>
    <a:lvl9pPr marL="3657600" algn="l" defTabSz="914400" rtl="0" eaLnBrk="1" latinLnBrk="0" hangingPunct="1">
      <a:defRPr kern="1200">
        <a:solidFill>
          <a:schemeClr val="bg1"/>
        </a:solidFill>
        <a:latin typeface="Arial" charset="0"/>
        <a:ea typeface="SimSun" charset="-122"/>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04" y="45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2.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6674" name="AutoShape 1"/>
          <p:cNvSpPr>
            <a:spLocks noChangeArrowheads="1"/>
          </p:cNvSpPr>
          <p:nvPr/>
        </p:nvSpPr>
        <p:spPr bwMode="auto">
          <a:xfrm>
            <a:off x="0" y="0"/>
            <a:ext cx="7088188" cy="9374188"/>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6675" name="Text Box 2"/>
          <p:cNvSpPr txBox="1">
            <a:spLocks noChangeArrowheads="1"/>
          </p:cNvSpPr>
          <p:nvPr/>
        </p:nvSpPr>
        <p:spPr bwMode="auto">
          <a:xfrm>
            <a:off x="0" y="0"/>
            <a:ext cx="3071813"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47" name="Rectangle 3"/>
          <p:cNvSpPr>
            <a:spLocks noGrp="1" noChangeArrowheads="1"/>
          </p:cNvSpPr>
          <p:nvPr>
            <p:ph type="dt"/>
          </p:nvPr>
        </p:nvSpPr>
        <p:spPr bwMode="auto">
          <a:xfrm>
            <a:off x="4013200" y="0"/>
            <a:ext cx="307022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0" tIns="47160" rIns="93960" bIns="47160" numCol="1" anchor="t"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300">
                <a:solidFill>
                  <a:srgbClr val="000000"/>
                </a:solidFill>
                <a:latin typeface="Gill Sans MT" pitchFamily="34" charset="0"/>
                <a:ea typeface="+mn-ea"/>
                <a:cs typeface="Arial" charset="0"/>
              </a:defRPr>
            </a:lvl1pPr>
          </a:lstStyle>
          <a:p>
            <a:pPr>
              <a:defRPr/>
            </a:pPr>
            <a:r>
              <a:rPr lang="en-US"/>
              <a:t>01/24/12</a:t>
            </a:r>
          </a:p>
        </p:txBody>
      </p:sp>
      <p:sp>
        <p:nvSpPr>
          <p:cNvPr id="156677" name="Rectangle 4"/>
          <p:cNvSpPr>
            <a:spLocks noGrp="1" noRot="1" noChangeAspect="1" noChangeArrowheads="1"/>
          </p:cNvSpPr>
          <p:nvPr>
            <p:ph type="sldImg"/>
          </p:nvPr>
        </p:nvSpPr>
        <p:spPr bwMode="auto">
          <a:xfrm>
            <a:off x="1200150" y="703263"/>
            <a:ext cx="4684713" cy="3513137"/>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6149" name="Rectangle 5"/>
          <p:cNvSpPr>
            <a:spLocks noGrp="1" noChangeArrowheads="1"/>
          </p:cNvSpPr>
          <p:nvPr>
            <p:ph type="body"/>
          </p:nvPr>
        </p:nvSpPr>
        <p:spPr bwMode="auto">
          <a:xfrm>
            <a:off x="709613" y="4452938"/>
            <a:ext cx="5665787" cy="4214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0" tIns="47160" rIns="93960" bIns="47160" numCol="1" anchor="t" anchorCtr="0" compatLnSpc="1">
            <a:prstTxWarp prst="textNoShape">
              <a:avLst/>
            </a:prstTxWarp>
          </a:bodyPr>
          <a:lstStyle/>
          <a:p>
            <a:pPr lvl="0"/>
            <a:endParaRPr lang="en-US" noProof="0" smtClean="0"/>
          </a:p>
        </p:txBody>
      </p:sp>
      <p:sp>
        <p:nvSpPr>
          <p:cNvPr id="156679" name="Text Box 6"/>
          <p:cNvSpPr txBox="1">
            <a:spLocks noChangeArrowheads="1"/>
          </p:cNvSpPr>
          <p:nvPr/>
        </p:nvSpPr>
        <p:spPr bwMode="auto">
          <a:xfrm>
            <a:off x="0" y="8902700"/>
            <a:ext cx="3071813"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51" name="Rectangle 7"/>
          <p:cNvSpPr>
            <a:spLocks noGrp="1" noChangeArrowheads="1"/>
          </p:cNvSpPr>
          <p:nvPr>
            <p:ph type="sldNum"/>
          </p:nvPr>
        </p:nvSpPr>
        <p:spPr bwMode="auto">
          <a:xfrm>
            <a:off x="4013200" y="8902700"/>
            <a:ext cx="307022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0" tIns="47160" rIns="93960" bIns="4716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300">
                <a:solidFill>
                  <a:srgbClr val="000000"/>
                </a:solidFill>
                <a:latin typeface="Gill Sans MT" pitchFamily="34" charset="0"/>
                <a:ea typeface="+mn-ea"/>
                <a:cs typeface="Arial" charset="0"/>
              </a:defRPr>
            </a:lvl1pPr>
          </a:lstStyle>
          <a:p>
            <a:pPr>
              <a:defRPr/>
            </a:pPr>
            <a:fld id="{90F9A41D-21FC-4C8D-B6B8-DA767F404412}" type="slidenum">
              <a:rPr lang="en-US"/>
              <a:pPr>
                <a:defRPr/>
              </a:pPr>
              <a:t>‹#›</a:t>
            </a:fld>
            <a:endParaRPr lang="en-US"/>
          </a:p>
        </p:txBody>
      </p:sp>
    </p:spTree>
    <p:extLst>
      <p:ext uri="{BB962C8B-B14F-4D97-AF65-F5344CB8AC3E}">
        <p14:creationId xmlns:p14="http://schemas.microsoft.com/office/powerpoint/2010/main" val="1608406822"/>
      </p:ext>
    </p:extLst>
  </p:cSld>
  <p:clrMap bg1="lt1" tx1="dk1" bg2="lt2" tx2="dk2" accent1="accent1" accent2="accent2" accent3="accent3" accent4="accent4" accent5="accent5" accent6="accent6" hlink="hlink" folHlink="folHlink"/>
  <p:hf hdr="0" ftr="0"/>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698" name="Rectangle 3"/>
          <p:cNvSpPr>
            <a:spLocks noGrp="1" noChangeArrowheads="1"/>
          </p:cNvSpPr>
          <p:nvPr>
            <p:ph type="dt"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r>
              <a:rPr lang="en-US" smtClean="0">
                <a:solidFill>
                  <a:srgbClr val="000000"/>
                </a:solidFill>
                <a:latin typeface="Gill Sans MT" pitchFamily="34" charset="0"/>
              </a:rPr>
              <a:t>01/24/12</a:t>
            </a:r>
          </a:p>
        </p:txBody>
      </p:sp>
      <p:sp>
        <p:nvSpPr>
          <p:cNvPr id="157699"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fld id="{A37ABE97-9079-44A9-BAD0-E187CDF0AD91}" type="slidenum">
              <a:rPr lang="en-US" smtClean="0">
                <a:solidFill>
                  <a:srgbClr val="000000"/>
                </a:solidFill>
                <a:latin typeface="Gill Sans MT" pitchFamily="34" charset="0"/>
              </a:rPr>
              <a:pPr eaLnBrk="1" hangingPunct="1"/>
              <a:t>1</a:t>
            </a:fld>
            <a:endParaRPr lang="en-US" smtClean="0">
              <a:solidFill>
                <a:srgbClr val="000000"/>
              </a:solidFill>
              <a:latin typeface="Gill Sans MT" pitchFamily="34" charset="0"/>
            </a:endParaRPr>
          </a:p>
        </p:txBody>
      </p:sp>
      <p:sp>
        <p:nvSpPr>
          <p:cNvPr id="157700" name="Text Box 1"/>
          <p:cNvSpPr txBox="1">
            <a:spLocks noChangeArrowheads="1"/>
          </p:cNvSpPr>
          <p:nvPr/>
        </p:nvSpPr>
        <p:spPr bwMode="auto">
          <a:xfrm>
            <a:off x="4013200" y="8902700"/>
            <a:ext cx="3071813"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algn="r" eaLnBrk="1" hangingPunct="1">
              <a:buClrTx/>
              <a:buFontTx/>
              <a:buNone/>
            </a:pPr>
            <a:fld id="{905577B8-7DA7-4C4E-8E60-F36C8B620437}" type="slidenum">
              <a:rPr lang="en-US" sz="1300">
                <a:solidFill>
                  <a:srgbClr val="000000"/>
                </a:solidFill>
                <a:latin typeface="Gill Sans MT" pitchFamily="34" charset="0"/>
              </a:rPr>
              <a:pPr algn="r" eaLnBrk="1" hangingPunct="1">
                <a:buClrTx/>
                <a:buFontTx/>
                <a:buNone/>
              </a:pPr>
              <a:t>1</a:t>
            </a:fld>
            <a:endParaRPr lang="en-US" sz="1300">
              <a:solidFill>
                <a:srgbClr val="000000"/>
              </a:solidFill>
              <a:latin typeface="Gill Sans MT" pitchFamily="34" charset="0"/>
            </a:endParaRPr>
          </a:p>
        </p:txBody>
      </p:sp>
      <p:sp>
        <p:nvSpPr>
          <p:cNvPr id="157701" name="Rectangle 2"/>
          <p:cNvSpPr>
            <a:spLocks noGrp="1" noRot="1" noChangeAspect="1" noChangeArrowheads="1" noTextEdit="1"/>
          </p:cNvSpPr>
          <p:nvPr>
            <p:ph type="sldImg"/>
          </p:nvPr>
        </p:nvSpPr>
        <p:spPr>
          <a:xfrm>
            <a:off x="1200150" y="703263"/>
            <a:ext cx="4686300" cy="35147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7702" name="Rectangle 3"/>
          <p:cNvSpPr>
            <a:spLocks noGrp="1" noChangeArrowheads="1"/>
          </p:cNvSpPr>
          <p:nvPr>
            <p:ph type="body" idx="1"/>
          </p:nvPr>
        </p:nvSpPr>
        <p:spPr>
          <a:xfrm>
            <a:off x="709613" y="4452938"/>
            <a:ext cx="5667375" cy="42164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extLst>
      <p:ext uri="{BB962C8B-B14F-4D97-AF65-F5344CB8AC3E}">
        <p14:creationId xmlns:p14="http://schemas.microsoft.com/office/powerpoint/2010/main" val="3351900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Rot="1" noChangeAspect="1" noTextEdit="1"/>
          </p:cNvSpPr>
          <p:nvPr>
            <p:ph type="sldImg"/>
          </p:nvPr>
        </p:nvSpPr>
        <p:spPr bwMode="auto">
          <a:noFill/>
          <a:ln>
            <a:solidFill>
              <a:srgbClr val="000000"/>
            </a:solidFill>
            <a:miter lim="800000"/>
            <a:headEnd/>
            <a:tailEnd/>
          </a:ln>
        </p:spPr>
      </p:sp>
      <p:sp>
        <p:nvSpPr>
          <p:cNvPr id="18329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118342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2"/>
          <p:cNvSpPr>
            <a:spLocks noGrp="1" noRot="1" noChangeAspect="1" noTextEdit="1"/>
          </p:cNvSpPr>
          <p:nvPr>
            <p:ph type="sldImg"/>
          </p:nvPr>
        </p:nvSpPr>
        <p:spPr bwMode="auto">
          <a:noFill/>
          <a:ln>
            <a:solidFill>
              <a:srgbClr val="000000"/>
            </a:solidFill>
            <a:miter lim="800000"/>
            <a:headEnd/>
            <a:tailEnd/>
          </a:ln>
        </p:spPr>
      </p:sp>
      <p:sp>
        <p:nvSpPr>
          <p:cNvPr id="18739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93550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p:cNvSpPr>
            <a:spLocks noGrp="1" noRot="1" noChangeAspect="1" noTextEdit="1"/>
          </p:cNvSpPr>
          <p:nvPr>
            <p:ph type="sldImg"/>
          </p:nvPr>
        </p:nvSpPr>
        <p:spPr bwMode="auto">
          <a:noFill/>
          <a:ln>
            <a:solidFill>
              <a:srgbClr val="000000"/>
            </a:solidFill>
            <a:miter lim="800000"/>
            <a:headEnd/>
            <a:tailEnd/>
          </a:ln>
        </p:spPr>
      </p:sp>
      <p:sp>
        <p:nvSpPr>
          <p:cNvPr id="19046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266370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2"/>
          <p:cNvSpPr>
            <a:spLocks noGrp="1" noRot="1" noChangeAspect="1" noTextEdit="1"/>
          </p:cNvSpPr>
          <p:nvPr>
            <p:ph type="sldImg"/>
          </p:nvPr>
        </p:nvSpPr>
        <p:spPr bwMode="auto">
          <a:noFill/>
          <a:ln>
            <a:solidFill>
              <a:srgbClr val="000000"/>
            </a:solidFill>
            <a:miter lim="800000"/>
            <a:headEnd/>
            <a:tailEnd/>
          </a:ln>
        </p:spPr>
      </p:sp>
      <p:sp>
        <p:nvSpPr>
          <p:cNvPr id="1935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735609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Rectangle 2"/>
          <p:cNvSpPr>
            <a:spLocks noGrp="1" noRot="1" noChangeAspect="1" noTextEdit="1"/>
          </p:cNvSpPr>
          <p:nvPr>
            <p:ph type="sldImg"/>
          </p:nvPr>
        </p:nvSpPr>
        <p:spPr bwMode="auto">
          <a:noFill/>
          <a:ln>
            <a:solidFill>
              <a:srgbClr val="000000"/>
            </a:solidFill>
            <a:miter lim="800000"/>
            <a:headEnd/>
            <a:tailEnd/>
          </a:ln>
        </p:spPr>
      </p:sp>
      <p:sp>
        <p:nvSpPr>
          <p:cNvPr id="2263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891163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49" name="Rectangle 2"/>
          <p:cNvSpPr>
            <a:spLocks noGrp="1" noRot="1" noChangeAspect="1" noTextEdit="1"/>
          </p:cNvSpPr>
          <p:nvPr>
            <p:ph type="sldImg"/>
          </p:nvPr>
        </p:nvSpPr>
        <p:spPr bwMode="auto">
          <a:noFill/>
          <a:ln>
            <a:solidFill>
              <a:srgbClr val="000000"/>
            </a:solidFill>
            <a:miter lim="800000"/>
            <a:headEnd/>
            <a:tailEnd/>
          </a:ln>
        </p:spPr>
      </p:sp>
      <p:sp>
        <p:nvSpPr>
          <p:cNvPr id="232450"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First mining can occur in this pillar up to 50 percent extraction. For depths greater than 50</a:t>
            </a:r>
            <a:r>
              <a:rPr lang="en-US" i="1" smtClean="0"/>
              <a:t>t</a:t>
            </a:r>
            <a:r>
              <a:rPr lang="en-US" smtClean="0"/>
              <a:t> + 100ft the stream can be undermined, since an intermediate zone (Figure 4) is present and the drainage zone does not communicate with the fracture zone to allow dewatering towards the mine level.</a:t>
            </a:r>
            <a:r>
              <a:rPr lang="el-GR" smtClean="0"/>
              <a:t> </a:t>
            </a:r>
          </a:p>
        </p:txBody>
      </p:sp>
    </p:spTree>
    <p:extLst>
      <p:ext uri="{BB962C8B-B14F-4D97-AF65-F5344CB8AC3E}">
        <p14:creationId xmlns:p14="http://schemas.microsoft.com/office/powerpoint/2010/main" val="3200672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2"/>
          <p:cNvSpPr>
            <a:spLocks noGrp="1" noRot="1" noChangeAspect="1" noTextEdit="1"/>
          </p:cNvSpPr>
          <p:nvPr>
            <p:ph type="sldImg"/>
          </p:nvPr>
        </p:nvSpPr>
        <p:spPr bwMode="auto">
          <a:noFill/>
          <a:ln>
            <a:solidFill>
              <a:srgbClr val="000000"/>
            </a:solidFill>
            <a:miter lim="800000"/>
            <a:headEnd/>
            <a:tailEnd/>
          </a:ln>
        </p:spPr>
      </p:sp>
      <p:sp>
        <p:nvSpPr>
          <p:cNvPr id="234498"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182560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Rectangle 2"/>
          <p:cNvSpPr>
            <a:spLocks noGrp="1" noRot="1" noChangeAspect="1" noTextEdit="1"/>
          </p:cNvSpPr>
          <p:nvPr>
            <p:ph type="sldImg"/>
          </p:nvPr>
        </p:nvSpPr>
        <p:spPr bwMode="auto">
          <a:noFill/>
          <a:ln>
            <a:solidFill>
              <a:srgbClr val="000000"/>
            </a:solidFill>
            <a:miter lim="800000"/>
            <a:headEnd/>
            <a:tailEnd/>
          </a:ln>
        </p:spPr>
      </p:sp>
      <p:sp>
        <p:nvSpPr>
          <p:cNvPr id="238594"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784153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Rectangle 2"/>
          <p:cNvSpPr>
            <a:spLocks noGrp="1" noRot="1" noChangeAspect="1" noTextEdit="1"/>
          </p:cNvSpPr>
          <p:nvPr>
            <p:ph type="sldImg"/>
          </p:nvPr>
        </p:nvSpPr>
        <p:spPr bwMode="auto">
          <a:noFill/>
          <a:ln>
            <a:solidFill>
              <a:srgbClr val="000000"/>
            </a:solidFill>
            <a:miter lim="800000"/>
            <a:headEnd/>
            <a:tailEnd/>
          </a:ln>
        </p:spPr>
      </p:sp>
      <p:sp>
        <p:nvSpPr>
          <p:cNvPr id="2304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851251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49" name="Slide Image Placeholder 1"/>
          <p:cNvSpPr>
            <a:spLocks noGrp="1" noRot="1" noChangeAspect="1"/>
          </p:cNvSpPr>
          <p:nvPr>
            <p:ph type="sldImg"/>
          </p:nvPr>
        </p:nvSpPr>
        <p:spPr bwMode="auto">
          <a:noFill/>
          <a:ln>
            <a:solidFill>
              <a:srgbClr val="000000"/>
            </a:solidFill>
            <a:miter lim="800000"/>
            <a:headEnd/>
            <a:tailEnd/>
          </a:ln>
        </p:spPr>
      </p:sp>
      <p:sp>
        <p:nvSpPr>
          <p:cNvPr id="2324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8355" name="Footer Placeholder 3"/>
          <p:cNvSpPr>
            <a:spLocks noGrp="1"/>
          </p:cNvSpPr>
          <p:nvPr>
            <p:ph type="ftr" sz="quarter" idx="4"/>
          </p:nvPr>
        </p:nvSpPr>
        <p:spPr bwMode="auto">
          <a:xfrm>
            <a:off x="0" y="8903852"/>
            <a:ext cx="3071548" cy="468709"/>
          </a:xfrm>
          <a:prstGeom prst="rect">
            <a:avLst/>
          </a:prstGeom>
          <a:ln>
            <a:miter lim="800000"/>
            <a:headEnd/>
            <a:tailEnd/>
          </a:ln>
        </p:spPr>
        <p:txBody>
          <a:bodyPr wrap="square" lIns="94064" tIns="47032" rIns="94064" bIns="47032" numCol="1" anchorCtr="0" compatLnSpc="1">
            <a:prstTxWarp prst="textNoShape">
              <a:avLst/>
            </a:prstTxWarp>
          </a:bodyPr>
          <a:lstStyle/>
          <a:p>
            <a:pPr>
              <a:defRPr/>
            </a:pPr>
            <a:endParaRPr lang="en-US" smtClean="0">
              <a:solidFill>
                <a:srgbClr val="000000"/>
              </a:solidFill>
            </a:endParaRPr>
          </a:p>
        </p:txBody>
      </p:sp>
      <p:sp>
        <p:nvSpPr>
          <p:cNvPr id="228356"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811197F-F6D4-4F3D-AC3A-29BEE8755D4E}" type="slidenum">
              <a:rPr lang="en-US">
                <a:solidFill>
                  <a:srgbClr val="000000"/>
                </a:solidFill>
              </a:rPr>
              <a:pPr>
                <a:defRPr/>
              </a:pPr>
              <a:t>31</a:t>
            </a:fld>
            <a:endParaRPr lang="en-US">
              <a:solidFill>
                <a:srgbClr val="000000"/>
              </a:solidFill>
            </a:endParaRPr>
          </a:p>
        </p:txBody>
      </p:sp>
    </p:spTree>
    <p:extLst>
      <p:ext uri="{BB962C8B-B14F-4D97-AF65-F5344CB8AC3E}">
        <p14:creationId xmlns:p14="http://schemas.microsoft.com/office/powerpoint/2010/main" val="4099267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3044439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Slide Image Placeholder 1"/>
          <p:cNvSpPr>
            <a:spLocks noGrp="1" noRot="1" noChangeAspect="1"/>
          </p:cNvSpPr>
          <p:nvPr>
            <p:ph type="sldImg"/>
          </p:nvPr>
        </p:nvSpPr>
        <p:spPr bwMode="auto">
          <a:noFill/>
          <a:ln>
            <a:solidFill>
              <a:srgbClr val="000000"/>
            </a:solidFill>
            <a:miter lim="800000"/>
            <a:headEnd/>
            <a:tailEnd/>
          </a:ln>
        </p:spPr>
      </p:sp>
      <p:sp>
        <p:nvSpPr>
          <p:cNvPr id="2344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0403" name="Footer Placeholder 3"/>
          <p:cNvSpPr>
            <a:spLocks noGrp="1"/>
          </p:cNvSpPr>
          <p:nvPr>
            <p:ph type="ftr" sz="quarter" idx="4"/>
          </p:nvPr>
        </p:nvSpPr>
        <p:spPr bwMode="auto">
          <a:xfrm>
            <a:off x="0" y="8903852"/>
            <a:ext cx="3071548" cy="468709"/>
          </a:xfrm>
          <a:prstGeom prst="rect">
            <a:avLst/>
          </a:prstGeom>
          <a:ln>
            <a:miter lim="800000"/>
            <a:headEnd/>
            <a:tailEnd/>
          </a:ln>
        </p:spPr>
        <p:txBody>
          <a:bodyPr wrap="square" lIns="94064" tIns="47032" rIns="94064" bIns="47032" numCol="1" anchorCtr="0" compatLnSpc="1">
            <a:prstTxWarp prst="textNoShape">
              <a:avLst/>
            </a:prstTxWarp>
          </a:bodyPr>
          <a:lstStyle/>
          <a:p>
            <a:pPr>
              <a:defRPr/>
            </a:pPr>
            <a:endParaRPr lang="en-US" smtClean="0">
              <a:solidFill>
                <a:srgbClr val="000000"/>
              </a:solidFill>
            </a:endParaRPr>
          </a:p>
        </p:txBody>
      </p:sp>
      <p:sp>
        <p:nvSpPr>
          <p:cNvPr id="230404"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5162387-CD5E-44F4-8B13-D866AE7E081B}" type="slidenum">
              <a:rPr lang="en-US">
                <a:solidFill>
                  <a:srgbClr val="000000"/>
                </a:solidFill>
              </a:rPr>
              <a:pPr>
                <a:defRPr/>
              </a:pPr>
              <a:t>32</a:t>
            </a:fld>
            <a:endParaRPr lang="en-US">
              <a:solidFill>
                <a:srgbClr val="000000"/>
              </a:solidFill>
            </a:endParaRPr>
          </a:p>
        </p:txBody>
      </p:sp>
    </p:spTree>
    <p:extLst>
      <p:ext uri="{BB962C8B-B14F-4D97-AF65-F5344CB8AC3E}">
        <p14:creationId xmlns:p14="http://schemas.microsoft.com/office/powerpoint/2010/main" val="43581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2"/>
          <p:cNvSpPr>
            <a:spLocks noGrp="1" noRot="1" noChangeAspect="1" noTextEdit="1"/>
          </p:cNvSpPr>
          <p:nvPr>
            <p:ph type="sldImg"/>
          </p:nvPr>
        </p:nvSpPr>
        <p:spPr bwMode="auto">
          <a:noFill/>
          <a:ln>
            <a:solidFill>
              <a:srgbClr val="000000"/>
            </a:solidFill>
            <a:miter lim="800000"/>
            <a:headEnd/>
            <a:tailEnd/>
          </a:ln>
        </p:spPr>
      </p:sp>
      <p:sp>
        <p:nvSpPr>
          <p:cNvPr id="2119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65237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Untreated/poorly treated</a:t>
            </a:r>
            <a:r>
              <a:rPr lang="en-US" baseline="0" dirty="0" smtClean="0"/>
              <a:t> wastewater. </a:t>
            </a:r>
            <a:r>
              <a:rPr lang="en-US" dirty="0" smtClean="0"/>
              <a:t>The</a:t>
            </a:r>
            <a:r>
              <a:rPr lang="en-US" baseline="0" dirty="0" smtClean="0"/>
              <a:t> practice of “straight piping” and failing </a:t>
            </a:r>
            <a:r>
              <a:rPr lang="en-US" baseline="0" dirty="0" err="1" smtClean="0"/>
              <a:t>septics</a:t>
            </a:r>
            <a:r>
              <a:rPr lang="en-US" baseline="0" dirty="0" smtClean="0"/>
              <a:t> are big problems</a:t>
            </a:r>
            <a:endParaRPr lang="en-US" dirty="0" smtClean="0"/>
          </a:p>
          <a:p>
            <a:r>
              <a:rPr lang="en-US" dirty="0" smtClean="0"/>
              <a:t>Photo</a:t>
            </a:r>
            <a:r>
              <a:rPr lang="en-US" baseline="0" dirty="0" smtClean="0"/>
              <a:t> here shows multiple straight pipes which discharge into a small creek</a:t>
            </a:r>
            <a:endParaRPr lang="en-US" dirty="0"/>
          </a:p>
        </p:txBody>
      </p:sp>
      <p:sp>
        <p:nvSpPr>
          <p:cNvPr id="4" name="Slide Number Placeholder 3"/>
          <p:cNvSpPr>
            <a:spLocks noGrp="1"/>
          </p:cNvSpPr>
          <p:nvPr>
            <p:ph type="sldNum" sz="quarter" idx="10"/>
          </p:nvPr>
        </p:nvSpPr>
        <p:spPr/>
        <p:txBody>
          <a:bodyPr/>
          <a:lstStyle/>
          <a:p>
            <a:fld id="{14EFAA6C-E856-3C49-ACFF-25213AEECEA7}"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18446438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Would also like to get historical</a:t>
            </a:r>
            <a:r>
              <a:rPr lang="en-US" baseline="0" dirty="0" smtClean="0"/>
              <a:t> benthic data if available from industry.</a:t>
            </a:r>
            <a:endParaRPr lang="en-US" dirty="0"/>
          </a:p>
        </p:txBody>
      </p:sp>
      <p:sp>
        <p:nvSpPr>
          <p:cNvPr id="4" name="Slide Number Placeholder 3"/>
          <p:cNvSpPr>
            <a:spLocks noGrp="1"/>
          </p:cNvSpPr>
          <p:nvPr>
            <p:ph type="sldNum" sz="quarter" idx="10"/>
          </p:nvPr>
        </p:nvSpPr>
        <p:spPr/>
        <p:txBody>
          <a:bodyPr/>
          <a:lstStyle/>
          <a:p>
            <a:fld id="{14EFAA6C-E856-3C49-ACFF-25213AEECEA7}"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6853834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TextEdit="1"/>
          </p:cNvSpPr>
          <p:nvPr>
            <p:ph type="sldImg"/>
          </p:nvPr>
        </p:nvSpPr>
        <p:spPr bwMode="auto">
          <a:noFill/>
          <a:ln>
            <a:solidFill>
              <a:srgbClr val="000000"/>
            </a:solidFill>
            <a:miter lim="800000"/>
            <a:headEnd/>
            <a:tailEnd/>
          </a:ln>
        </p:spPr>
      </p:sp>
      <p:sp>
        <p:nvSpPr>
          <p:cNvPr id="3584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4103230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13899498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1464218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a:xfrm>
            <a:off x="944563" y="4452938"/>
            <a:ext cx="5199062" cy="4217987"/>
          </a:xfrm>
          <a:noFill/>
        </p:spPr>
        <p:txBody>
          <a:bodyPr/>
          <a:lstStyle/>
          <a:p>
            <a:endParaRPr lang="en-US" smtClean="0"/>
          </a:p>
        </p:txBody>
      </p:sp>
    </p:spTree>
    <p:extLst>
      <p:ext uri="{BB962C8B-B14F-4D97-AF65-F5344CB8AC3E}">
        <p14:creationId xmlns:p14="http://schemas.microsoft.com/office/powerpoint/2010/main" val="2492887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4866" name="Rectangle 3"/>
          <p:cNvSpPr>
            <a:spLocks noGrp="1" noChangeArrowheads="1"/>
          </p:cNvSpPr>
          <p:nvPr>
            <p:ph type="dt"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r>
              <a:rPr lang="en-US" smtClean="0">
                <a:solidFill>
                  <a:srgbClr val="000000"/>
                </a:solidFill>
                <a:latin typeface="Gill Sans MT" pitchFamily="34" charset="0"/>
              </a:rPr>
              <a:t>01/24/12</a:t>
            </a:r>
          </a:p>
        </p:txBody>
      </p:sp>
      <p:sp>
        <p:nvSpPr>
          <p:cNvPr id="164867"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fld id="{27ABC892-9E35-44CC-88EA-BBA2B91FA54A}" type="slidenum">
              <a:rPr lang="en-US" smtClean="0">
                <a:solidFill>
                  <a:srgbClr val="000000"/>
                </a:solidFill>
                <a:latin typeface="Gill Sans MT" pitchFamily="34" charset="0"/>
              </a:rPr>
              <a:pPr eaLnBrk="1" hangingPunct="1"/>
              <a:t>4</a:t>
            </a:fld>
            <a:endParaRPr lang="en-US" smtClean="0">
              <a:solidFill>
                <a:srgbClr val="000000"/>
              </a:solidFill>
              <a:latin typeface="Gill Sans MT" pitchFamily="34" charset="0"/>
            </a:endParaRPr>
          </a:p>
        </p:txBody>
      </p:sp>
      <p:sp>
        <p:nvSpPr>
          <p:cNvPr id="164868" name="Text Box 1"/>
          <p:cNvSpPr txBox="1">
            <a:spLocks noChangeArrowheads="1"/>
          </p:cNvSpPr>
          <p:nvPr/>
        </p:nvSpPr>
        <p:spPr bwMode="auto">
          <a:xfrm>
            <a:off x="4013200" y="8902700"/>
            <a:ext cx="3071813"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algn="r" eaLnBrk="1" hangingPunct="1">
              <a:buClrTx/>
              <a:buFontTx/>
              <a:buNone/>
            </a:pPr>
            <a:fld id="{E1732A47-BE7F-455D-8A0A-9D343D7ACBD6}" type="slidenum">
              <a:rPr lang="en-US" sz="1300">
                <a:solidFill>
                  <a:srgbClr val="000000"/>
                </a:solidFill>
                <a:latin typeface="Gill Sans MT" pitchFamily="34" charset="0"/>
              </a:rPr>
              <a:pPr algn="r" eaLnBrk="1" hangingPunct="1">
                <a:buClrTx/>
                <a:buFontTx/>
                <a:buNone/>
              </a:pPr>
              <a:t>4</a:t>
            </a:fld>
            <a:endParaRPr lang="en-US" sz="1300">
              <a:solidFill>
                <a:srgbClr val="000000"/>
              </a:solidFill>
              <a:latin typeface="Gill Sans MT" pitchFamily="34" charset="0"/>
            </a:endParaRPr>
          </a:p>
        </p:txBody>
      </p:sp>
      <p:sp>
        <p:nvSpPr>
          <p:cNvPr id="164869" name="Rectangle 2"/>
          <p:cNvSpPr>
            <a:spLocks noGrp="1" noRot="1" noChangeAspect="1" noChangeArrowheads="1" noTextEdit="1"/>
          </p:cNvSpPr>
          <p:nvPr>
            <p:ph type="sldImg"/>
          </p:nvPr>
        </p:nvSpPr>
        <p:spPr>
          <a:xfrm>
            <a:off x="1200150" y="703263"/>
            <a:ext cx="4686300" cy="35147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4870" name="Rectangle 3"/>
          <p:cNvSpPr>
            <a:spLocks noGrp="1" noChangeArrowheads="1"/>
          </p:cNvSpPr>
          <p:nvPr>
            <p:ph type="body" idx="1"/>
          </p:nvPr>
        </p:nvSpPr>
        <p:spPr>
          <a:xfrm>
            <a:off x="709613" y="4452938"/>
            <a:ext cx="5667375" cy="42164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extLst>
      <p:ext uri="{BB962C8B-B14F-4D97-AF65-F5344CB8AC3E}">
        <p14:creationId xmlns:p14="http://schemas.microsoft.com/office/powerpoint/2010/main" val="1953529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5890" name="Rectangle 3"/>
          <p:cNvSpPr>
            <a:spLocks noGrp="1" noChangeArrowheads="1"/>
          </p:cNvSpPr>
          <p:nvPr>
            <p:ph type="dt"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r>
              <a:rPr lang="en-US" smtClean="0">
                <a:solidFill>
                  <a:srgbClr val="000000"/>
                </a:solidFill>
                <a:latin typeface="Gill Sans MT" pitchFamily="34" charset="0"/>
              </a:rPr>
              <a:t>01/24/12</a:t>
            </a:r>
          </a:p>
        </p:txBody>
      </p:sp>
      <p:sp>
        <p:nvSpPr>
          <p:cNvPr id="165891"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fld id="{20575E5C-0BF2-476C-A7A5-225C9826ABEB}" type="slidenum">
              <a:rPr lang="en-US" smtClean="0">
                <a:solidFill>
                  <a:srgbClr val="000000"/>
                </a:solidFill>
                <a:latin typeface="Gill Sans MT" pitchFamily="34" charset="0"/>
              </a:rPr>
              <a:pPr eaLnBrk="1" hangingPunct="1"/>
              <a:t>5</a:t>
            </a:fld>
            <a:endParaRPr lang="en-US" smtClean="0">
              <a:solidFill>
                <a:srgbClr val="000000"/>
              </a:solidFill>
              <a:latin typeface="Gill Sans MT" pitchFamily="34" charset="0"/>
            </a:endParaRPr>
          </a:p>
        </p:txBody>
      </p:sp>
      <p:sp>
        <p:nvSpPr>
          <p:cNvPr id="165892" name="Text Box 1"/>
          <p:cNvSpPr txBox="1">
            <a:spLocks noChangeArrowheads="1"/>
          </p:cNvSpPr>
          <p:nvPr/>
        </p:nvSpPr>
        <p:spPr bwMode="auto">
          <a:xfrm>
            <a:off x="4013200" y="8902700"/>
            <a:ext cx="3071813"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algn="r" eaLnBrk="1" hangingPunct="1">
              <a:buClrTx/>
              <a:buFontTx/>
              <a:buNone/>
            </a:pPr>
            <a:fld id="{8F41FD4B-6E89-43F2-A261-8B0D04399040}" type="slidenum">
              <a:rPr lang="en-US" sz="1300">
                <a:solidFill>
                  <a:srgbClr val="000000"/>
                </a:solidFill>
                <a:latin typeface="Gill Sans MT" pitchFamily="34" charset="0"/>
              </a:rPr>
              <a:pPr algn="r" eaLnBrk="1" hangingPunct="1">
                <a:buClrTx/>
                <a:buFontTx/>
                <a:buNone/>
              </a:pPr>
              <a:t>5</a:t>
            </a:fld>
            <a:endParaRPr lang="en-US" sz="1300">
              <a:solidFill>
                <a:srgbClr val="000000"/>
              </a:solidFill>
              <a:latin typeface="Gill Sans MT" pitchFamily="34" charset="0"/>
            </a:endParaRPr>
          </a:p>
        </p:txBody>
      </p:sp>
      <p:sp>
        <p:nvSpPr>
          <p:cNvPr id="165893" name="Rectangle 2"/>
          <p:cNvSpPr>
            <a:spLocks noGrp="1" noRot="1" noChangeAspect="1" noChangeArrowheads="1" noTextEdit="1"/>
          </p:cNvSpPr>
          <p:nvPr>
            <p:ph type="sldImg"/>
          </p:nvPr>
        </p:nvSpPr>
        <p:spPr>
          <a:xfrm>
            <a:off x="1200150" y="703263"/>
            <a:ext cx="4686300" cy="35147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5894" name="Rectangle 3"/>
          <p:cNvSpPr>
            <a:spLocks noGrp="1" noChangeArrowheads="1"/>
          </p:cNvSpPr>
          <p:nvPr>
            <p:ph type="body" idx="1"/>
          </p:nvPr>
        </p:nvSpPr>
        <p:spPr>
          <a:xfrm>
            <a:off x="709613" y="4452938"/>
            <a:ext cx="5667375" cy="42164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mtClean="0">
              <a:latin typeface="Calibri" pitchFamily="34" charset="0"/>
              <a:ea typeface="SimSun" charset="-122"/>
            </a:endParaRPr>
          </a:p>
        </p:txBody>
      </p:sp>
    </p:spTree>
    <p:extLst>
      <p:ext uri="{BB962C8B-B14F-4D97-AF65-F5344CB8AC3E}">
        <p14:creationId xmlns:p14="http://schemas.microsoft.com/office/powerpoint/2010/main" val="4104878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6914" name="Rectangle 3"/>
          <p:cNvSpPr>
            <a:spLocks noGrp="1" noChangeArrowheads="1"/>
          </p:cNvSpPr>
          <p:nvPr>
            <p:ph type="dt"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r>
              <a:rPr lang="en-US" smtClean="0">
                <a:solidFill>
                  <a:srgbClr val="000000"/>
                </a:solidFill>
                <a:latin typeface="Gill Sans MT" pitchFamily="34" charset="0"/>
              </a:rPr>
              <a:t>01/24/12</a:t>
            </a:r>
          </a:p>
        </p:txBody>
      </p:sp>
      <p:sp>
        <p:nvSpPr>
          <p:cNvPr id="166915"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fld id="{D5CF10FB-533A-4794-8FCA-3528C1079F2F}" type="slidenum">
              <a:rPr lang="en-US" smtClean="0">
                <a:solidFill>
                  <a:srgbClr val="000000"/>
                </a:solidFill>
                <a:latin typeface="Gill Sans MT" pitchFamily="34" charset="0"/>
              </a:rPr>
              <a:pPr eaLnBrk="1" hangingPunct="1"/>
              <a:t>6</a:t>
            </a:fld>
            <a:endParaRPr lang="en-US" smtClean="0">
              <a:solidFill>
                <a:srgbClr val="000000"/>
              </a:solidFill>
              <a:latin typeface="Gill Sans MT" pitchFamily="34" charset="0"/>
            </a:endParaRPr>
          </a:p>
        </p:txBody>
      </p:sp>
      <p:sp>
        <p:nvSpPr>
          <p:cNvPr id="166916" name="Text Box 1"/>
          <p:cNvSpPr txBox="1">
            <a:spLocks noChangeArrowheads="1"/>
          </p:cNvSpPr>
          <p:nvPr/>
        </p:nvSpPr>
        <p:spPr bwMode="auto">
          <a:xfrm>
            <a:off x="4013200" y="8902700"/>
            <a:ext cx="3071813"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algn="r" eaLnBrk="1" hangingPunct="1">
              <a:buClrTx/>
              <a:buFontTx/>
              <a:buNone/>
            </a:pPr>
            <a:fld id="{EBE6EBE3-7522-4F31-8D17-99E588AB6F38}" type="slidenum">
              <a:rPr lang="en-US" sz="1300">
                <a:solidFill>
                  <a:srgbClr val="000000"/>
                </a:solidFill>
                <a:latin typeface="Gill Sans MT" pitchFamily="34" charset="0"/>
              </a:rPr>
              <a:pPr algn="r" eaLnBrk="1" hangingPunct="1">
                <a:buClrTx/>
                <a:buFontTx/>
                <a:buNone/>
              </a:pPr>
              <a:t>6</a:t>
            </a:fld>
            <a:endParaRPr lang="en-US" sz="1300">
              <a:solidFill>
                <a:srgbClr val="000000"/>
              </a:solidFill>
              <a:latin typeface="Gill Sans MT" pitchFamily="34" charset="0"/>
            </a:endParaRPr>
          </a:p>
        </p:txBody>
      </p:sp>
      <p:sp>
        <p:nvSpPr>
          <p:cNvPr id="166917" name="Rectangle 2"/>
          <p:cNvSpPr>
            <a:spLocks noGrp="1" noRot="1" noChangeAspect="1" noChangeArrowheads="1" noTextEdit="1"/>
          </p:cNvSpPr>
          <p:nvPr>
            <p:ph type="sldImg"/>
          </p:nvPr>
        </p:nvSpPr>
        <p:spPr>
          <a:xfrm>
            <a:off x="1200150" y="703263"/>
            <a:ext cx="4686300" cy="35147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6918" name="Rectangle 3"/>
          <p:cNvSpPr>
            <a:spLocks noGrp="1" noChangeArrowheads="1"/>
          </p:cNvSpPr>
          <p:nvPr>
            <p:ph type="body" idx="1"/>
          </p:nvPr>
        </p:nvSpPr>
        <p:spPr>
          <a:xfrm>
            <a:off x="709613" y="4452938"/>
            <a:ext cx="5667375" cy="42164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mtClean="0">
              <a:latin typeface="Calibri" pitchFamily="34" charset="0"/>
              <a:ea typeface="SimSun" charset="-122"/>
            </a:endParaRPr>
          </a:p>
        </p:txBody>
      </p:sp>
    </p:spTree>
    <p:extLst>
      <p:ext uri="{BB962C8B-B14F-4D97-AF65-F5344CB8AC3E}">
        <p14:creationId xmlns:p14="http://schemas.microsoft.com/office/powerpoint/2010/main" val="4010280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1010" name="Rectangle 3"/>
          <p:cNvSpPr>
            <a:spLocks noGrp="1" noChangeArrowheads="1"/>
          </p:cNvSpPr>
          <p:nvPr>
            <p:ph type="dt"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r>
              <a:rPr lang="en-US" smtClean="0">
                <a:solidFill>
                  <a:srgbClr val="000000"/>
                </a:solidFill>
                <a:latin typeface="Gill Sans MT" pitchFamily="34" charset="0"/>
              </a:rPr>
              <a:t>01/24/12</a:t>
            </a:r>
          </a:p>
        </p:txBody>
      </p:sp>
      <p:sp>
        <p:nvSpPr>
          <p:cNvPr id="171011" name="Rectangle 7"/>
          <p:cNvSpPr>
            <a:spLocks noGrp="1" noChangeArrowheads="1"/>
          </p:cNvSpPr>
          <p:nvPr>
            <p:ph type="sldNum" sz="quarter"/>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fld id="{DC008D03-B82C-4E50-AF65-67851064323B}" type="slidenum">
              <a:rPr lang="en-US" smtClean="0">
                <a:solidFill>
                  <a:srgbClr val="000000"/>
                </a:solidFill>
                <a:latin typeface="Gill Sans MT" pitchFamily="34" charset="0"/>
              </a:rPr>
              <a:pPr eaLnBrk="1" hangingPunct="1"/>
              <a:t>7</a:t>
            </a:fld>
            <a:endParaRPr lang="en-US" smtClean="0">
              <a:solidFill>
                <a:srgbClr val="000000"/>
              </a:solidFill>
              <a:latin typeface="Gill Sans MT" pitchFamily="34" charset="0"/>
            </a:endParaRPr>
          </a:p>
        </p:txBody>
      </p:sp>
      <p:sp>
        <p:nvSpPr>
          <p:cNvPr id="171012" name="Text Box 1"/>
          <p:cNvSpPr txBox="1">
            <a:spLocks noChangeArrowheads="1"/>
          </p:cNvSpPr>
          <p:nvPr/>
        </p:nvSpPr>
        <p:spPr bwMode="auto">
          <a:xfrm>
            <a:off x="4013200" y="8902700"/>
            <a:ext cx="3071813"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960" tIns="47160" rIns="93960" bIns="4716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algn="r" eaLnBrk="1" hangingPunct="1">
              <a:buClrTx/>
              <a:buFontTx/>
              <a:buNone/>
            </a:pPr>
            <a:fld id="{C361A3C3-67CC-4BBA-88B5-4C37FD385F76}" type="slidenum">
              <a:rPr lang="en-US" sz="1300">
                <a:solidFill>
                  <a:srgbClr val="000000"/>
                </a:solidFill>
                <a:latin typeface="Gill Sans MT" pitchFamily="34" charset="0"/>
              </a:rPr>
              <a:pPr algn="r" eaLnBrk="1" hangingPunct="1">
                <a:buClrTx/>
                <a:buFontTx/>
                <a:buNone/>
              </a:pPr>
              <a:t>7</a:t>
            </a:fld>
            <a:endParaRPr lang="en-US" sz="1300">
              <a:solidFill>
                <a:srgbClr val="000000"/>
              </a:solidFill>
              <a:latin typeface="Gill Sans MT" pitchFamily="34" charset="0"/>
            </a:endParaRPr>
          </a:p>
        </p:txBody>
      </p:sp>
      <p:sp>
        <p:nvSpPr>
          <p:cNvPr id="171013" name="Rectangle 2"/>
          <p:cNvSpPr>
            <a:spLocks noGrp="1" noRot="1" noChangeAspect="1" noChangeArrowheads="1" noTextEdit="1"/>
          </p:cNvSpPr>
          <p:nvPr>
            <p:ph type="sldImg"/>
          </p:nvPr>
        </p:nvSpPr>
        <p:spPr>
          <a:xfrm>
            <a:off x="1200150" y="703263"/>
            <a:ext cx="4686300" cy="35147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1014" name="Rectangle 3"/>
          <p:cNvSpPr>
            <a:spLocks noGrp="1" noChangeArrowheads="1"/>
          </p:cNvSpPr>
          <p:nvPr>
            <p:ph type="body" idx="1"/>
          </p:nvPr>
        </p:nvSpPr>
        <p:spPr>
          <a:xfrm>
            <a:off x="709613" y="4452938"/>
            <a:ext cx="5667375" cy="42164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extLst>
      <p:ext uri="{BB962C8B-B14F-4D97-AF65-F5344CB8AC3E}">
        <p14:creationId xmlns:p14="http://schemas.microsoft.com/office/powerpoint/2010/main" val="2511159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2"/>
          <p:cNvSpPr>
            <a:spLocks noGrp="1" noRot="1" noChangeAspect="1" noTextEdit="1"/>
          </p:cNvSpPr>
          <p:nvPr>
            <p:ph type="sldImg"/>
          </p:nvPr>
        </p:nvSpPr>
        <p:spPr bwMode="auto">
          <a:noFill/>
          <a:ln>
            <a:solidFill>
              <a:srgbClr val="000000"/>
            </a:solidFill>
            <a:miter lim="800000"/>
            <a:headEnd/>
            <a:tailEnd/>
          </a:ln>
        </p:spPr>
      </p:sp>
      <p:sp>
        <p:nvSpPr>
          <p:cNvPr id="1792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844341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2"/>
          <p:cNvSpPr>
            <a:spLocks noGrp="1" noRot="1" noChangeAspect="1" noTextEdit="1"/>
          </p:cNvSpPr>
          <p:nvPr>
            <p:ph type="sldImg"/>
          </p:nvPr>
        </p:nvSpPr>
        <p:spPr bwMode="auto">
          <a:noFill/>
          <a:ln>
            <a:solidFill>
              <a:srgbClr val="000000"/>
            </a:solidFill>
            <a:miter lim="800000"/>
            <a:headEnd/>
            <a:tailEnd/>
          </a:ln>
        </p:spPr>
      </p:sp>
      <p:sp>
        <p:nvSpPr>
          <p:cNvPr id="18125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211271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themeOverride" Target="../theme/themeOverride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01/24/12</a:t>
            </a:r>
          </a:p>
        </p:txBody>
      </p:sp>
      <p:sp>
        <p:nvSpPr>
          <p:cNvPr id="5" name="Rectangle 5"/>
          <p:cNvSpPr>
            <a:spLocks noGrp="1" noChangeArrowheads="1"/>
          </p:cNvSpPr>
          <p:nvPr>
            <p:ph type="sldNum" idx="11"/>
          </p:nvPr>
        </p:nvSpPr>
        <p:spPr>
          <a:ln/>
        </p:spPr>
        <p:txBody>
          <a:bodyPr/>
          <a:lstStyle>
            <a:lvl1pPr>
              <a:defRPr/>
            </a:lvl1pPr>
          </a:lstStyle>
          <a:p>
            <a:pPr>
              <a:defRPr/>
            </a:pPr>
            <a:fld id="{CA511130-A588-4C5F-B1B9-A7240C78735A}" type="slidenum">
              <a:rPr lang="en-US"/>
              <a:pPr>
                <a:defRPr/>
              </a:pPr>
              <a:t>‹#›</a:t>
            </a:fld>
            <a:endParaRPr lang="en-US"/>
          </a:p>
        </p:txBody>
      </p:sp>
    </p:spTree>
    <p:extLst>
      <p:ext uri="{BB962C8B-B14F-4D97-AF65-F5344CB8AC3E}">
        <p14:creationId xmlns:p14="http://schemas.microsoft.com/office/powerpoint/2010/main" val="1558623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01/24/12</a:t>
            </a:r>
          </a:p>
        </p:txBody>
      </p:sp>
      <p:sp>
        <p:nvSpPr>
          <p:cNvPr id="5" name="Rectangle 5"/>
          <p:cNvSpPr>
            <a:spLocks noGrp="1" noChangeArrowheads="1"/>
          </p:cNvSpPr>
          <p:nvPr>
            <p:ph type="sldNum" idx="11"/>
          </p:nvPr>
        </p:nvSpPr>
        <p:spPr>
          <a:ln/>
        </p:spPr>
        <p:txBody>
          <a:bodyPr/>
          <a:lstStyle>
            <a:lvl1pPr>
              <a:defRPr/>
            </a:lvl1pPr>
          </a:lstStyle>
          <a:p>
            <a:pPr>
              <a:defRPr/>
            </a:pPr>
            <a:fld id="{0D461383-A2E7-4199-BD77-51EC7A468B97}" type="slidenum">
              <a:rPr lang="en-US"/>
              <a:pPr>
                <a:defRPr/>
              </a:pPr>
              <a:t>‹#›</a:t>
            </a:fld>
            <a:endParaRPr lang="en-US"/>
          </a:p>
        </p:txBody>
      </p:sp>
    </p:spTree>
    <p:extLst>
      <p:ext uri="{BB962C8B-B14F-4D97-AF65-F5344CB8AC3E}">
        <p14:creationId xmlns:p14="http://schemas.microsoft.com/office/powerpoint/2010/main" val="227776996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p:txBody>
          <a:bodyPr/>
          <a:lstStyle>
            <a:lvl1pPr fontAlgn="auto">
              <a:spcBef>
                <a:spcPts val="0"/>
              </a:spcBef>
              <a:spcAft>
                <a:spcPts val="0"/>
              </a:spcAft>
              <a:defRPr/>
            </a:lvl1pPr>
          </a:lstStyle>
          <a:p>
            <a:pPr>
              <a:defRPr/>
            </a:pPr>
            <a:r>
              <a:rPr lang="en-US"/>
              <a:t>01/24/12</a:t>
            </a:r>
          </a:p>
        </p:txBody>
      </p:sp>
      <p:sp>
        <p:nvSpPr>
          <p:cNvPr id="5" name="Rectangle 5"/>
          <p:cNvSpPr>
            <a:spLocks noGrp="1" noChangeArrowheads="1"/>
          </p:cNvSpPr>
          <p:nvPr>
            <p:ph type="sldNum" idx="11"/>
          </p:nvPr>
        </p:nvSpPr>
        <p:spPr/>
        <p:txBody>
          <a:bodyPr/>
          <a:lstStyle>
            <a:lvl1pPr fontAlgn="auto">
              <a:spcBef>
                <a:spcPts val="0"/>
              </a:spcBef>
              <a:spcAft>
                <a:spcPts val="0"/>
              </a:spcAft>
              <a:defRPr/>
            </a:lvl1pPr>
          </a:lstStyle>
          <a:p>
            <a:pPr>
              <a:defRPr/>
            </a:pPr>
            <a:fld id="{793BACC3-D42B-4591-81B6-6AA585728D9C}" type="slidenum">
              <a:rPr lang="en-US"/>
              <a:pPr>
                <a:defRPr/>
              </a:pPr>
              <a:t>‹#›</a:t>
            </a:fld>
            <a:endParaRPr lang="en-US"/>
          </a:p>
        </p:txBody>
      </p:sp>
    </p:spTree>
    <p:extLst>
      <p:ext uri="{BB962C8B-B14F-4D97-AF65-F5344CB8AC3E}">
        <p14:creationId xmlns:p14="http://schemas.microsoft.com/office/powerpoint/2010/main" val="371530566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p:txBody>
          <a:bodyPr/>
          <a:lstStyle>
            <a:lvl1pPr fontAlgn="auto">
              <a:spcBef>
                <a:spcPts val="0"/>
              </a:spcBef>
              <a:spcAft>
                <a:spcPts val="0"/>
              </a:spcAft>
              <a:defRPr/>
            </a:lvl1pPr>
          </a:lstStyle>
          <a:p>
            <a:pPr>
              <a:defRPr/>
            </a:pPr>
            <a:r>
              <a:rPr lang="en-US"/>
              <a:t>01/24/12</a:t>
            </a:r>
          </a:p>
        </p:txBody>
      </p:sp>
      <p:sp>
        <p:nvSpPr>
          <p:cNvPr id="5" name="Rectangle 5"/>
          <p:cNvSpPr>
            <a:spLocks noGrp="1" noChangeArrowheads="1"/>
          </p:cNvSpPr>
          <p:nvPr>
            <p:ph type="sldNum" idx="11"/>
          </p:nvPr>
        </p:nvSpPr>
        <p:spPr/>
        <p:txBody>
          <a:bodyPr/>
          <a:lstStyle>
            <a:lvl1pPr fontAlgn="auto">
              <a:spcBef>
                <a:spcPts val="0"/>
              </a:spcBef>
              <a:spcAft>
                <a:spcPts val="0"/>
              </a:spcAft>
              <a:defRPr/>
            </a:lvl1pPr>
          </a:lstStyle>
          <a:p>
            <a:pPr>
              <a:defRPr/>
            </a:pPr>
            <a:fld id="{2FE326A2-7821-4557-B59A-A5AB4D5EE409}" type="slidenum">
              <a:rPr lang="en-US"/>
              <a:pPr>
                <a:defRPr/>
              </a:pPr>
              <a:t>‹#›</a:t>
            </a:fld>
            <a:endParaRPr lang="en-US"/>
          </a:p>
        </p:txBody>
      </p:sp>
    </p:spTree>
    <p:extLst>
      <p:ext uri="{BB962C8B-B14F-4D97-AF65-F5344CB8AC3E}">
        <p14:creationId xmlns:p14="http://schemas.microsoft.com/office/powerpoint/2010/main" val="105054216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9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9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p:txBody>
          <a:bodyPr/>
          <a:lstStyle>
            <a:lvl1pPr fontAlgn="auto">
              <a:spcBef>
                <a:spcPts val="0"/>
              </a:spcBef>
              <a:spcAft>
                <a:spcPts val="0"/>
              </a:spcAft>
              <a:defRPr/>
            </a:lvl1pPr>
          </a:lstStyle>
          <a:p>
            <a:pPr>
              <a:defRPr/>
            </a:pPr>
            <a:r>
              <a:rPr lang="en-US"/>
              <a:t>01/24/12</a:t>
            </a:r>
          </a:p>
        </p:txBody>
      </p:sp>
      <p:sp>
        <p:nvSpPr>
          <p:cNvPr id="6" name="Rectangle 5"/>
          <p:cNvSpPr>
            <a:spLocks noGrp="1" noChangeArrowheads="1"/>
          </p:cNvSpPr>
          <p:nvPr>
            <p:ph type="sldNum" idx="11"/>
          </p:nvPr>
        </p:nvSpPr>
        <p:spPr/>
        <p:txBody>
          <a:bodyPr/>
          <a:lstStyle>
            <a:lvl1pPr fontAlgn="auto">
              <a:spcBef>
                <a:spcPts val="0"/>
              </a:spcBef>
              <a:spcAft>
                <a:spcPts val="0"/>
              </a:spcAft>
              <a:defRPr/>
            </a:lvl1pPr>
          </a:lstStyle>
          <a:p>
            <a:pPr>
              <a:defRPr/>
            </a:pPr>
            <a:fld id="{75B476A1-807F-40EF-9E00-ACEF75076DD9}" type="slidenum">
              <a:rPr lang="en-US"/>
              <a:pPr>
                <a:defRPr/>
              </a:pPr>
              <a:t>‹#›</a:t>
            </a:fld>
            <a:endParaRPr lang="en-US"/>
          </a:p>
        </p:txBody>
      </p:sp>
    </p:spTree>
    <p:extLst>
      <p:ext uri="{BB962C8B-B14F-4D97-AF65-F5344CB8AC3E}">
        <p14:creationId xmlns:p14="http://schemas.microsoft.com/office/powerpoint/2010/main" val="264410625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p:txBody>
          <a:bodyPr/>
          <a:lstStyle>
            <a:lvl1pPr fontAlgn="auto">
              <a:spcBef>
                <a:spcPts val="0"/>
              </a:spcBef>
              <a:spcAft>
                <a:spcPts val="0"/>
              </a:spcAft>
              <a:defRPr/>
            </a:lvl1pPr>
          </a:lstStyle>
          <a:p>
            <a:pPr>
              <a:defRPr/>
            </a:pPr>
            <a:r>
              <a:rPr lang="en-US"/>
              <a:t>01/24/12</a:t>
            </a:r>
          </a:p>
        </p:txBody>
      </p:sp>
      <p:sp>
        <p:nvSpPr>
          <p:cNvPr id="8" name="Rectangle 5"/>
          <p:cNvSpPr>
            <a:spLocks noGrp="1" noChangeArrowheads="1"/>
          </p:cNvSpPr>
          <p:nvPr>
            <p:ph type="sldNum" idx="11"/>
          </p:nvPr>
        </p:nvSpPr>
        <p:spPr/>
        <p:txBody>
          <a:bodyPr/>
          <a:lstStyle>
            <a:lvl1pPr fontAlgn="auto">
              <a:spcBef>
                <a:spcPts val="0"/>
              </a:spcBef>
              <a:spcAft>
                <a:spcPts val="0"/>
              </a:spcAft>
              <a:defRPr/>
            </a:lvl1pPr>
          </a:lstStyle>
          <a:p>
            <a:pPr>
              <a:defRPr/>
            </a:pPr>
            <a:fld id="{FAA7936F-3BD8-4A7D-962C-C136B0F4F429}" type="slidenum">
              <a:rPr lang="en-US"/>
              <a:pPr>
                <a:defRPr/>
              </a:pPr>
              <a:t>‹#›</a:t>
            </a:fld>
            <a:endParaRPr lang="en-US"/>
          </a:p>
        </p:txBody>
      </p:sp>
    </p:spTree>
    <p:extLst>
      <p:ext uri="{BB962C8B-B14F-4D97-AF65-F5344CB8AC3E}">
        <p14:creationId xmlns:p14="http://schemas.microsoft.com/office/powerpoint/2010/main" val="154831962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p:txBody>
          <a:bodyPr/>
          <a:lstStyle>
            <a:lvl1pPr fontAlgn="auto">
              <a:spcBef>
                <a:spcPts val="0"/>
              </a:spcBef>
              <a:spcAft>
                <a:spcPts val="0"/>
              </a:spcAft>
              <a:defRPr/>
            </a:lvl1pPr>
          </a:lstStyle>
          <a:p>
            <a:pPr>
              <a:defRPr/>
            </a:pPr>
            <a:r>
              <a:rPr lang="en-US"/>
              <a:t>01/24/12</a:t>
            </a:r>
          </a:p>
        </p:txBody>
      </p:sp>
      <p:sp>
        <p:nvSpPr>
          <p:cNvPr id="4" name="Rectangle 5"/>
          <p:cNvSpPr>
            <a:spLocks noGrp="1" noChangeArrowheads="1"/>
          </p:cNvSpPr>
          <p:nvPr>
            <p:ph type="sldNum" idx="11"/>
          </p:nvPr>
        </p:nvSpPr>
        <p:spPr/>
        <p:txBody>
          <a:bodyPr/>
          <a:lstStyle>
            <a:lvl1pPr fontAlgn="auto">
              <a:spcBef>
                <a:spcPts val="0"/>
              </a:spcBef>
              <a:spcAft>
                <a:spcPts val="0"/>
              </a:spcAft>
              <a:defRPr/>
            </a:lvl1pPr>
          </a:lstStyle>
          <a:p>
            <a:pPr>
              <a:defRPr/>
            </a:pPr>
            <a:fld id="{F5FDC150-78E8-4AA9-9A61-05949ADFB755}" type="slidenum">
              <a:rPr lang="en-US"/>
              <a:pPr>
                <a:defRPr/>
              </a:pPr>
              <a:t>‹#›</a:t>
            </a:fld>
            <a:endParaRPr lang="en-US"/>
          </a:p>
        </p:txBody>
      </p:sp>
    </p:spTree>
    <p:extLst>
      <p:ext uri="{BB962C8B-B14F-4D97-AF65-F5344CB8AC3E}">
        <p14:creationId xmlns:p14="http://schemas.microsoft.com/office/powerpoint/2010/main" val="291242671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p:txBody>
          <a:bodyPr/>
          <a:lstStyle>
            <a:lvl1pPr fontAlgn="auto">
              <a:spcBef>
                <a:spcPts val="0"/>
              </a:spcBef>
              <a:spcAft>
                <a:spcPts val="0"/>
              </a:spcAft>
              <a:defRPr/>
            </a:lvl1pPr>
          </a:lstStyle>
          <a:p>
            <a:pPr>
              <a:defRPr/>
            </a:pPr>
            <a:r>
              <a:rPr lang="en-US"/>
              <a:t>01/24/12</a:t>
            </a:r>
          </a:p>
        </p:txBody>
      </p:sp>
      <p:sp>
        <p:nvSpPr>
          <p:cNvPr id="3" name="Rectangle 5"/>
          <p:cNvSpPr>
            <a:spLocks noGrp="1" noChangeArrowheads="1"/>
          </p:cNvSpPr>
          <p:nvPr>
            <p:ph type="sldNum" idx="11"/>
          </p:nvPr>
        </p:nvSpPr>
        <p:spPr/>
        <p:txBody>
          <a:bodyPr/>
          <a:lstStyle>
            <a:lvl1pPr fontAlgn="auto">
              <a:spcBef>
                <a:spcPts val="0"/>
              </a:spcBef>
              <a:spcAft>
                <a:spcPts val="0"/>
              </a:spcAft>
              <a:defRPr/>
            </a:lvl1pPr>
          </a:lstStyle>
          <a:p>
            <a:pPr>
              <a:defRPr/>
            </a:pPr>
            <a:fld id="{216F7039-2681-4219-AD99-E655ECF9CE83}" type="slidenum">
              <a:rPr lang="en-US"/>
              <a:pPr>
                <a:defRPr/>
              </a:pPr>
              <a:t>‹#›</a:t>
            </a:fld>
            <a:endParaRPr lang="en-US"/>
          </a:p>
        </p:txBody>
      </p:sp>
    </p:spTree>
    <p:extLst>
      <p:ext uri="{BB962C8B-B14F-4D97-AF65-F5344CB8AC3E}">
        <p14:creationId xmlns:p14="http://schemas.microsoft.com/office/powerpoint/2010/main" val="50191882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p:txBody>
          <a:bodyPr/>
          <a:lstStyle>
            <a:lvl1pPr fontAlgn="auto">
              <a:spcBef>
                <a:spcPts val="0"/>
              </a:spcBef>
              <a:spcAft>
                <a:spcPts val="0"/>
              </a:spcAft>
              <a:defRPr/>
            </a:lvl1pPr>
          </a:lstStyle>
          <a:p>
            <a:pPr>
              <a:defRPr/>
            </a:pPr>
            <a:r>
              <a:rPr lang="en-US"/>
              <a:t>01/24/12</a:t>
            </a:r>
          </a:p>
        </p:txBody>
      </p:sp>
      <p:sp>
        <p:nvSpPr>
          <p:cNvPr id="6" name="Rectangle 5"/>
          <p:cNvSpPr>
            <a:spLocks noGrp="1" noChangeArrowheads="1"/>
          </p:cNvSpPr>
          <p:nvPr>
            <p:ph type="sldNum" idx="11"/>
          </p:nvPr>
        </p:nvSpPr>
        <p:spPr/>
        <p:txBody>
          <a:bodyPr/>
          <a:lstStyle>
            <a:lvl1pPr fontAlgn="auto">
              <a:spcBef>
                <a:spcPts val="0"/>
              </a:spcBef>
              <a:spcAft>
                <a:spcPts val="0"/>
              </a:spcAft>
              <a:defRPr/>
            </a:lvl1pPr>
          </a:lstStyle>
          <a:p>
            <a:pPr>
              <a:defRPr/>
            </a:pPr>
            <a:fld id="{364DD883-6F16-4AB3-A436-8F8786E6F192}" type="slidenum">
              <a:rPr lang="en-US"/>
              <a:pPr>
                <a:defRPr/>
              </a:pPr>
              <a:t>‹#›</a:t>
            </a:fld>
            <a:endParaRPr lang="en-US"/>
          </a:p>
        </p:txBody>
      </p:sp>
    </p:spTree>
    <p:extLst>
      <p:ext uri="{BB962C8B-B14F-4D97-AF65-F5344CB8AC3E}">
        <p14:creationId xmlns:p14="http://schemas.microsoft.com/office/powerpoint/2010/main" val="22242509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p:txBody>
          <a:bodyPr/>
          <a:lstStyle>
            <a:lvl1pPr fontAlgn="auto">
              <a:spcBef>
                <a:spcPts val="0"/>
              </a:spcBef>
              <a:spcAft>
                <a:spcPts val="0"/>
              </a:spcAft>
              <a:defRPr/>
            </a:lvl1pPr>
          </a:lstStyle>
          <a:p>
            <a:pPr>
              <a:defRPr/>
            </a:pPr>
            <a:r>
              <a:rPr lang="en-US"/>
              <a:t>01/24/12</a:t>
            </a:r>
          </a:p>
        </p:txBody>
      </p:sp>
      <p:sp>
        <p:nvSpPr>
          <p:cNvPr id="6" name="Rectangle 5"/>
          <p:cNvSpPr>
            <a:spLocks noGrp="1" noChangeArrowheads="1"/>
          </p:cNvSpPr>
          <p:nvPr>
            <p:ph type="sldNum" idx="11"/>
          </p:nvPr>
        </p:nvSpPr>
        <p:spPr/>
        <p:txBody>
          <a:bodyPr/>
          <a:lstStyle>
            <a:lvl1pPr fontAlgn="auto">
              <a:spcBef>
                <a:spcPts val="0"/>
              </a:spcBef>
              <a:spcAft>
                <a:spcPts val="0"/>
              </a:spcAft>
              <a:defRPr/>
            </a:lvl1pPr>
          </a:lstStyle>
          <a:p>
            <a:pPr>
              <a:defRPr/>
            </a:pPr>
            <a:fld id="{EFB64589-28F4-4967-BF73-D4BAE147E98A}" type="slidenum">
              <a:rPr lang="en-US"/>
              <a:pPr>
                <a:defRPr/>
              </a:pPr>
              <a:t>‹#›</a:t>
            </a:fld>
            <a:endParaRPr lang="en-US"/>
          </a:p>
        </p:txBody>
      </p:sp>
    </p:spTree>
    <p:extLst>
      <p:ext uri="{BB962C8B-B14F-4D97-AF65-F5344CB8AC3E}">
        <p14:creationId xmlns:p14="http://schemas.microsoft.com/office/powerpoint/2010/main" val="196736508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p:txBody>
          <a:bodyPr/>
          <a:lstStyle>
            <a:lvl1pPr fontAlgn="auto">
              <a:spcBef>
                <a:spcPts val="0"/>
              </a:spcBef>
              <a:spcAft>
                <a:spcPts val="0"/>
              </a:spcAft>
              <a:defRPr/>
            </a:lvl1pPr>
          </a:lstStyle>
          <a:p>
            <a:pPr>
              <a:defRPr/>
            </a:pPr>
            <a:r>
              <a:rPr lang="en-US"/>
              <a:t>01/24/12</a:t>
            </a:r>
          </a:p>
        </p:txBody>
      </p:sp>
      <p:sp>
        <p:nvSpPr>
          <p:cNvPr id="5" name="Rectangle 5"/>
          <p:cNvSpPr>
            <a:spLocks noGrp="1" noChangeArrowheads="1"/>
          </p:cNvSpPr>
          <p:nvPr>
            <p:ph type="sldNum" idx="11"/>
          </p:nvPr>
        </p:nvSpPr>
        <p:spPr/>
        <p:txBody>
          <a:bodyPr/>
          <a:lstStyle>
            <a:lvl1pPr fontAlgn="auto">
              <a:spcBef>
                <a:spcPts val="0"/>
              </a:spcBef>
              <a:spcAft>
                <a:spcPts val="0"/>
              </a:spcAft>
              <a:defRPr/>
            </a:lvl1pPr>
          </a:lstStyle>
          <a:p>
            <a:pPr>
              <a:defRPr/>
            </a:pPr>
            <a:fld id="{AF8A8E2A-E3D0-4607-9B9A-1C9743CB9BD6}" type="slidenum">
              <a:rPr lang="en-US"/>
              <a:pPr>
                <a:defRPr/>
              </a:pPr>
              <a:t>‹#›</a:t>
            </a:fld>
            <a:endParaRPr lang="en-US"/>
          </a:p>
        </p:txBody>
      </p:sp>
    </p:spTree>
    <p:extLst>
      <p:ext uri="{BB962C8B-B14F-4D97-AF65-F5344CB8AC3E}">
        <p14:creationId xmlns:p14="http://schemas.microsoft.com/office/powerpoint/2010/main" val="136101134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p:txBody>
          <a:bodyPr/>
          <a:lstStyle>
            <a:lvl1pPr fontAlgn="auto">
              <a:spcBef>
                <a:spcPts val="0"/>
              </a:spcBef>
              <a:spcAft>
                <a:spcPts val="0"/>
              </a:spcAft>
              <a:defRPr/>
            </a:lvl1pPr>
          </a:lstStyle>
          <a:p>
            <a:pPr>
              <a:defRPr/>
            </a:pPr>
            <a:r>
              <a:rPr lang="en-US"/>
              <a:t>01/24/12</a:t>
            </a:r>
          </a:p>
        </p:txBody>
      </p:sp>
      <p:sp>
        <p:nvSpPr>
          <p:cNvPr id="5" name="Rectangle 5"/>
          <p:cNvSpPr>
            <a:spLocks noGrp="1" noChangeArrowheads="1"/>
          </p:cNvSpPr>
          <p:nvPr>
            <p:ph type="sldNum" idx="11"/>
          </p:nvPr>
        </p:nvSpPr>
        <p:spPr/>
        <p:txBody>
          <a:bodyPr/>
          <a:lstStyle>
            <a:lvl1pPr fontAlgn="auto">
              <a:spcBef>
                <a:spcPts val="0"/>
              </a:spcBef>
              <a:spcAft>
                <a:spcPts val="0"/>
              </a:spcAft>
              <a:defRPr/>
            </a:lvl1pPr>
          </a:lstStyle>
          <a:p>
            <a:pPr>
              <a:defRPr/>
            </a:pPr>
            <a:fld id="{1EDD6375-CE33-4CD9-9A73-767D6D48795D}" type="slidenum">
              <a:rPr lang="en-US"/>
              <a:pPr>
                <a:defRPr/>
              </a:pPr>
              <a:t>‹#›</a:t>
            </a:fld>
            <a:endParaRPr lang="en-US"/>
          </a:p>
        </p:txBody>
      </p:sp>
    </p:spTree>
    <p:extLst>
      <p:ext uri="{BB962C8B-B14F-4D97-AF65-F5344CB8AC3E}">
        <p14:creationId xmlns:p14="http://schemas.microsoft.com/office/powerpoint/2010/main" val="964479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01/24/12</a:t>
            </a:r>
          </a:p>
        </p:txBody>
      </p:sp>
      <p:sp>
        <p:nvSpPr>
          <p:cNvPr id="5" name="Rectangle 5"/>
          <p:cNvSpPr>
            <a:spLocks noGrp="1" noChangeArrowheads="1"/>
          </p:cNvSpPr>
          <p:nvPr>
            <p:ph type="sldNum" idx="11"/>
          </p:nvPr>
        </p:nvSpPr>
        <p:spPr>
          <a:ln/>
        </p:spPr>
        <p:txBody>
          <a:bodyPr/>
          <a:lstStyle>
            <a:lvl1pPr>
              <a:defRPr/>
            </a:lvl1pPr>
          </a:lstStyle>
          <a:p>
            <a:pPr>
              <a:defRPr/>
            </a:pPr>
            <a:fld id="{D8C0DF1C-0D8E-48BD-A0F4-59E4B29B1ABD}" type="slidenum">
              <a:rPr lang="en-US"/>
              <a:pPr>
                <a:defRPr/>
              </a:pPr>
              <a:t>‹#›</a:t>
            </a:fld>
            <a:endParaRPr lang="en-US"/>
          </a:p>
        </p:txBody>
      </p:sp>
    </p:spTree>
    <p:extLst>
      <p:ext uri="{BB962C8B-B14F-4D97-AF65-F5344CB8AC3E}">
        <p14:creationId xmlns:p14="http://schemas.microsoft.com/office/powerpoint/2010/main" val="1851597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01/24/12</a:t>
            </a:r>
          </a:p>
        </p:txBody>
      </p:sp>
      <p:sp>
        <p:nvSpPr>
          <p:cNvPr id="5" name="Rectangle 5"/>
          <p:cNvSpPr>
            <a:spLocks noGrp="1" noChangeArrowheads="1"/>
          </p:cNvSpPr>
          <p:nvPr>
            <p:ph type="sldNum" idx="11"/>
          </p:nvPr>
        </p:nvSpPr>
        <p:spPr>
          <a:ln/>
        </p:spPr>
        <p:txBody>
          <a:bodyPr/>
          <a:lstStyle>
            <a:lvl1pPr>
              <a:defRPr/>
            </a:lvl1pPr>
          </a:lstStyle>
          <a:p>
            <a:pPr>
              <a:defRPr/>
            </a:pPr>
            <a:fld id="{40B1FF02-C507-4801-840D-40DAFC9407DD}" type="slidenum">
              <a:rPr lang="en-US"/>
              <a:pPr>
                <a:defRPr/>
              </a:pPr>
              <a:t>‹#›</a:t>
            </a:fld>
            <a:endParaRPr lang="en-US"/>
          </a:p>
        </p:txBody>
      </p:sp>
    </p:spTree>
    <p:extLst>
      <p:ext uri="{BB962C8B-B14F-4D97-AF65-F5344CB8AC3E}">
        <p14:creationId xmlns:p14="http://schemas.microsoft.com/office/powerpoint/2010/main" val="2622692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01/24/12</a:t>
            </a:r>
          </a:p>
        </p:txBody>
      </p:sp>
      <p:sp>
        <p:nvSpPr>
          <p:cNvPr id="5" name="Rectangle 5"/>
          <p:cNvSpPr>
            <a:spLocks noGrp="1" noChangeArrowheads="1"/>
          </p:cNvSpPr>
          <p:nvPr>
            <p:ph type="sldNum" idx="11"/>
          </p:nvPr>
        </p:nvSpPr>
        <p:spPr>
          <a:ln/>
        </p:spPr>
        <p:txBody>
          <a:bodyPr/>
          <a:lstStyle>
            <a:lvl1pPr>
              <a:defRPr/>
            </a:lvl1pPr>
          </a:lstStyle>
          <a:p>
            <a:pPr>
              <a:defRPr/>
            </a:pPr>
            <a:fld id="{4A83D6E4-824D-4E3D-9B61-72CF1A1D21C9}" type="slidenum">
              <a:rPr lang="en-US"/>
              <a:pPr>
                <a:defRPr/>
              </a:pPr>
              <a:t>‹#›</a:t>
            </a:fld>
            <a:endParaRPr lang="en-US"/>
          </a:p>
        </p:txBody>
      </p:sp>
    </p:spTree>
    <p:extLst>
      <p:ext uri="{BB962C8B-B14F-4D97-AF65-F5344CB8AC3E}">
        <p14:creationId xmlns:p14="http://schemas.microsoft.com/office/powerpoint/2010/main" val="234855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01/24/12</a:t>
            </a:r>
          </a:p>
        </p:txBody>
      </p:sp>
      <p:sp>
        <p:nvSpPr>
          <p:cNvPr id="5" name="Rectangle 5"/>
          <p:cNvSpPr>
            <a:spLocks noGrp="1" noChangeArrowheads="1"/>
          </p:cNvSpPr>
          <p:nvPr>
            <p:ph type="sldNum" idx="11"/>
          </p:nvPr>
        </p:nvSpPr>
        <p:spPr>
          <a:ln/>
        </p:spPr>
        <p:txBody>
          <a:bodyPr/>
          <a:lstStyle>
            <a:lvl1pPr>
              <a:defRPr/>
            </a:lvl1pPr>
          </a:lstStyle>
          <a:p>
            <a:pPr>
              <a:defRPr/>
            </a:pPr>
            <a:fld id="{F87B03DC-E6A2-487F-8F7F-2E69FCDA40BA}" type="slidenum">
              <a:rPr lang="en-US"/>
              <a:pPr>
                <a:defRPr/>
              </a:pPr>
              <a:t>‹#›</a:t>
            </a:fld>
            <a:endParaRPr lang="en-US"/>
          </a:p>
        </p:txBody>
      </p:sp>
    </p:spTree>
    <p:extLst>
      <p:ext uri="{BB962C8B-B14F-4D97-AF65-F5344CB8AC3E}">
        <p14:creationId xmlns:p14="http://schemas.microsoft.com/office/powerpoint/2010/main" val="892774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9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9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01/24/12</a:t>
            </a:r>
          </a:p>
        </p:txBody>
      </p:sp>
      <p:sp>
        <p:nvSpPr>
          <p:cNvPr id="6" name="Rectangle 5"/>
          <p:cNvSpPr>
            <a:spLocks noGrp="1" noChangeArrowheads="1"/>
          </p:cNvSpPr>
          <p:nvPr>
            <p:ph type="sldNum" idx="11"/>
          </p:nvPr>
        </p:nvSpPr>
        <p:spPr>
          <a:ln/>
        </p:spPr>
        <p:txBody>
          <a:bodyPr/>
          <a:lstStyle>
            <a:lvl1pPr>
              <a:defRPr/>
            </a:lvl1pPr>
          </a:lstStyle>
          <a:p>
            <a:pPr>
              <a:defRPr/>
            </a:pPr>
            <a:fld id="{26349F43-8186-4795-A876-95262379847C}" type="slidenum">
              <a:rPr lang="en-US"/>
              <a:pPr>
                <a:defRPr/>
              </a:pPr>
              <a:t>‹#›</a:t>
            </a:fld>
            <a:endParaRPr lang="en-US"/>
          </a:p>
        </p:txBody>
      </p:sp>
    </p:spTree>
    <p:extLst>
      <p:ext uri="{BB962C8B-B14F-4D97-AF65-F5344CB8AC3E}">
        <p14:creationId xmlns:p14="http://schemas.microsoft.com/office/powerpoint/2010/main" val="440886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01/24/12</a:t>
            </a:r>
          </a:p>
        </p:txBody>
      </p:sp>
      <p:sp>
        <p:nvSpPr>
          <p:cNvPr id="8" name="Rectangle 5"/>
          <p:cNvSpPr>
            <a:spLocks noGrp="1" noChangeArrowheads="1"/>
          </p:cNvSpPr>
          <p:nvPr>
            <p:ph type="sldNum" idx="11"/>
          </p:nvPr>
        </p:nvSpPr>
        <p:spPr>
          <a:ln/>
        </p:spPr>
        <p:txBody>
          <a:bodyPr/>
          <a:lstStyle>
            <a:lvl1pPr>
              <a:defRPr/>
            </a:lvl1pPr>
          </a:lstStyle>
          <a:p>
            <a:pPr>
              <a:defRPr/>
            </a:pPr>
            <a:fld id="{DB27E140-27DC-447C-B41B-9D9368C0EF63}" type="slidenum">
              <a:rPr lang="en-US"/>
              <a:pPr>
                <a:defRPr/>
              </a:pPr>
              <a:t>‹#›</a:t>
            </a:fld>
            <a:endParaRPr lang="en-US"/>
          </a:p>
        </p:txBody>
      </p:sp>
    </p:spTree>
    <p:extLst>
      <p:ext uri="{BB962C8B-B14F-4D97-AF65-F5344CB8AC3E}">
        <p14:creationId xmlns:p14="http://schemas.microsoft.com/office/powerpoint/2010/main" val="82046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01/24/12</a:t>
            </a:r>
          </a:p>
        </p:txBody>
      </p:sp>
      <p:sp>
        <p:nvSpPr>
          <p:cNvPr id="4" name="Rectangle 5"/>
          <p:cNvSpPr>
            <a:spLocks noGrp="1" noChangeArrowheads="1"/>
          </p:cNvSpPr>
          <p:nvPr>
            <p:ph type="sldNum" idx="11"/>
          </p:nvPr>
        </p:nvSpPr>
        <p:spPr>
          <a:ln/>
        </p:spPr>
        <p:txBody>
          <a:bodyPr/>
          <a:lstStyle>
            <a:lvl1pPr>
              <a:defRPr/>
            </a:lvl1pPr>
          </a:lstStyle>
          <a:p>
            <a:pPr>
              <a:defRPr/>
            </a:pPr>
            <a:fld id="{FE36562F-C929-4BAC-A251-CF37C5A0098F}" type="slidenum">
              <a:rPr lang="en-US"/>
              <a:pPr>
                <a:defRPr/>
              </a:pPr>
              <a:t>‹#›</a:t>
            </a:fld>
            <a:endParaRPr lang="en-US"/>
          </a:p>
        </p:txBody>
      </p:sp>
    </p:spTree>
    <p:extLst>
      <p:ext uri="{BB962C8B-B14F-4D97-AF65-F5344CB8AC3E}">
        <p14:creationId xmlns:p14="http://schemas.microsoft.com/office/powerpoint/2010/main" val="2696652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01/24/12</a:t>
            </a:r>
          </a:p>
        </p:txBody>
      </p:sp>
      <p:sp>
        <p:nvSpPr>
          <p:cNvPr id="3" name="Rectangle 5"/>
          <p:cNvSpPr>
            <a:spLocks noGrp="1" noChangeArrowheads="1"/>
          </p:cNvSpPr>
          <p:nvPr>
            <p:ph type="sldNum" idx="11"/>
          </p:nvPr>
        </p:nvSpPr>
        <p:spPr>
          <a:ln/>
        </p:spPr>
        <p:txBody>
          <a:bodyPr/>
          <a:lstStyle>
            <a:lvl1pPr>
              <a:defRPr/>
            </a:lvl1pPr>
          </a:lstStyle>
          <a:p>
            <a:pPr>
              <a:defRPr/>
            </a:pPr>
            <a:fld id="{CD4C60D2-43C5-4952-BFCC-FE2E5C07FBFD}" type="slidenum">
              <a:rPr lang="en-US"/>
              <a:pPr>
                <a:defRPr/>
              </a:pPr>
              <a:t>‹#›</a:t>
            </a:fld>
            <a:endParaRPr lang="en-US"/>
          </a:p>
        </p:txBody>
      </p:sp>
    </p:spTree>
    <p:extLst>
      <p:ext uri="{BB962C8B-B14F-4D97-AF65-F5344CB8AC3E}">
        <p14:creationId xmlns:p14="http://schemas.microsoft.com/office/powerpoint/2010/main" val="298992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01/24/12</a:t>
            </a:r>
          </a:p>
        </p:txBody>
      </p:sp>
      <p:sp>
        <p:nvSpPr>
          <p:cNvPr id="6" name="Rectangle 5"/>
          <p:cNvSpPr>
            <a:spLocks noGrp="1" noChangeArrowheads="1"/>
          </p:cNvSpPr>
          <p:nvPr>
            <p:ph type="sldNum" idx="11"/>
          </p:nvPr>
        </p:nvSpPr>
        <p:spPr>
          <a:ln/>
        </p:spPr>
        <p:txBody>
          <a:bodyPr/>
          <a:lstStyle>
            <a:lvl1pPr>
              <a:defRPr/>
            </a:lvl1pPr>
          </a:lstStyle>
          <a:p>
            <a:pPr>
              <a:defRPr/>
            </a:pPr>
            <a:fld id="{FA6E93B4-E881-4551-8EC0-AC83FC79382E}" type="slidenum">
              <a:rPr lang="en-US"/>
              <a:pPr>
                <a:defRPr/>
              </a:pPr>
              <a:t>‹#›</a:t>
            </a:fld>
            <a:endParaRPr lang="en-US"/>
          </a:p>
        </p:txBody>
      </p:sp>
    </p:spTree>
    <p:extLst>
      <p:ext uri="{BB962C8B-B14F-4D97-AF65-F5344CB8AC3E}">
        <p14:creationId xmlns:p14="http://schemas.microsoft.com/office/powerpoint/2010/main" val="2353870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01/24/12</a:t>
            </a:r>
          </a:p>
        </p:txBody>
      </p:sp>
      <p:sp>
        <p:nvSpPr>
          <p:cNvPr id="5" name="Rectangle 5"/>
          <p:cNvSpPr>
            <a:spLocks noGrp="1" noChangeArrowheads="1"/>
          </p:cNvSpPr>
          <p:nvPr>
            <p:ph type="sldNum" idx="11"/>
          </p:nvPr>
        </p:nvSpPr>
        <p:spPr>
          <a:ln/>
        </p:spPr>
        <p:txBody>
          <a:bodyPr/>
          <a:lstStyle>
            <a:lvl1pPr>
              <a:defRPr/>
            </a:lvl1pPr>
          </a:lstStyle>
          <a:p>
            <a:pPr>
              <a:defRPr/>
            </a:pPr>
            <a:fld id="{ADA41BEC-4655-4019-9BDD-E28E8F78DAD6}" type="slidenum">
              <a:rPr lang="en-US"/>
              <a:pPr>
                <a:defRPr/>
              </a:pPr>
              <a:t>‹#›</a:t>
            </a:fld>
            <a:endParaRPr lang="en-US"/>
          </a:p>
        </p:txBody>
      </p:sp>
    </p:spTree>
    <p:extLst>
      <p:ext uri="{BB962C8B-B14F-4D97-AF65-F5344CB8AC3E}">
        <p14:creationId xmlns:p14="http://schemas.microsoft.com/office/powerpoint/2010/main" val="2334538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01/24/12</a:t>
            </a:r>
          </a:p>
        </p:txBody>
      </p:sp>
      <p:sp>
        <p:nvSpPr>
          <p:cNvPr id="6" name="Rectangle 5"/>
          <p:cNvSpPr>
            <a:spLocks noGrp="1" noChangeArrowheads="1"/>
          </p:cNvSpPr>
          <p:nvPr>
            <p:ph type="sldNum" idx="11"/>
          </p:nvPr>
        </p:nvSpPr>
        <p:spPr>
          <a:ln/>
        </p:spPr>
        <p:txBody>
          <a:bodyPr/>
          <a:lstStyle>
            <a:lvl1pPr>
              <a:defRPr/>
            </a:lvl1pPr>
          </a:lstStyle>
          <a:p>
            <a:pPr>
              <a:defRPr/>
            </a:pPr>
            <a:fld id="{21314304-1C02-412C-8CFB-5F3BED0EE2EA}" type="slidenum">
              <a:rPr lang="en-US"/>
              <a:pPr>
                <a:defRPr/>
              </a:pPr>
              <a:t>‹#›</a:t>
            </a:fld>
            <a:endParaRPr lang="en-US"/>
          </a:p>
        </p:txBody>
      </p:sp>
    </p:spTree>
    <p:extLst>
      <p:ext uri="{BB962C8B-B14F-4D97-AF65-F5344CB8AC3E}">
        <p14:creationId xmlns:p14="http://schemas.microsoft.com/office/powerpoint/2010/main" val="3738858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01/24/12</a:t>
            </a:r>
          </a:p>
        </p:txBody>
      </p:sp>
      <p:sp>
        <p:nvSpPr>
          <p:cNvPr id="5" name="Rectangle 5"/>
          <p:cNvSpPr>
            <a:spLocks noGrp="1" noChangeArrowheads="1"/>
          </p:cNvSpPr>
          <p:nvPr>
            <p:ph type="sldNum" idx="11"/>
          </p:nvPr>
        </p:nvSpPr>
        <p:spPr>
          <a:ln/>
        </p:spPr>
        <p:txBody>
          <a:bodyPr/>
          <a:lstStyle>
            <a:lvl1pPr>
              <a:defRPr/>
            </a:lvl1pPr>
          </a:lstStyle>
          <a:p>
            <a:pPr>
              <a:defRPr/>
            </a:pPr>
            <a:fld id="{34A8682C-6A0F-44D5-AD06-CF948648D78D}" type="slidenum">
              <a:rPr lang="en-US"/>
              <a:pPr>
                <a:defRPr/>
              </a:pPr>
              <a:t>‹#›</a:t>
            </a:fld>
            <a:endParaRPr lang="en-US"/>
          </a:p>
        </p:txBody>
      </p:sp>
    </p:spTree>
    <p:extLst>
      <p:ext uri="{BB962C8B-B14F-4D97-AF65-F5344CB8AC3E}">
        <p14:creationId xmlns:p14="http://schemas.microsoft.com/office/powerpoint/2010/main" val="508110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01/24/12</a:t>
            </a:r>
          </a:p>
        </p:txBody>
      </p:sp>
      <p:sp>
        <p:nvSpPr>
          <p:cNvPr id="5" name="Rectangle 5"/>
          <p:cNvSpPr>
            <a:spLocks noGrp="1" noChangeArrowheads="1"/>
          </p:cNvSpPr>
          <p:nvPr>
            <p:ph type="sldNum" idx="11"/>
          </p:nvPr>
        </p:nvSpPr>
        <p:spPr>
          <a:ln/>
        </p:spPr>
        <p:txBody>
          <a:bodyPr/>
          <a:lstStyle>
            <a:lvl1pPr>
              <a:defRPr/>
            </a:lvl1pPr>
          </a:lstStyle>
          <a:p>
            <a:pPr>
              <a:defRPr/>
            </a:pPr>
            <a:fld id="{26E9040E-289C-4963-A22C-2BF73C701C48}" type="slidenum">
              <a:rPr lang="en-US"/>
              <a:pPr>
                <a:defRPr/>
              </a:pPr>
              <a:t>‹#›</a:t>
            </a:fld>
            <a:endParaRPr lang="en-US"/>
          </a:p>
        </p:txBody>
      </p:sp>
    </p:spTree>
    <p:extLst>
      <p:ext uri="{BB962C8B-B14F-4D97-AF65-F5344CB8AC3E}">
        <p14:creationId xmlns:p14="http://schemas.microsoft.com/office/powerpoint/2010/main" val="6310218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F9B8B2C2-C151-4684-B5C8-CCE425D1589F}"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0B365771-05E8-4051-ACDC-4E76CAAF4F80}" type="slidenum">
              <a:rPr lang="en-US" altLang="en-US"/>
              <a:pPr>
                <a:defRPr/>
              </a:pPr>
              <a:t>‹#›</a:t>
            </a:fld>
            <a:endParaRPr lang="en-US" altLang="en-US"/>
          </a:p>
        </p:txBody>
      </p:sp>
    </p:spTree>
    <p:extLst>
      <p:ext uri="{BB962C8B-B14F-4D97-AF65-F5344CB8AC3E}">
        <p14:creationId xmlns:p14="http://schemas.microsoft.com/office/powerpoint/2010/main" val="29100774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DCA9FA7A-B42F-4832-B74C-03F907882FDF}"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359BD74C-2652-41C0-BF94-4EC7DE53589B}" type="slidenum">
              <a:rPr lang="en-US" altLang="en-US"/>
              <a:pPr>
                <a:defRPr/>
              </a:pPr>
              <a:t>‹#›</a:t>
            </a:fld>
            <a:endParaRPr lang="en-US" altLang="en-US"/>
          </a:p>
        </p:txBody>
      </p:sp>
    </p:spTree>
    <p:extLst>
      <p:ext uri="{BB962C8B-B14F-4D97-AF65-F5344CB8AC3E}">
        <p14:creationId xmlns:p14="http://schemas.microsoft.com/office/powerpoint/2010/main" val="11721615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0B73D085-7E48-44EF-B5BC-D95BB450D0FB}"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0720D4F5-1E6F-4537-8024-6522E5D4D334}" type="slidenum">
              <a:rPr lang="en-US" altLang="en-US"/>
              <a:pPr>
                <a:defRPr/>
              </a:pPr>
              <a:t>‹#›</a:t>
            </a:fld>
            <a:endParaRPr lang="en-US" altLang="en-US"/>
          </a:p>
        </p:txBody>
      </p:sp>
    </p:spTree>
    <p:extLst>
      <p:ext uri="{BB962C8B-B14F-4D97-AF65-F5344CB8AC3E}">
        <p14:creationId xmlns:p14="http://schemas.microsoft.com/office/powerpoint/2010/main" val="3294631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87B72D7C-0EDB-40DC-971D-1FEFF6B9CA83}" type="datetimeFigureOut">
              <a:rPr lang="en-US"/>
              <a:pPr>
                <a:defRPr/>
              </a:pPr>
              <a:t>9/5/2013</a:t>
            </a:fld>
            <a:endParaRPr lang="en-US" altLang="en-US"/>
          </a:p>
        </p:txBody>
      </p:sp>
      <p:sp>
        <p:nvSpPr>
          <p:cNvPr id="6"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E760021A-262D-4D11-9F90-1BDB4701304C}" type="slidenum">
              <a:rPr lang="en-US" altLang="en-US"/>
              <a:pPr>
                <a:defRPr/>
              </a:pPr>
              <a:t>‹#›</a:t>
            </a:fld>
            <a:endParaRPr lang="en-US" altLang="en-US"/>
          </a:p>
        </p:txBody>
      </p:sp>
    </p:spTree>
    <p:extLst>
      <p:ext uri="{BB962C8B-B14F-4D97-AF65-F5344CB8AC3E}">
        <p14:creationId xmlns:p14="http://schemas.microsoft.com/office/powerpoint/2010/main" val="5350608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B91D7B5D-1166-4286-8665-CA92930A0ED0}" type="datetimeFigureOut">
              <a:rPr lang="en-US"/>
              <a:pPr>
                <a:defRPr/>
              </a:pPr>
              <a:t>9/5/2013</a:t>
            </a:fld>
            <a:endParaRPr lang="en-US" altLang="en-US"/>
          </a:p>
        </p:txBody>
      </p:sp>
      <p:sp>
        <p:nvSpPr>
          <p:cNvPr id="8"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2029EA21-3DB7-4B17-985D-D8F47F1056D9}" type="slidenum">
              <a:rPr lang="en-US" altLang="en-US"/>
              <a:pPr>
                <a:defRPr/>
              </a:pPr>
              <a:t>‹#›</a:t>
            </a:fld>
            <a:endParaRPr lang="en-US" altLang="en-US"/>
          </a:p>
        </p:txBody>
      </p:sp>
    </p:spTree>
    <p:extLst>
      <p:ext uri="{BB962C8B-B14F-4D97-AF65-F5344CB8AC3E}">
        <p14:creationId xmlns:p14="http://schemas.microsoft.com/office/powerpoint/2010/main" val="29705593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1A47B533-8F76-4919-8BBB-7F30355BC1AB}" type="datetimeFigureOut">
              <a:rPr lang="en-US"/>
              <a:pPr>
                <a:defRPr/>
              </a:pPr>
              <a:t>9/5/2013</a:t>
            </a:fld>
            <a:endParaRPr lang="en-US" altLang="en-US"/>
          </a:p>
        </p:txBody>
      </p:sp>
      <p:sp>
        <p:nvSpPr>
          <p:cNvPr id="4"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C423CD56-ABBF-429B-9AAA-DC1486F0ECD7}" type="slidenum">
              <a:rPr lang="en-US" altLang="en-US"/>
              <a:pPr>
                <a:defRPr/>
              </a:pPr>
              <a:t>‹#›</a:t>
            </a:fld>
            <a:endParaRPr lang="en-US" altLang="en-US"/>
          </a:p>
        </p:txBody>
      </p:sp>
    </p:spTree>
    <p:extLst>
      <p:ext uri="{BB962C8B-B14F-4D97-AF65-F5344CB8AC3E}">
        <p14:creationId xmlns:p14="http://schemas.microsoft.com/office/powerpoint/2010/main" val="13392875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49DDE38A-0874-4ADC-9EC9-766BC3D23166}" type="datetimeFigureOut">
              <a:rPr lang="en-US"/>
              <a:pPr>
                <a:defRPr/>
              </a:pPr>
              <a:t>9/5/2013</a:t>
            </a:fld>
            <a:endParaRPr lang="en-US" altLang="en-US"/>
          </a:p>
        </p:txBody>
      </p:sp>
      <p:sp>
        <p:nvSpPr>
          <p:cNvPr id="3"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7BC2F27F-68EA-41F0-A30B-D2C8AF306914}" type="slidenum">
              <a:rPr lang="en-US" altLang="en-US"/>
              <a:pPr>
                <a:defRPr/>
              </a:pPr>
              <a:t>‹#›</a:t>
            </a:fld>
            <a:endParaRPr lang="en-US" altLang="en-US"/>
          </a:p>
        </p:txBody>
      </p:sp>
    </p:spTree>
    <p:extLst>
      <p:ext uri="{BB962C8B-B14F-4D97-AF65-F5344CB8AC3E}">
        <p14:creationId xmlns:p14="http://schemas.microsoft.com/office/powerpoint/2010/main" val="373559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01/24/12</a:t>
            </a:r>
          </a:p>
        </p:txBody>
      </p:sp>
      <p:sp>
        <p:nvSpPr>
          <p:cNvPr id="5" name="Rectangle 5"/>
          <p:cNvSpPr>
            <a:spLocks noGrp="1" noChangeArrowheads="1"/>
          </p:cNvSpPr>
          <p:nvPr>
            <p:ph type="sldNum" idx="11"/>
          </p:nvPr>
        </p:nvSpPr>
        <p:spPr>
          <a:ln/>
        </p:spPr>
        <p:txBody>
          <a:bodyPr/>
          <a:lstStyle>
            <a:lvl1pPr>
              <a:defRPr/>
            </a:lvl1pPr>
          </a:lstStyle>
          <a:p>
            <a:pPr>
              <a:defRPr/>
            </a:pPr>
            <a:fld id="{1762D425-EAA1-4315-A107-2DAA9993FEAC}" type="slidenum">
              <a:rPr lang="en-US"/>
              <a:pPr>
                <a:defRPr/>
              </a:pPr>
              <a:t>‹#›</a:t>
            </a:fld>
            <a:endParaRPr lang="en-US"/>
          </a:p>
        </p:txBody>
      </p:sp>
    </p:spTree>
    <p:extLst>
      <p:ext uri="{BB962C8B-B14F-4D97-AF65-F5344CB8AC3E}">
        <p14:creationId xmlns:p14="http://schemas.microsoft.com/office/powerpoint/2010/main" val="24332737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98C7DB11-9FA7-444F-B86D-9300016F470D}" type="datetimeFigureOut">
              <a:rPr lang="en-US"/>
              <a:pPr>
                <a:defRPr/>
              </a:pPr>
              <a:t>9/5/2013</a:t>
            </a:fld>
            <a:endParaRPr lang="en-US" altLang="en-US"/>
          </a:p>
        </p:txBody>
      </p:sp>
      <p:sp>
        <p:nvSpPr>
          <p:cNvPr id="6"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26EBAAB5-2C3C-4C66-9429-934581F03C2A}" type="slidenum">
              <a:rPr lang="en-US" altLang="en-US"/>
              <a:pPr>
                <a:defRPr/>
              </a:pPr>
              <a:t>‹#›</a:t>
            </a:fld>
            <a:endParaRPr lang="en-US" altLang="en-US"/>
          </a:p>
        </p:txBody>
      </p:sp>
    </p:spTree>
    <p:extLst>
      <p:ext uri="{BB962C8B-B14F-4D97-AF65-F5344CB8AC3E}">
        <p14:creationId xmlns:p14="http://schemas.microsoft.com/office/powerpoint/2010/main" val="30506046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D9F31B06-6FF6-4E12-92B8-CBD722C0FF99}" type="datetimeFigureOut">
              <a:rPr lang="en-US"/>
              <a:pPr>
                <a:defRPr/>
              </a:pPr>
              <a:t>9/5/2013</a:t>
            </a:fld>
            <a:endParaRPr lang="en-US" altLang="en-US"/>
          </a:p>
        </p:txBody>
      </p:sp>
      <p:sp>
        <p:nvSpPr>
          <p:cNvPr id="6"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132144E4-B035-4179-90A6-D11FB7B7723D}" type="slidenum">
              <a:rPr lang="en-US" altLang="en-US"/>
              <a:pPr>
                <a:defRPr/>
              </a:pPr>
              <a:t>‹#›</a:t>
            </a:fld>
            <a:endParaRPr lang="en-US" altLang="en-US"/>
          </a:p>
        </p:txBody>
      </p:sp>
    </p:spTree>
    <p:extLst>
      <p:ext uri="{BB962C8B-B14F-4D97-AF65-F5344CB8AC3E}">
        <p14:creationId xmlns:p14="http://schemas.microsoft.com/office/powerpoint/2010/main" val="12225018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5451A99B-31D2-4789-80CD-13B5056BADE3}"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DC1F4395-7F62-4D92-B259-6A1AD3EC2921}" type="slidenum">
              <a:rPr lang="en-US" altLang="en-US"/>
              <a:pPr>
                <a:defRPr/>
              </a:pPr>
              <a:t>‹#›</a:t>
            </a:fld>
            <a:endParaRPr lang="en-US" altLang="en-US"/>
          </a:p>
        </p:txBody>
      </p:sp>
    </p:spTree>
    <p:extLst>
      <p:ext uri="{BB962C8B-B14F-4D97-AF65-F5344CB8AC3E}">
        <p14:creationId xmlns:p14="http://schemas.microsoft.com/office/powerpoint/2010/main" val="27618034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99FE699C-24A8-4C56-88D0-505EE512ACF5}"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724ED1F8-6457-4820-9D08-68B37DD315C7}" type="slidenum">
              <a:rPr lang="en-US" altLang="en-US"/>
              <a:pPr>
                <a:defRPr/>
              </a:pPr>
              <a:t>‹#›</a:t>
            </a:fld>
            <a:endParaRPr lang="en-US" altLang="en-US"/>
          </a:p>
        </p:txBody>
      </p:sp>
    </p:spTree>
    <p:extLst>
      <p:ext uri="{BB962C8B-B14F-4D97-AF65-F5344CB8AC3E}">
        <p14:creationId xmlns:p14="http://schemas.microsoft.com/office/powerpoint/2010/main" val="4357950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39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939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BEF7DEBA-2D33-483D-B7D0-FAAD8AE61967}" type="datetimeFigureOut">
              <a:rPr lang="en-US"/>
              <a:pPr>
                <a:defRPr/>
              </a:pPr>
              <a:t>9/5/2013</a:t>
            </a:fld>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A9669FC8-3094-4842-ACA9-B9B0E585D79C}" type="slidenum">
              <a:rPr lang="en-US" altLang="en-US"/>
              <a:pPr>
                <a:defRPr/>
              </a:pPr>
              <a:t>‹#›</a:t>
            </a:fld>
            <a:endParaRPr lang="en-US" altLang="en-US"/>
          </a:p>
        </p:txBody>
      </p:sp>
    </p:spTree>
    <p:extLst>
      <p:ext uri="{BB962C8B-B14F-4D97-AF65-F5344CB8AC3E}">
        <p14:creationId xmlns:p14="http://schemas.microsoft.com/office/powerpoint/2010/main" val="16529604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2B1B1583-4B6E-48B9-BCAB-334AEC62DB77}"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8221931D-E550-4AFD-896A-CDF209D1149F}" type="slidenum">
              <a:rPr lang="en-US" altLang="en-US"/>
              <a:pPr>
                <a:defRPr/>
              </a:pPr>
              <a:t>‹#›</a:t>
            </a:fld>
            <a:endParaRPr lang="en-US" altLang="en-US"/>
          </a:p>
        </p:txBody>
      </p:sp>
    </p:spTree>
    <p:extLst>
      <p:ext uri="{BB962C8B-B14F-4D97-AF65-F5344CB8AC3E}">
        <p14:creationId xmlns:p14="http://schemas.microsoft.com/office/powerpoint/2010/main" val="4825213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8611DD04-1C99-4C3E-886D-8A3BB0E449EC}"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BAAA8D94-446B-4646-BEB9-39549CB787C4}" type="slidenum">
              <a:rPr lang="en-US" altLang="en-US"/>
              <a:pPr>
                <a:defRPr/>
              </a:pPr>
              <a:t>‹#›</a:t>
            </a:fld>
            <a:endParaRPr lang="en-US" altLang="en-US"/>
          </a:p>
        </p:txBody>
      </p:sp>
    </p:spTree>
    <p:extLst>
      <p:ext uri="{BB962C8B-B14F-4D97-AF65-F5344CB8AC3E}">
        <p14:creationId xmlns:p14="http://schemas.microsoft.com/office/powerpoint/2010/main" val="38222942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44371C7A-3C52-48B9-810D-320137204C54}" type="datetimeFigureOut">
              <a:rPr lang="en-US"/>
              <a:pPr>
                <a:defRPr/>
              </a:pPr>
              <a:t>9/5/2013</a:t>
            </a:fld>
            <a:endParaRPr lang="en-US" altLang="en-US"/>
          </a:p>
        </p:txBody>
      </p:sp>
      <p:sp>
        <p:nvSpPr>
          <p:cNvPr id="6"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40177F6C-248C-46A9-955F-72CD227F399B}" type="slidenum">
              <a:rPr lang="en-US" altLang="en-US"/>
              <a:pPr>
                <a:defRPr/>
              </a:pPr>
              <a:t>‹#›</a:t>
            </a:fld>
            <a:endParaRPr lang="en-US" altLang="en-US"/>
          </a:p>
        </p:txBody>
      </p:sp>
    </p:spTree>
    <p:extLst>
      <p:ext uri="{BB962C8B-B14F-4D97-AF65-F5344CB8AC3E}">
        <p14:creationId xmlns:p14="http://schemas.microsoft.com/office/powerpoint/2010/main" val="14128005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CE6B9125-B0FF-45C7-9DE6-CEC6E9395426}" type="datetimeFigureOut">
              <a:rPr lang="en-US"/>
              <a:pPr>
                <a:defRPr/>
              </a:pPr>
              <a:t>9/5/2013</a:t>
            </a:fld>
            <a:endParaRPr lang="en-US" altLang="en-US"/>
          </a:p>
        </p:txBody>
      </p:sp>
      <p:sp>
        <p:nvSpPr>
          <p:cNvPr id="8"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3E7C5B6F-37E8-4B8D-870A-62AF46559D1E}" type="slidenum">
              <a:rPr lang="en-US" altLang="en-US"/>
              <a:pPr>
                <a:defRPr/>
              </a:pPr>
              <a:t>‹#›</a:t>
            </a:fld>
            <a:endParaRPr lang="en-US" altLang="en-US"/>
          </a:p>
        </p:txBody>
      </p:sp>
    </p:spTree>
    <p:extLst>
      <p:ext uri="{BB962C8B-B14F-4D97-AF65-F5344CB8AC3E}">
        <p14:creationId xmlns:p14="http://schemas.microsoft.com/office/powerpoint/2010/main" val="20878745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5FD42E77-BD42-4CCE-8766-477D006E9B82}" type="datetimeFigureOut">
              <a:rPr lang="en-US"/>
              <a:pPr>
                <a:defRPr/>
              </a:pPr>
              <a:t>9/5/2013</a:t>
            </a:fld>
            <a:endParaRPr lang="en-US" altLang="en-US"/>
          </a:p>
        </p:txBody>
      </p:sp>
      <p:sp>
        <p:nvSpPr>
          <p:cNvPr id="4"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C54AC3F5-2050-4557-9750-AA07DC5EB6B5}" type="slidenum">
              <a:rPr lang="en-US" altLang="en-US"/>
              <a:pPr>
                <a:defRPr/>
              </a:pPr>
              <a:t>‹#›</a:t>
            </a:fld>
            <a:endParaRPr lang="en-US" altLang="en-US"/>
          </a:p>
        </p:txBody>
      </p:sp>
    </p:spTree>
    <p:extLst>
      <p:ext uri="{BB962C8B-B14F-4D97-AF65-F5344CB8AC3E}">
        <p14:creationId xmlns:p14="http://schemas.microsoft.com/office/powerpoint/2010/main" val="281804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9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9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01/24/12</a:t>
            </a:r>
          </a:p>
        </p:txBody>
      </p:sp>
      <p:sp>
        <p:nvSpPr>
          <p:cNvPr id="6" name="Rectangle 5"/>
          <p:cNvSpPr>
            <a:spLocks noGrp="1" noChangeArrowheads="1"/>
          </p:cNvSpPr>
          <p:nvPr>
            <p:ph type="sldNum" idx="11"/>
          </p:nvPr>
        </p:nvSpPr>
        <p:spPr>
          <a:ln/>
        </p:spPr>
        <p:txBody>
          <a:bodyPr/>
          <a:lstStyle>
            <a:lvl1pPr>
              <a:defRPr/>
            </a:lvl1pPr>
          </a:lstStyle>
          <a:p>
            <a:pPr>
              <a:defRPr/>
            </a:pPr>
            <a:fld id="{38D0670A-C91B-4CA4-A429-22A26347BC4C}" type="slidenum">
              <a:rPr lang="en-US"/>
              <a:pPr>
                <a:defRPr/>
              </a:pPr>
              <a:t>‹#›</a:t>
            </a:fld>
            <a:endParaRPr lang="en-US"/>
          </a:p>
        </p:txBody>
      </p:sp>
    </p:spTree>
    <p:extLst>
      <p:ext uri="{BB962C8B-B14F-4D97-AF65-F5344CB8AC3E}">
        <p14:creationId xmlns:p14="http://schemas.microsoft.com/office/powerpoint/2010/main" val="27007151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9D3AE624-3B4F-494F-B5DB-F8AB32CECCBF}" type="datetimeFigureOut">
              <a:rPr lang="en-US"/>
              <a:pPr>
                <a:defRPr/>
              </a:pPr>
              <a:t>9/5/2013</a:t>
            </a:fld>
            <a:endParaRPr lang="en-US" altLang="en-US"/>
          </a:p>
        </p:txBody>
      </p:sp>
      <p:sp>
        <p:nvSpPr>
          <p:cNvPr id="3"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C7CF963B-4B0B-45D5-AECD-45E3EF1CDF5F}" type="slidenum">
              <a:rPr lang="en-US" altLang="en-US"/>
              <a:pPr>
                <a:defRPr/>
              </a:pPr>
              <a:t>‹#›</a:t>
            </a:fld>
            <a:endParaRPr lang="en-US" altLang="en-US"/>
          </a:p>
        </p:txBody>
      </p:sp>
    </p:spTree>
    <p:extLst>
      <p:ext uri="{BB962C8B-B14F-4D97-AF65-F5344CB8AC3E}">
        <p14:creationId xmlns:p14="http://schemas.microsoft.com/office/powerpoint/2010/main" val="35940848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3B31C2EB-A651-476F-AEDB-41EE86FA459A}" type="datetimeFigureOut">
              <a:rPr lang="en-US"/>
              <a:pPr>
                <a:defRPr/>
              </a:pPr>
              <a:t>9/5/2013</a:t>
            </a:fld>
            <a:endParaRPr lang="en-US" altLang="en-US"/>
          </a:p>
        </p:txBody>
      </p:sp>
      <p:sp>
        <p:nvSpPr>
          <p:cNvPr id="6"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C1B9956B-DAD4-478B-9E12-D2DEF0674FD7}" type="slidenum">
              <a:rPr lang="en-US" altLang="en-US"/>
              <a:pPr>
                <a:defRPr/>
              </a:pPr>
              <a:t>‹#›</a:t>
            </a:fld>
            <a:endParaRPr lang="en-US" altLang="en-US"/>
          </a:p>
        </p:txBody>
      </p:sp>
    </p:spTree>
    <p:extLst>
      <p:ext uri="{BB962C8B-B14F-4D97-AF65-F5344CB8AC3E}">
        <p14:creationId xmlns:p14="http://schemas.microsoft.com/office/powerpoint/2010/main" val="19059583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6E6FB543-7D94-4DFB-B07C-78B8BD42D0F7}" type="datetimeFigureOut">
              <a:rPr lang="en-US"/>
              <a:pPr>
                <a:defRPr/>
              </a:pPr>
              <a:t>9/5/2013</a:t>
            </a:fld>
            <a:endParaRPr lang="en-US" altLang="en-US"/>
          </a:p>
        </p:txBody>
      </p:sp>
      <p:sp>
        <p:nvSpPr>
          <p:cNvPr id="6"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7A63AACF-18A7-487A-A749-67197888064A}" type="slidenum">
              <a:rPr lang="en-US" altLang="en-US"/>
              <a:pPr>
                <a:defRPr/>
              </a:pPr>
              <a:t>‹#›</a:t>
            </a:fld>
            <a:endParaRPr lang="en-US" altLang="en-US"/>
          </a:p>
        </p:txBody>
      </p:sp>
    </p:spTree>
    <p:extLst>
      <p:ext uri="{BB962C8B-B14F-4D97-AF65-F5344CB8AC3E}">
        <p14:creationId xmlns:p14="http://schemas.microsoft.com/office/powerpoint/2010/main" val="3680058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B07FF5AC-6A92-4C8C-ACB9-41A651588DC4}"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F25AD421-F113-4785-83C4-6BB46AC49EBE}" type="slidenum">
              <a:rPr lang="en-US" altLang="en-US"/>
              <a:pPr>
                <a:defRPr/>
              </a:pPr>
              <a:t>‹#›</a:t>
            </a:fld>
            <a:endParaRPr lang="en-US" altLang="en-US"/>
          </a:p>
        </p:txBody>
      </p:sp>
    </p:spTree>
    <p:extLst>
      <p:ext uri="{BB962C8B-B14F-4D97-AF65-F5344CB8AC3E}">
        <p14:creationId xmlns:p14="http://schemas.microsoft.com/office/powerpoint/2010/main" val="35508825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42812BB5-885D-4110-BE76-E42C63F96F67}"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396F72A4-6F55-4CBC-89E2-2995F745CCEA}" type="slidenum">
              <a:rPr lang="en-US" altLang="en-US"/>
              <a:pPr>
                <a:defRPr/>
              </a:pPr>
              <a:t>‹#›</a:t>
            </a:fld>
            <a:endParaRPr lang="en-US" altLang="en-US"/>
          </a:p>
        </p:txBody>
      </p:sp>
    </p:spTree>
    <p:extLst>
      <p:ext uri="{BB962C8B-B14F-4D97-AF65-F5344CB8AC3E}">
        <p14:creationId xmlns:p14="http://schemas.microsoft.com/office/powerpoint/2010/main" val="16283019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B48CC91B-A1E4-40A4-B102-384AABDEAAAC}"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F06B4389-C6D9-4541-99D4-4C7047C4F6C2}" type="slidenum">
              <a:rPr lang="en-US" altLang="en-US"/>
              <a:pPr>
                <a:defRPr/>
              </a:pPr>
              <a:t>‹#›</a:t>
            </a:fld>
            <a:endParaRPr lang="en-US" altLang="en-US"/>
          </a:p>
        </p:txBody>
      </p:sp>
    </p:spTree>
    <p:extLst>
      <p:ext uri="{BB962C8B-B14F-4D97-AF65-F5344CB8AC3E}">
        <p14:creationId xmlns:p14="http://schemas.microsoft.com/office/powerpoint/2010/main" val="3936979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39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939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7EE7E08D-B328-4EDE-BD00-A31CD618EA55}" type="datetimeFigureOut">
              <a:rPr lang="en-US"/>
              <a:pPr>
                <a:defRPr/>
              </a:pPr>
              <a:t>9/5/2013</a:t>
            </a:fld>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6ED6F71B-7337-4802-A381-75BC6FF9FA84}" type="slidenum">
              <a:rPr lang="en-US" altLang="en-US"/>
              <a:pPr>
                <a:defRPr/>
              </a:pPr>
              <a:t>‹#›</a:t>
            </a:fld>
            <a:endParaRPr lang="en-US" altLang="en-US"/>
          </a:p>
        </p:txBody>
      </p:sp>
    </p:spTree>
    <p:extLst>
      <p:ext uri="{BB962C8B-B14F-4D97-AF65-F5344CB8AC3E}">
        <p14:creationId xmlns:p14="http://schemas.microsoft.com/office/powerpoint/2010/main" val="483319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B20BB7CC-FD27-4686-96B0-E65F70311746}"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7349EDDF-ECBE-46F9-A59C-25BC5EFBA31F}" type="slidenum">
              <a:rPr lang="en-US" altLang="en-US"/>
              <a:pPr>
                <a:defRPr/>
              </a:pPr>
              <a:t>‹#›</a:t>
            </a:fld>
            <a:endParaRPr lang="en-US" altLang="en-US"/>
          </a:p>
        </p:txBody>
      </p:sp>
    </p:spTree>
    <p:extLst>
      <p:ext uri="{BB962C8B-B14F-4D97-AF65-F5344CB8AC3E}">
        <p14:creationId xmlns:p14="http://schemas.microsoft.com/office/powerpoint/2010/main" val="39065265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F758259D-CE48-41AA-ACE6-BD6B727F9A9C}"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4E0ECCD6-4707-4439-B9CF-FABAC5E755CB}" type="slidenum">
              <a:rPr lang="en-US" altLang="en-US"/>
              <a:pPr>
                <a:defRPr/>
              </a:pPr>
              <a:t>‹#›</a:t>
            </a:fld>
            <a:endParaRPr lang="en-US" altLang="en-US"/>
          </a:p>
        </p:txBody>
      </p:sp>
    </p:spTree>
    <p:extLst>
      <p:ext uri="{BB962C8B-B14F-4D97-AF65-F5344CB8AC3E}">
        <p14:creationId xmlns:p14="http://schemas.microsoft.com/office/powerpoint/2010/main" val="99679154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DCE59926-41D2-40C0-8183-2BFC6019A2C5}" type="datetimeFigureOut">
              <a:rPr lang="en-US"/>
              <a:pPr>
                <a:defRPr/>
              </a:pPr>
              <a:t>9/5/2013</a:t>
            </a:fld>
            <a:endParaRPr lang="en-US" altLang="en-US"/>
          </a:p>
        </p:txBody>
      </p:sp>
      <p:sp>
        <p:nvSpPr>
          <p:cNvPr id="6"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09206401-B8B4-4343-800D-BB38F18FF010}" type="slidenum">
              <a:rPr lang="en-US" altLang="en-US"/>
              <a:pPr>
                <a:defRPr/>
              </a:pPr>
              <a:t>‹#›</a:t>
            </a:fld>
            <a:endParaRPr lang="en-US" altLang="en-US"/>
          </a:p>
        </p:txBody>
      </p:sp>
    </p:spTree>
    <p:extLst>
      <p:ext uri="{BB962C8B-B14F-4D97-AF65-F5344CB8AC3E}">
        <p14:creationId xmlns:p14="http://schemas.microsoft.com/office/powerpoint/2010/main" val="320490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01/24/12</a:t>
            </a:r>
          </a:p>
        </p:txBody>
      </p:sp>
      <p:sp>
        <p:nvSpPr>
          <p:cNvPr id="8" name="Rectangle 5"/>
          <p:cNvSpPr>
            <a:spLocks noGrp="1" noChangeArrowheads="1"/>
          </p:cNvSpPr>
          <p:nvPr>
            <p:ph type="sldNum" idx="11"/>
          </p:nvPr>
        </p:nvSpPr>
        <p:spPr>
          <a:ln/>
        </p:spPr>
        <p:txBody>
          <a:bodyPr/>
          <a:lstStyle>
            <a:lvl1pPr>
              <a:defRPr/>
            </a:lvl1pPr>
          </a:lstStyle>
          <a:p>
            <a:pPr>
              <a:defRPr/>
            </a:pPr>
            <a:fld id="{76246372-3120-46F2-94E8-EB1A89D7368E}" type="slidenum">
              <a:rPr lang="en-US"/>
              <a:pPr>
                <a:defRPr/>
              </a:pPr>
              <a:t>‹#›</a:t>
            </a:fld>
            <a:endParaRPr lang="en-US"/>
          </a:p>
        </p:txBody>
      </p:sp>
    </p:spTree>
    <p:extLst>
      <p:ext uri="{BB962C8B-B14F-4D97-AF65-F5344CB8AC3E}">
        <p14:creationId xmlns:p14="http://schemas.microsoft.com/office/powerpoint/2010/main" val="1712753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22110722-7675-4188-9E88-399E4D2551E4}" type="datetimeFigureOut">
              <a:rPr lang="en-US"/>
              <a:pPr>
                <a:defRPr/>
              </a:pPr>
              <a:t>9/5/2013</a:t>
            </a:fld>
            <a:endParaRPr lang="en-US" altLang="en-US"/>
          </a:p>
        </p:txBody>
      </p:sp>
      <p:sp>
        <p:nvSpPr>
          <p:cNvPr id="8"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D5F1DE16-560F-472A-8AE2-BDD535AC59AF}" type="slidenum">
              <a:rPr lang="en-US" altLang="en-US"/>
              <a:pPr>
                <a:defRPr/>
              </a:pPr>
              <a:t>‹#›</a:t>
            </a:fld>
            <a:endParaRPr lang="en-US" altLang="en-US"/>
          </a:p>
        </p:txBody>
      </p:sp>
    </p:spTree>
    <p:extLst>
      <p:ext uri="{BB962C8B-B14F-4D97-AF65-F5344CB8AC3E}">
        <p14:creationId xmlns:p14="http://schemas.microsoft.com/office/powerpoint/2010/main" val="37634438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0409B30B-0A2E-4D47-8ACE-BEF5768CC391}" type="datetimeFigureOut">
              <a:rPr lang="en-US"/>
              <a:pPr>
                <a:defRPr/>
              </a:pPr>
              <a:t>9/5/2013</a:t>
            </a:fld>
            <a:endParaRPr lang="en-US" altLang="en-US"/>
          </a:p>
        </p:txBody>
      </p:sp>
      <p:sp>
        <p:nvSpPr>
          <p:cNvPr id="4"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58E2A6A5-E21A-408D-9B44-981E4641BB22}" type="slidenum">
              <a:rPr lang="en-US" altLang="en-US"/>
              <a:pPr>
                <a:defRPr/>
              </a:pPr>
              <a:t>‹#›</a:t>
            </a:fld>
            <a:endParaRPr lang="en-US" altLang="en-US"/>
          </a:p>
        </p:txBody>
      </p:sp>
    </p:spTree>
    <p:extLst>
      <p:ext uri="{BB962C8B-B14F-4D97-AF65-F5344CB8AC3E}">
        <p14:creationId xmlns:p14="http://schemas.microsoft.com/office/powerpoint/2010/main" val="30518497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0F78FB75-9A0F-4ABD-ACAE-EE77728437E0}" type="datetimeFigureOut">
              <a:rPr lang="en-US"/>
              <a:pPr>
                <a:defRPr/>
              </a:pPr>
              <a:t>9/5/2013</a:t>
            </a:fld>
            <a:endParaRPr lang="en-US" altLang="en-US"/>
          </a:p>
        </p:txBody>
      </p:sp>
      <p:sp>
        <p:nvSpPr>
          <p:cNvPr id="3"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013B6BFC-370C-425A-9FA7-20C4B3A59B83}" type="slidenum">
              <a:rPr lang="en-US" altLang="en-US"/>
              <a:pPr>
                <a:defRPr/>
              </a:pPr>
              <a:t>‹#›</a:t>
            </a:fld>
            <a:endParaRPr lang="en-US" altLang="en-US"/>
          </a:p>
        </p:txBody>
      </p:sp>
    </p:spTree>
    <p:extLst>
      <p:ext uri="{BB962C8B-B14F-4D97-AF65-F5344CB8AC3E}">
        <p14:creationId xmlns:p14="http://schemas.microsoft.com/office/powerpoint/2010/main" val="6046309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FD359098-0819-4D68-924F-37C57786B032}" type="datetimeFigureOut">
              <a:rPr lang="en-US"/>
              <a:pPr>
                <a:defRPr/>
              </a:pPr>
              <a:t>9/5/2013</a:t>
            </a:fld>
            <a:endParaRPr lang="en-US" altLang="en-US"/>
          </a:p>
        </p:txBody>
      </p:sp>
      <p:sp>
        <p:nvSpPr>
          <p:cNvPr id="6"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E9BB84AB-6C4D-4646-B144-ABEE12C8748E}" type="slidenum">
              <a:rPr lang="en-US" altLang="en-US"/>
              <a:pPr>
                <a:defRPr/>
              </a:pPr>
              <a:t>‹#›</a:t>
            </a:fld>
            <a:endParaRPr lang="en-US" altLang="en-US"/>
          </a:p>
        </p:txBody>
      </p:sp>
    </p:spTree>
    <p:extLst>
      <p:ext uri="{BB962C8B-B14F-4D97-AF65-F5344CB8AC3E}">
        <p14:creationId xmlns:p14="http://schemas.microsoft.com/office/powerpoint/2010/main" val="12320530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06B507A1-9071-4CA4-923E-30BC8BE5AC2C}" type="datetimeFigureOut">
              <a:rPr lang="en-US"/>
              <a:pPr>
                <a:defRPr/>
              </a:pPr>
              <a:t>9/5/2013</a:t>
            </a:fld>
            <a:endParaRPr lang="en-US" altLang="en-US"/>
          </a:p>
        </p:txBody>
      </p:sp>
      <p:sp>
        <p:nvSpPr>
          <p:cNvPr id="6"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695B1CF7-C15A-4F6A-B083-BD6CF7469603}" type="slidenum">
              <a:rPr lang="en-US" altLang="en-US"/>
              <a:pPr>
                <a:defRPr/>
              </a:pPr>
              <a:t>‹#›</a:t>
            </a:fld>
            <a:endParaRPr lang="en-US" altLang="en-US"/>
          </a:p>
        </p:txBody>
      </p:sp>
    </p:spTree>
    <p:extLst>
      <p:ext uri="{BB962C8B-B14F-4D97-AF65-F5344CB8AC3E}">
        <p14:creationId xmlns:p14="http://schemas.microsoft.com/office/powerpoint/2010/main" val="421293955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E81E74B3-69A7-4C29-B0BC-C74185C706CE}"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EE2DA208-5E00-47AE-8F8A-B4E17531D69E}" type="slidenum">
              <a:rPr lang="en-US" altLang="en-US"/>
              <a:pPr>
                <a:defRPr/>
              </a:pPr>
              <a:t>‹#›</a:t>
            </a:fld>
            <a:endParaRPr lang="en-US" altLang="en-US"/>
          </a:p>
        </p:txBody>
      </p:sp>
    </p:spTree>
    <p:extLst>
      <p:ext uri="{BB962C8B-B14F-4D97-AF65-F5344CB8AC3E}">
        <p14:creationId xmlns:p14="http://schemas.microsoft.com/office/powerpoint/2010/main" val="12862763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71F22FB4-EA43-4578-BEBF-DE19BBB2D0CC}"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FCFA3049-4B74-45C4-A7F4-870ADD6A6A49}" type="slidenum">
              <a:rPr lang="en-US" altLang="en-US"/>
              <a:pPr>
                <a:defRPr/>
              </a:pPr>
              <a:t>‹#›</a:t>
            </a:fld>
            <a:endParaRPr lang="en-US" altLang="en-US"/>
          </a:p>
        </p:txBody>
      </p:sp>
    </p:spTree>
    <p:extLst>
      <p:ext uri="{BB962C8B-B14F-4D97-AF65-F5344CB8AC3E}">
        <p14:creationId xmlns:p14="http://schemas.microsoft.com/office/powerpoint/2010/main" val="19808339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defTabSz="457200">
              <a:buClr>
                <a:srgbClr val="000000"/>
              </a:buClr>
              <a:buSzPct val="100000"/>
              <a:buFont typeface="Times New Roman" pitchFamily="18" charset="0"/>
              <a:buNone/>
              <a:defRPr/>
            </a:lvl1pPr>
          </a:lstStyle>
          <a:p>
            <a:pPr>
              <a:defRPr/>
            </a:pPr>
            <a:fld id="{8116AF82-15B5-401A-8CC0-653786410F27}" type="datetimeFigureOut">
              <a:rPr lang="en-US"/>
              <a:pPr>
                <a:defRPr/>
              </a:pPr>
              <a:t>9/5/2013</a:t>
            </a:fld>
            <a:endParaRPr lang="en-US" altLang="en-US"/>
          </a:p>
        </p:txBody>
      </p:sp>
      <p:sp>
        <p:nvSpPr>
          <p:cNvPr id="5" name="Rectangle 5"/>
          <p:cNvSpPr>
            <a:spLocks noGrp="1" noChangeArrowheads="1"/>
          </p:cNvSpPr>
          <p:nvPr>
            <p:ph type="ftr" sz="quarter" idx="11"/>
          </p:nvPr>
        </p:nvSpPr>
        <p:spPr/>
        <p:txBody>
          <a:bodyPr/>
          <a:lstStyle>
            <a:lvl1pPr defTabSz="457200">
              <a:buClr>
                <a:srgbClr val="000000"/>
              </a:buClr>
              <a:buSzPct val="100000"/>
              <a:buFont typeface="Times New Roman" pitchFamily="18" charset="0"/>
              <a:buNone/>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defTabSz="457200">
              <a:buClr>
                <a:srgbClr val="000000"/>
              </a:buClr>
              <a:buSzPct val="100000"/>
              <a:buFont typeface="Times New Roman" pitchFamily="18" charset="0"/>
              <a:buNone/>
              <a:defRPr/>
            </a:lvl1pPr>
          </a:lstStyle>
          <a:p>
            <a:pPr>
              <a:defRPr/>
            </a:pPr>
            <a:fld id="{CFCBEC49-EF5F-44CB-B33B-8FCE4F373B91}" type="slidenum">
              <a:rPr lang="en-US" altLang="en-US"/>
              <a:pPr>
                <a:defRPr/>
              </a:pPr>
              <a:t>‹#›</a:t>
            </a:fld>
            <a:endParaRPr lang="en-US" altLang="en-US"/>
          </a:p>
        </p:txBody>
      </p:sp>
    </p:spTree>
    <p:extLst>
      <p:ext uri="{BB962C8B-B14F-4D97-AF65-F5344CB8AC3E}">
        <p14:creationId xmlns:p14="http://schemas.microsoft.com/office/powerpoint/2010/main" val="56826885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fld id="{2A041619-8B06-4F36-A82A-5228EC850471}" type="datetimeFigureOut">
              <a:rPr lang="en-US"/>
              <a:pPr>
                <a:defRPr/>
              </a:pPr>
              <a:t>9/5/2013</a:t>
            </a:fld>
            <a:endParaRPr lang="en-US"/>
          </a:p>
        </p:txBody>
      </p:sp>
      <p:sp>
        <p:nvSpPr>
          <p:cNvPr id="5" name="Rectangle 5"/>
          <p:cNvSpPr>
            <a:spLocks noGrp="1" noChangeArrowheads="1"/>
          </p:cNvSpPr>
          <p:nvPr>
            <p:ph type="sldNum" idx="11"/>
          </p:nvPr>
        </p:nvSpPr>
        <p:spPr>
          <a:ln/>
        </p:spPr>
        <p:txBody>
          <a:bodyPr/>
          <a:lstStyle>
            <a:lvl1pPr>
              <a:defRPr/>
            </a:lvl1pPr>
          </a:lstStyle>
          <a:p>
            <a:pPr>
              <a:defRPr/>
            </a:pPr>
            <a:fld id="{5F5211E2-2D94-419D-A17B-CEA8BF0BC6F3}" type="slidenum">
              <a:rPr lang="en-US"/>
              <a:pPr>
                <a:defRPr/>
              </a:pPr>
              <a:t>‹#›</a:t>
            </a:fld>
            <a:endParaRPr lang="en-US"/>
          </a:p>
        </p:txBody>
      </p:sp>
    </p:spTree>
    <p:extLst>
      <p:ext uri="{BB962C8B-B14F-4D97-AF65-F5344CB8AC3E}">
        <p14:creationId xmlns:p14="http://schemas.microsoft.com/office/powerpoint/2010/main" val="73029827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fld id="{7F57747F-894F-4607-BFCE-42A9FB0F13B1}" type="datetimeFigureOut">
              <a:rPr lang="en-US"/>
              <a:pPr>
                <a:defRPr/>
              </a:pPr>
              <a:t>9/5/2013</a:t>
            </a:fld>
            <a:endParaRPr lang="en-US"/>
          </a:p>
        </p:txBody>
      </p:sp>
      <p:sp>
        <p:nvSpPr>
          <p:cNvPr id="5" name="Rectangle 5"/>
          <p:cNvSpPr>
            <a:spLocks noGrp="1" noChangeArrowheads="1"/>
          </p:cNvSpPr>
          <p:nvPr>
            <p:ph type="sldNum" idx="11"/>
          </p:nvPr>
        </p:nvSpPr>
        <p:spPr>
          <a:ln/>
        </p:spPr>
        <p:txBody>
          <a:bodyPr/>
          <a:lstStyle>
            <a:lvl1pPr>
              <a:defRPr/>
            </a:lvl1pPr>
          </a:lstStyle>
          <a:p>
            <a:pPr>
              <a:defRPr/>
            </a:pPr>
            <a:fld id="{46DB0A9C-9425-4F15-96AC-107D4B6C39DD}" type="slidenum">
              <a:rPr lang="en-US"/>
              <a:pPr>
                <a:defRPr/>
              </a:pPr>
              <a:t>‹#›</a:t>
            </a:fld>
            <a:endParaRPr lang="en-US"/>
          </a:p>
        </p:txBody>
      </p:sp>
    </p:spTree>
    <p:extLst>
      <p:ext uri="{BB962C8B-B14F-4D97-AF65-F5344CB8AC3E}">
        <p14:creationId xmlns:p14="http://schemas.microsoft.com/office/powerpoint/2010/main" val="276339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01/24/12</a:t>
            </a:r>
          </a:p>
        </p:txBody>
      </p:sp>
      <p:sp>
        <p:nvSpPr>
          <p:cNvPr id="4" name="Rectangle 5"/>
          <p:cNvSpPr>
            <a:spLocks noGrp="1" noChangeArrowheads="1"/>
          </p:cNvSpPr>
          <p:nvPr>
            <p:ph type="sldNum" idx="11"/>
          </p:nvPr>
        </p:nvSpPr>
        <p:spPr>
          <a:ln/>
        </p:spPr>
        <p:txBody>
          <a:bodyPr/>
          <a:lstStyle>
            <a:lvl1pPr>
              <a:defRPr/>
            </a:lvl1pPr>
          </a:lstStyle>
          <a:p>
            <a:pPr>
              <a:defRPr/>
            </a:pPr>
            <a:fld id="{349579E6-F775-43B6-92E7-87A1C6B075BB}" type="slidenum">
              <a:rPr lang="en-US"/>
              <a:pPr>
                <a:defRPr/>
              </a:pPr>
              <a:t>‹#›</a:t>
            </a:fld>
            <a:endParaRPr lang="en-US"/>
          </a:p>
        </p:txBody>
      </p:sp>
    </p:spTree>
    <p:extLst>
      <p:ext uri="{BB962C8B-B14F-4D97-AF65-F5344CB8AC3E}">
        <p14:creationId xmlns:p14="http://schemas.microsoft.com/office/powerpoint/2010/main" val="27785449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fld id="{2B1B76E7-E0E9-4B83-8ED7-9EB03C50FCAB}" type="datetimeFigureOut">
              <a:rPr lang="en-US"/>
              <a:pPr>
                <a:defRPr/>
              </a:pPr>
              <a:t>9/5/2013</a:t>
            </a:fld>
            <a:endParaRPr lang="en-US"/>
          </a:p>
        </p:txBody>
      </p:sp>
      <p:sp>
        <p:nvSpPr>
          <p:cNvPr id="5" name="Rectangle 5"/>
          <p:cNvSpPr>
            <a:spLocks noGrp="1" noChangeArrowheads="1"/>
          </p:cNvSpPr>
          <p:nvPr>
            <p:ph type="sldNum" idx="11"/>
          </p:nvPr>
        </p:nvSpPr>
        <p:spPr>
          <a:ln/>
        </p:spPr>
        <p:txBody>
          <a:bodyPr/>
          <a:lstStyle>
            <a:lvl1pPr>
              <a:defRPr/>
            </a:lvl1pPr>
          </a:lstStyle>
          <a:p>
            <a:pPr>
              <a:defRPr/>
            </a:pPr>
            <a:fld id="{8BAC7FFD-BF0E-4A9F-9318-EA5803AAE653}" type="slidenum">
              <a:rPr lang="en-US"/>
              <a:pPr>
                <a:defRPr/>
              </a:pPr>
              <a:t>‹#›</a:t>
            </a:fld>
            <a:endParaRPr lang="en-US"/>
          </a:p>
        </p:txBody>
      </p:sp>
    </p:spTree>
    <p:extLst>
      <p:ext uri="{BB962C8B-B14F-4D97-AF65-F5344CB8AC3E}">
        <p14:creationId xmlns:p14="http://schemas.microsoft.com/office/powerpoint/2010/main" val="247675705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9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9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fld id="{D3D32E40-731F-403F-B593-14C327261677}" type="datetimeFigureOut">
              <a:rPr lang="en-US"/>
              <a:pPr>
                <a:defRPr/>
              </a:pPr>
              <a:t>9/5/2013</a:t>
            </a:fld>
            <a:endParaRPr lang="en-US"/>
          </a:p>
        </p:txBody>
      </p:sp>
      <p:sp>
        <p:nvSpPr>
          <p:cNvPr id="6" name="Rectangle 5"/>
          <p:cNvSpPr>
            <a:spLocks noGrp="1" noChangeArrowheads="1"/>
          </p:cNvSpPr>
          <p:nvPr>
            <p:ph type="sldNum" idx="11"/>
          </p:nvPr>
        </p:nvSpPr>
        <p:spPr>
          <a:ln/>
        </p:spPr>
        <p:txBody>
          <a:bodyPr/>
          <a:lstStyle>
            <a:lvl1pPr>
              <a:defRPr/>
            </a:lvl1pPr>
          </a:lstStyle>
          <a:p>
            <a:pPr>
              <a:defRPr/>
            </a:pPr>
            <a:fld id="{F313CBB5-053C-400D-B99C-7A08AF6B3487}" type="slidenum">
              <a:rPr lang="en-US"/>
              <a:pPr>
                <a:defRPr/>
              </a:pPr>
              <a:t>‹#›</a:t>
            </a:fld>
            <a:endParaRPr lang="en-US"/>
          </a:p>
        </p:txBody>
      </p:sp>
    </p:spTree>
    <p:extLst>
      <p:ext uri="{BB962C8B-B14F-4D97-AF65-F5344CB8AC3E}">
        <p14:creationId xmlns:p14="http://schemas.microsoft.com/office/powerpoint/2010/main" val="161910446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fld id="{6A10D43B-5479-456C-8517-D636079C0B53}" type="datetimeFigureOut">
              <a:rPr lang="en-US"/>
              <a:pPr>
                <a:defRPr/>
              </a:pPr>
              <a:t>9/5/2013</a:t>
            </a:fld>
            <a:endParaRPr lang="en-US"/>
          </a:p>
        </p:txBody>
      </p:sp>
      <p:sp>
        <p:nvSpPr>
          <p:cNvPr id="8" name="Rectangle 5"/>
          <p:cNvSpPr>
            <a:spLocks noGrp="1" noChangeArrowheads="1"/>
          </p:cNvSpPr>
          <p:nvPr>
            <p:ph type="sldNum" idx="11"/>
          </p:nvPr>
        </p:nvSpPr>
        <p:spPr>
          <a:ln/>
        </p:spPr>
        <p:txBody>
          <a:bodyPr/>
          <a:lstStyle>
            <a:lvl1pPr>
              <a:defRPr/>
            </a:lvl1pPr>
          </a:lstStyle>
          <a:p>
            <a:pPr>
              <a:defRPr/>
            </a:pPr>
            <a:fld id="{50B480D8-8832-49E2-90CA-258609F60B7C}" type="slidenum">
              <a:rPr lang="en-US"/>
              <a:pPr>
                <a:defRPr/>
              </a:pPr>
              <a:t>‹#›</a:t>
            </a:fld>
            <a:endParaRPr lang="en-US"/>
          </a:p>
        </p:txBody>
      </p:sp>
    </p:spTree>
    <p:extLst>
      <p:ext uri="{BB962C8B-B14F-4D97-AF65-F5344CB8AC3E}">
        <p14:creationId xmlns:p14="http://schemas.microsoft.com/office/powerpoint/2010/main" val="404518202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fld id="{6CDCFDD4-8976-4B23-A21C-E37566B1AB0F}" type="datetimeFigureOut">
              <a:rPr lang="en-US"/>
              <a:pPr>
                <a:defRPr/>
              </a:pPr>
              <a:t>9/5/2013</a:t>
            </a:fld>
            <a:endParaRPr lang="en-US"/>
          </a:p>
        </p:txBody>
      </p:sp>
      <p:sp>
        <p:nvSpPr>
          <p:cNvPr id="4" name="Rectangle 5"/>
          <p:cNvSpPr>
            <a:spLocks noGrp="1" noChangeArrowheads="1"/>
          </p:cNvSpPr>
          <p:nvPr>
            <p:ph type="sldNum" idx="11"/>
          </p:nvPr>
        </p:nvSpPr>
        <p:spPr>
          <a:ln/>
        </p:spPr>
        <p:txBody>
          <a:bodyPr/>
          <a:lstStyle>
            <a:lvl1pPr>
              <a:defRPr/>
            </a:lvl1pPr>
          </a:lstStyle>
          <a:p>
            <a:pPr>
              <a:defRPr/>
            </a:pPr>
            <a:fld id="{952314A8-BAFA-4F78-8A2C-582ED6897B76}" type="slidenum">
              <a:rPr lang="en-US"/>
              <a:pPr>
                <a:defRPr/>
              </a:pPr>
              <a:t>‹#›</a:t>
            </a:fld>
            <a:endParaRPr lang="en-US"/>
          </a:p>
        </p:txBody>
      </p:sp>
    </p:spTree>
    <p:extLst>
      <p:ext uri="{BB962C8B-B14F-4D97-AF65-F5344CB8AC3E}">
        <p14:creationId xmlns:p14="http://schemas.microsoft.com/office/powerpoint/2010/main" val="308007908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fld id="{AE0A9B42-02D8-48EF-B39C-46A0B5CD223D}" type="datetimeFigureOut">
              <a:rPr lang="en-US"/>
              <a:pPr>
                <a:defRPr/>
              </a:pPr>
              <a:t>9/5/2013</a:t>
            </a:fld>
            <a:endParaRPr lang="en-US"/>
          </a:p>
        </p:txBody>
      </p:sp>
      <p:sp>
        <p:nvSpPr>
          <p:cNvPr id="3" name="Rectangle 5"/>
          <p:cNvSpPr>
            <a:spLocks noGrp="1" noChangeArrowheads="1"/>
          </p:cNvSpPr>
          <p:nvPr>
            <p:ph type="sldNum" idx="11"/>
          </p:nvPr>
        </p:nvSpPr>
        <p:spPr>
          <a:ln/>
        </p:spPr>
        <p:txBody>
          <a:bodyPr/>
          <a:lstStyle>
            <a:lvl1pPr>
              <a:defRPr/>
            </a:lvl1pPr>
          </a:lstStyle>
          <a:p>
            <a:pPr>
              <a:defRPr/>
            </a:pPr>
            <a:fld id="{09D29F4E-66B3-4420-A602-B5AF42B50D12}" type="slidenum">
              <a:rPr lang="en-US"/>
              <a:pPr>
                <a:defRPr/>
              </a:pPr>
              <a:t>‹#›</a:t>
            </a:fld>
            <a:endParaRPr lang="en-US"/>
          </a:p>
        </p:txBody>
      </p:sp>
    </p:spTree>
    <p:extLst>
      <p:ext uri="{BB962C8B-B14F-4D97-AF65-F5344CB8AC3E}">
        <p14:creationId xmlns:p14="http://schemas.microsoft.com/office/powerpoint/2010/main" val="392570273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1B18E01B-0812-419F-8242-59E8CA29411D}" type="datetimeFigureOut">
              <a:rPr lang="en-US"/>
              <a:pPr>
                <a:defRPr/>
              </a:pPr>
              <a:t>9/5/2013</a:t>
            </a:fld>
            <a:endParaRPr lang="en-US"/>
          </a:p>
        </p:txBody>
      </p:sp>
      <p:sp>
        <p:nvSpPr>
          <p:cNvPr id="6" name="Rectangle 5"/>
          <p:cNvSpPr>
            <a:spLocks noGrp="1" noChangeArrowheads="1"/>
          </p:cNvSpPr>
          <p:nvPr>
            <p:ph type="sldNum" idx="11"/>
          </p:nvPr>
        </p:nvSpPr>
        <p:spPr>
          <a:ln/>
        </p:spPr>
        <p:txBody>
          <a:bodyPr/>
          <a:lstStyle>
            <a:lvl1pPr>
              <a:defRPr/>
            </a:lvl1pPr>
          </a:lstStyle>
          <a:p>
            <a:pPr>
              <a:defRPr/>
            </a:pPr>
            <a:fld id="{8FF381FD-697C-4D9E-8904-B90C4077A14D}" type="slidenum">
              <a:rPr lang="en-US"/>
              <a:pPr>
                <a:defRPr/>
              </a:pPr>
              <a:t>‹#›</a:t>
            </a:fld>
            <a:endParaRPr lang="en-US"/>
          </a:p>
        </p:txBody>
      </p:sp>
    </p:spTree>
    <p:extLst>
      <p:ext uri="{BB962C8B-B14F-4D97-AF65-F5344CB8AC3E}">
        <p14:creationId xmlns:p14="http://schemas.microsoft.com/office/powerpoint/2010/main" val="15775336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EBB5EBF5-D058-495A-8E95-D0FC7DB1FC42}" type="datetimeFigureOut">
              <a:rPr lang="en-US"/>
              <a:pPr>
                <a:defRPr/>
              </a:pPr>
              <a:t>9/5/2013</a:t>
            </a:fld>
            <a:endParaRPr lang="en-US"/>
          </a:p>
        </p:txBody>
      </p:sp>
      <p:sp>
        <p:nvSpPr>
          <p:cNvPr id="6" name="Rectangle 5"/>
          <p:cNvSpPr>
            <a:spLocks noGrp="1" noChangeArrowheads="1"/>
          </p:cNvSpPr>
          <p:nvPr>
            <p:ph type="sldNum" idx="11"/>
          </p:nvPr>
        </p:nvSpPr>
        <p:spPr>
          <a:ln/>
        </p:spPr>
        <p:txBody>
          <a:bodyPr/>
          <a:lstStyle>
            <a:lvl1pPr>
              <a:defRPr/>
            </a:lvl1pPr>
          </a:lstStyle>
          <a:p>
            <a:pPr>
              <a:defRPr/>
            </a:pPr>
            <a:fld id="{0CD15E97-4BF1-4B0C-90F7-1D6B7001DD40}" type="slidenum">
              <a:rPr lang="en-US"/>
              <a:pPr>
                <a:defRPr/>
              </a:pPr>
              <a:t>‹#›</a:t>
            </a:fld>
            <a:endParaRPr lang="en-US"/>
          </a:p>
        </p:txBody>
      </p:sp>
    </p:spTree>
    <p:extLst>
      <p:ext uri="{BB962C8B-B14F-4D97-AF65-F5344CB8AC3E}">
        <p14:creationId xmlns:p14="http://schemas.microsoft.com/office/powerpoint/2010/main" val="69127089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fld id="{AE785C01-6281-4CEF-9EF9-34FAAF35F4B0}" type="datetimeFigureOut">
              <a:rPr lang="en-US"/>
              <a:pPr>
                <a:defRPr/>
              </a:pPr>
              <a:t>9/5/2013</a:t>
            </a:fld>
            <a:endParaRPr lang="en-US"/>
          </a:p>
        </p:txBody>
      </p:sp>
      <p:sp>
        <p:nvSpPr>
          <p:cNvPr id="5" name="Rectangle 5"/>
          <p:cNvSpPr>
            <a:spLocks noGrp="1" noChangeArrowheads="1"/>
          </p:cNvSpPr>
          <p:nvPr>
            <p:ph type="sldNum" idx="11"/>
          </p:nvPr>
        </p:nvSpPr>
        <p:spPr>
          <a:ln/>
        </p:spPr>
        <p:txBody>
          <a:bodyPr/>
          <a:lstStyle>
            <a:lvl1pPr>
              <a:defRPr/>
            </a:lvl1pPr>
          </a:lstStyle>
          <a:p>
            <a:pPr>
              <a:defRPr/>
            </a:pPr>
            <a:fld id="{ACBC545D-08DF-4236-A90E-19F7958B6A56}" type="slidenum">
              <a:rPr lang="en-US"/>
              <a:pPr>
                <a:defRPr/>
              </a:pPr>
              <a:t>‹#›</a:t>
            </a:fld>
            <a:endParaRPr lang="en-US"/>
          </a:p>
        </p:txBody>
      </p:sp>
    </p:spTree>
    <p:extLst>
      <p:ext uri="{BB962C8B-B14F-4D97-AF65-F5344CB8AC3E}">
        <p14:creationId xmlns:p14="http://schemas.microsoft.com/office/powerpoint/2010/main" val="42427836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fld id="{69912095-50BD-4D39-8197-B9CEAA0ACDEF}" type="datetimeFigureOut">
              <a:rPr lang="en-US"/>
              <a:pPr>
                <a:defRPr/>
              </a:pPr>
              <a:t>9/5/2013</a:t>
            </a:fld>
            <a:endParaRPr lang="en-US"/>
          </a:p>
        </p:txBody>
      </p:sp>
      <p:sp>
        <p:nvSpPr>
          <p:cNvPr id="5" name="Rectangle 5"/>
          <p:cNvSpPr>
            <a:spLocks noGrp="1" noChangeArrowheads="1"/>
          </p:cNvSpPr>
          <p:nvPr>
            <p:ph type="sldNum" idx="11"/>
          </p:nvPr>
        </p:nvSpPr>
        <p:spPr>
          <a:ln/>
        </p:spPr>
        <p:txBody>
          <a:bodyPr/>
          <a:lstStyle>
            <a:lvl1pPr>
              <a:defRPr/>
            </a:lvl1pPr>
          </a:lstStyle>
          <a:p>
            <a:pPr>
              <a:defRPr/>
            </a:pPr>
            <a:fld id="{C9677FA5-B2F9-4F37-AA78-4B5053CDA0D6}" type="slidenum">
              <a:rPr lang="en-US"/>
              <a:pPr>
                <a:defRPr/>
              </a:pPr>
              <a:t>‹#›</a:t>
            </a:fld>
            <a:endParaRPr lang="en-US"/>
          </a:p>
        </p:txBody>
      </p:sp>
    </p:spTree>
    <p:extLst>
      <p:ext uri="{BB962C8B-B14F-4D97-AF65-F5344CB8AC3E}">
        <p14:creationId xmlns:p14="http://schemas.microsoft.com/office/powerpoint/2010/main" val="83921356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4ECE4A2D-3060-447E-8EB0-AF66EED9B613}" type="datetimeFigureOut">
              <a:rPr lang="en-US"/>
              <a:pPr>
                <a:defRPr/>
              </a:pPr>
              <a:t>9/5/2013</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B7F1F9A3-AE50-4B0A-8C4B-3B256DCD3F40}" type="slidenum">
              <a:rPr lang="en-US"/>
              <a:pPr>
                <a:defRPr/>
              </a:pPr>
              <a:t>‹#›</a:t>
            </a:fld>
            <a:endParaRPr lang="en-US"/>
          </a:p>
        </p:txBody>
      </p:sp>
    </p:spTree>
    <p:extLst>
      <p:ext uri="{BB962C8B-B14F-4D97-AF65-F5344CB8AC3E}">
        <p14:creationId xmlns:p14="http://schemas.microsoft.com/office/powerpoint/2010/main" val="149679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01/24/12</a:t>
            </a:r>
          </a:p>
        </p:txBody>
      </p:sp>
      <p:sp>
        <p:nvSpPr>
          <p:cNvPr id="3" name="Rectangle 5"/>
          <p:cNvSpPr>
            <a:spLocks noGrp="1" noChangeArrowheads="1"/>
          </p:cNvSpPr>
          <p:nvPr>
            <p:ph type="sldNum" idx="11"/>
          </p:nvPr>
        </p:nvSpPr>
        <p:spPr>
          <a:ln/>
        </p:spPr>
        <p:txBody>
          <a:bodyPr/>
          <a:lstStyle>
            <a:lvl1pPr>
              <a:defRPr/>
            </a:lvl1pPr>
          </a:lstStyle>
          <a:p>
            <a:pPr>
              <a:defRPr/>
            </a:pPr>
            <a:fld id="{5E3613B5-3D26-4E1D-9B58-DA3C5B89CA51}" type="slidenum">
              <a:rPr lang="en-US"/>
              <a:pPr>
                <a:defRPr/>
              </a:pPr>
              <a:t>‹#›</a:t>
            </a:fld>
            <a:endParaRPr lang="en-US"/>
          </a:p>
        </p:txBody>
      </p:sp>
    </p:spTree>
    <p:extLst>
      <p:ext uri="{BB962C8B-B14F-4D97-AF65-F5344CB8AC3E}">
        <p14:creationId xmlns:p14="http://schemas.microsoft.com/office/powerpoint/2010/main" val="25425024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8FECE683-FD17-4435-A732-49EB79FB04AC}" type="datetimeFigureOut">
              <a:rPr lang="en-US"/>
              <a:pPr>
                <a:defRPr/>
              </a:pPr>
              <a:t>9/5/2013</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AC451F2D-6F97-4545-AC9C-996EC533A846}" type="slidenum">
              <a:rPr lang="en-US"/>
              <a:pPr>
                <a:defRPr/>
              </a:pPr>
              <a:t>‹#›</a:t>
            </a:fld>
            <a:endParaRPr lang="en-US"/>
          </a:p>
        </p:txBody>
      </p:sp>
    </p:spTree>
    <p:extLst>
      <p:ext uri="{BB962C8B-B14F-4D97-AF65-F5344CB8AC3E}">
        <p14:creationId xmlns:p14="http://schemas.microsoft.com/office/powerpoint/2010/main" val="238465009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930B1F63-F88F-4183-A75D-CCC5071A4187}" type="datetimeFigureOut">
              <a:rPr lang="en-US"/>
              <a:pPr>
                <a:defRPr/>
              </a:pPr>
              <a:t>9/5/2013</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0FB0ABFD-A9B7-4359-9D81-2D5124F42BDB}" type="slidenum">
              <a:rPr lang="en-US"/>
              <a:pPr>
                <a:defRPr/>
              </a:pPr>
              <a:t>‹#›</a:t>
            </a:fld>
            <a:endParaRPr lang="en-US"/>
          </a:p>
        </p:txBody>
      </p:sp>
    </p:spTree>
    <p:extLst>
      <p:ext uri="{BB962C8B-B14F-4D97-AF65-F5344CB8AC3E}">
        <p14:creationId xmlns:p14="http://schemas.microsoft.com/office/powerpoint/2010/main" val="170214190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EFF3DB1B-CF39-493E-96DF-13BDF3F99DE5}" type="datetimeFigureOut">
              <a:rPr lang="en-US"/>
              <a:pPr>
                <a:defRPr/>
              </a:pPr>
              <a:t>9/5/2013</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endParaRPr lang="en-US"/>
          </a:p>
        </p:txBody>
      </p:sp>
      <p:sp>
        <p:nvSpPr>
          <p:cNvPr id="7"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FAECA20A-49CC-4CC7-A930-AFACE4F2FDA2}" type="slidenum">
              <a:rPr lang="en-US"/>
              <a:pPr>
                <a:defRPr/>
              </a:pPr>
              <a:t>‹#›</a:t>
            </a:fld>
            <a:endParaRPr lang="en-US"/>
          </a:p>
        </p:txBody>
      </p:sp>
    </p:spTree>
    <p:extLst>
      <p:ext uri="{BB962C8B-B14F-4D97-AF65-F5344CB8AC3E}">
        <p14:creationId xmlns:p14="http://schemas.microsoft.com/office/powerpoint/2010/main" val="2535819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A003ED0C-7E84-437D-9746-67E3FA6F50D7}" type="datetimeFigureOut">
              <a:rPr lang="en-US"/>
              <a:pPr>
                <a:defRPr/>
              </a:pPr>
              <a:t>9/5/2013</a:t>
            </a:fld>
            <a:endParaRPr lang="en-US"/>
          </a:p>
        </p:txBody>
      </p:sp>
      <p:sp>
        <p:nvSpPr>
          <p:cNvPr id="8"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endParaRPr lang="en-US"/>
          </a:p>
        </p:txBody>
      </p:sp>
      <p:sp>
        <p:nvSpPr>
          <p:cNvPr id="9"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50546A0C-1206-424D-B84C-05DFBFDE9919}" type="slidenum">
              <a:rPr lang="en-US"/>
              <a:pPr>
                <a:defRPr/>
              </a:pPr>
              <a:t>‹#›</a:t>
            </a:fld>
            <a:endParaRPr lang="en-US"/>
          </a:p>
        </p:txBody>
      </p:sp>
    </p:spTree>
    <p:extLst>
      <p:ext uri="{BB962C8B-B14F-4D97-AF65-F5344CB8AC3E}">
        <p14:creationId xmlns:p14="http://schemas.microsoft.com/office/powerpoint/2010/main" val="380418534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D80CAE0E-2D69-4258-AAA1-88E48C4389B3}" type="datetimeFigureOut">
              <a:rPr lang="en-US"/>
              <a:pPr>
                <a:defRPr/>
              </a:pPr>
              <a:t>9/5/2013</a:t>
            </a:fld>
            <a:endParaRPr lang="en-US"/>
          </a:p>
        </p:txBody>
      </p:sp>
      <p:sp>
        <p:nvSpPr>
          <p:cNvPr id="4"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endParaRPr lang="en-US"/>
          </a:p>
        </p:txBody>
      </p:sp>
      <p:sp>
        <p:nvSpPr>
          <p:cNvPr id="5"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F80068FB-848F-4BC3-9723-641E43FEDA6A}" type="slidenum">
              <a:rPr lang="en-US"/>
              <a:pPr>
                <a:defRPr/>
              </a:pPr>
              <a:t>‹#›</a:t>
            </a:fld>
            <a:endParaRPr lang="en-US"/>
          </a:p>
        </p:txBody>
      </p:sp>
    </p:spTree>
    <p:extLst>
      <p:ext uri="{BB962C8B-B14F-4D97-AF65-F5344CB8AC3E}">
        <p14:creationId xmlns:p14="http://schemas.microsoft.com/office/powerpoint/2010/main" val="168209452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653EA276-8831-4A5C-8AD2-945B83631E12}" type="datetimeFigureOut">
              <a:rPr lang="en-US"/>
              <a:pPr>
                <a:defRPr/>
              </a:pPr>
              <a:t>9/5/2013</a:t>
            </a:fld>
            <a:endParaRPr lang="en-US"/>
          </a:p>
        </p:txBody>
      </p:sp>
      <p:sp>
        <p:nvSpPr>
          <p:cNvPr id="3"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endParaRPr lang="en-US"/>
          </a:p>
        </p:txBody>
      </p:sp>
      <p:sp>
        <p:nvSpPr>
          <p:cNvPr id="4"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BD3E2B48-00D1-44CA-8E0E-974F00D134D7}" type="slidenum">
              <a:rPr lang="en-US"/>
              <a:pPr>
                <a:defRPr/>
              </a:pPr>
              <a:t>‹#›</a:t>
            </a:fld>
            <a:endParaRPr lang="en-US"/>
          </a:p>
        </p:txBody>
      </p:sp>
    </p:spTree>
    <p:extLst>
      <p:ext uri="{BB962C8B-B14F-4D97-AF65-F5344CB8AC3E}">
        <p14:creationId xmlns:p14="http://schemas.microsoft.com/office/powerpoint/2010/main" val="2370873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E67814A4-B72E-4E11-89BB-33304C9FC8EE}" type="datetimeFigureOut">
              <a:rPr lang="en-US"/>
              <a:pPr>
                <a:defRPr/>
              </a:pPr>
              <a:t>9/5/2013</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endParaRPr lang="en-US"/>
          </a:p>
        </p:txBody>
      </p:sp>
      <p:sp>
        <p:nvSpPr>
          <p:cNvPr id="7"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ECF39EE8-B23F-4B8F-AA82-1EB671ED6B88}" type="slidenum">
              <a:rPr lang="en-US"/>
              <a:pPr>
                <a:defRPr/>
              </a:pPr>
              <a:t>‹#›</a:t>
            </a:fld>
            <a:endParaRPr lang="en-US"/>
          </a:p>
        </p:txBody>
      </p:sp>
    </p:spTree>
    <p:extLst>
      <p:ext uri="{BB962C8B-B14F-4D97-AF65-F5344CB8AC3E}">
        <p14:creationId xmlns:p14="http://schemas.microsoft.com/office/powerpoint/2010/main" val="387207571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BA82B69C-56CC-488A-8EE9-34B332790E13}" type="datetimeFigureOut">
              <a:rPr lang="en-US"/>
              <a:pPr>
                <a:defRPr/>
              </a:pPr>
              <a:t>9/5/2013</a:t>
            </a:fld>
            <a:endParaRPr lang="en-US"/>
          </a:p>
        </p:txBody>
      </p:sp>
      <p:sp>
        <p:nvSpPr>
          <p:cNvPr id="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endParaRPr lang="en-US"/>
          </a:p>
        </p:txBody>
      </p:sp>
      <p:sp>
        <p:nvSpPr>
          <p:cNvPr id="7"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B2CEA913-0423-4C89-8501-002102BC3135}" type="slidenum">
              <a:rPr lang="en-US"/>
              <a:pPr>
                <a:defRPr/>
              </a:pPr>
              <a:t>‹#›</a:t>
            </a:fld>
            <a:endParaRPr lang="en-US"/>
          </a:p>
        </p:txBody>
      </p:sp>
    </p:spTree>
    <p:extLst>
      <p:ext uri="{BB962C8B-B14F-4D97-AF65-F5344CB8AC3E}">
        <p14:creationId xmlns:p14="http://schemas.microsoft.com/office/powerpoint/2010/main" val="101895462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C1CFA47A-7861-4730-AF95-BA8C55AC5C0B}" type="datetimeFigureOut">
              <a:rPr lang="en-US"/>
              <a:pPr>
                <a:defRPr/>
              </a:pPr>
              <a:t>9/5/2013</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A51D4B23-85CA-47A9-B779-B16994F3E6B2}" type="slidenum">
              <a:rPr lang="en-US"/>
              <a:pPr>
                <a:defRPr/>
              </a:pPr>
              <a:t>‹#›</a:t>
            </a:fld>
            <a:endParaRPr lang="en-US"/>
          </a:p>
        </p:txBody>
      </p:sp>
    </p:spTree>
    <p:extLst>
      <p:ext uri="{BB962C8B-B14F-4D97-AF65-F5344CB8AC3E}">
        <p14:creationId xmlns:p14="http://schemas.microsoft.com/office/powerpoint/2010/main" val="370764504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7C47AA35-3A1B-4DBD-81E9-4BD1C6803FAB}" type="datetimeFigureOut">
              <a:rPr lang="en-US"/>
              <a:pPr>
                <a:defRPr/>
              </a:pPr>
              <a:t>9/5/2013</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rtlCol="0"/>
          <a:lstStyle>
            <a:lvl1pPr fontAlgn="auto">
              <a:spcBef>
                <a:spcPts val="0"/>
              </a:spcBef>
              <a:spcAft>
                <a:spcPts val="0"/>
              </a:spcAft>
              <a:defRPr>
                <a:solidFill>
                  <a:prstClr val="black">
                    <a:tint val="75000"/>
                  </a:prstClr>
                </a:solidFill>
                <a:latin typeface="+mn-lt"/>
                <a:ea typeface="+mn-ea"/>
                <a:cs typeface="+mn-cs"/>
              </a:defRPr>
            </a:lvl1pPr>
          </a:lstStyle>
          <a:p>
            <a:pPr>
              <a:defRPr/>
            </a:pPr>
            <a:fld id="{1876A9FE-0028-4873-88A2-F07437EA0DAA}" type="slidenum">
              <a:rPr lang="en-US"/>
              <a:pPr>
                <a:defRPr/>
              </a:pPr>
              <a:t>‹#›</a:t>
            </a:fld>
            <a:endParaRPr lang="en-US"/>
          </a:p>
        </p:txBody>
      </p:sp>
    </p:spTree>
    <p:extLst>
      <p:ext uri="{BB962C8B-B14F-4D97-AF65-F5344CB8AC3E}">
        <p14:creationId xmlns:p14="http://schemas.microsoft.com/office/powerpoint/2010/main" val="111765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01/24/12</a:t>
            </a:r>
          </a:p>
        </p:txBody>
      </p:sp>
      <p:sp>
        <p:nvSpPr>
          <p:cNvPr id="6" name="Rectangle 5"/>
          <p:cNvSpPr>
            <a:spLocks noGrp="1" noChangeArrowheads="1"/>
          </p:cNvSpPr>
          <p:nvPr>
            <p:ph type="sldNum" idx="11"/>
          </p:nvPr>
        </p:nvSpPr>
        <p:spPr>
          <a:ln/>
        </p:spPr>
        <p:txBody>
          <a:bodyPr/>
          <a:lstStyle>
            <a:lvl1pPr>
              <a:defRPr/>
            </a:lvl1pPr>
          </a:lstStyle>
          <a:p>
            <a:pPr>
              <a:defRPr/>
            </a:pPr>
            <a:fld id="{046ED7B6-C5C2-41E8-A57E-805A94D36A8D}" type="slidenum">
              <a:rPr lang="en-US"/>
              <a:pPr>
                <a:defRPr/>
              </a:pPr>
              <a:t>‹#›</a:t>
            </a:fld>
            <a:endParaRPr lang="en-US"/>
          </a:p>
        </p:txBody>
      </p:sp>
    </p:spTree>
    <p:extLst>
      <p:ext uri="{BB962C8B-B14F-4D97-AF65-F5344CB8AC3E}">
        <p14:creationId xmlns:p14="http://schemas.microsoft.com/office/powerpoint/2010/main" val="228939790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gradFill flip="none" rotWithShape="1">
            <a:gsLst>
              <a:gs pos="0">
                <a:srgbClr val="808000">
                  <a:alpha val="32000"/>
                </a:srgbClr>
              </a:gs>
              <a:gs pos="100000">
                <a:srgbClr val="408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8" name="Rectangle 7"/>
          <p:cNvSpPr/>
          <p:nvPr/>
        </p:nvSpPr>
        <p:spPr>
          <a:xfrm>
            <a:off x="268940" y="268288"/>
            <a:ext cx="182880" cy="3886853"/>
          </a:xfrm>
          <a:prstGeom prst="rect">
            <a:avLst/>
          </a:prstGeom>
          <a:gradFill flip="none" rotWithShape="1">
            <a:gsLst>
              <a:gs pos="0">
                <a:srgbClr val="808000">
                  <a:alpha val="32000"/>
                </a:srgbClr>
              </a:gs>
              <a:gs pos="100000">
                <a:srgbClr val="408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ctrTitle"/>
          </p:nvPr>
        </p:nvSpPr>
        <p:spPr>
          <a:xfrm>
            <a:off x="3200401" y="4357078"/>
            <a:ext cx="5458968" cy="900536"/>
          </a:xfrm>
        </p:spPr>
        <p:txBody>
          <a:bodyPr vert="horz" lIns="91429" tIns="45714" rIns="91429" bIns="45714" rtlCol="0" anchor="b" anchorCtr="0">
            <a:normAutofit/>
          </a:bodyPr>
          <a:lstStyle>
            <a:lvl1pPr algn="l" defTabSz="914293" rtl="0" eaLnBrk="1" latinLnBrk="0" hangingPunct="1">
              <a:spcBef>
                <a:spcPct val="0"/>
              </a:spcBef>
              <a:buNone/>
              <a:defRPr sz="4600" kern="1200">
                <a:solidFill>
                  <a:srgbClr val="162E00"/>
                </a:solidFill>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3200401" y="5257800"/>
            <a:ext cx="5458968" cy="621792"/>
          </a:xfrm>
        </p:spPr>
        <p:txBody>
          <a:bodyPr vert="horz" lIns="91429" tIns="45714" rIns="91429" bIns="45714" rtlCol="0">
            <a:normAutofit/>
          </a:bodyPr>
          <a:lstStyle>
            <a:lvl1pPr marL="0" indent="0" algn="l" defTabSz="914293" rtl="0" eaLnBrk="1" latinLnBrk="0" hangingPunct="1">
              <a:spcBef>
                <a:spcPts val="0"/>
              </a:spcBef>
              <a:buClr>
                <a:schemeClr val="accent1"/>
              </a:buClr>
              <a:buSzPct val="100000"/>
              <a:buFont typeface="Wingdings 2" pitchFamily="18" charset="2"/>
              <a:buNone/>
              <a:defRPr sz="1600" kern="1200">
                <a:solidFill>
                  <a:srgbClr val="1A3800"/>
                </a:solidFill>
                <a:latin typeface="+mn-lt"/>
                <a:ea typeface="+mn-ea"/>
                <a:cs typeface="+mn-cs"/>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3276601" y="390526"/>
            <a:ext cx="5504688" cy="365125"/>
          </a:xfrm>
        </p:spPr>
        <p:txBody>
          <a:bodyPr vert="horz" lIns="91429" tIns="45714" rIns="91429" bIns="45714" rtlCol="0" anchor="ctr"/>
          <a:lstStyle>
            <a:lvl1pPr marL="0" algn="r" defTabSz="914293" rtl="0" eaLnBrk="1" latinLnBrk="0" hangingPunct="1">
              <a:defRPr sz="2200" b="0" kern="1200" baseline="0">
                <a:solidFill>
                  <a:schemeClr val="bg1"/>
                </a:solidFill>
                <a:latin typeface="+mn-lt"/>
                <a:ea typeface="+mn-ea"/>
                <a:cs typeface="+mn-cs"/>
              </a:defRPr>
            </a:lvl1pPr>
          </a:lstStyle>
          <a:p>
            <a:fld id="{53C79624-536C-2340-9B6B-32214D3FA7D2}" type="datetimeFigureOut">
              <a:rPr lang="en-US" smtClean="0">
                <a:solidFill>
                  <a:prstClr val="white"/>
                </a:solidFill>
              </a:rPr>
              <a:pPr/>
              <a:t>9/5/2013</a:t>
            </a:fld>
            <a:endParaRPr lang="en-US">
              <a:solidFill>
                <a:prstClr val="white"/>
              </a:solidFill>
            </a:endParaRPr>
          </a:p>
        </p:txBody>
      </p:sp>
      <p:sp>
        <p:nvSpPr>
          <p:cNvPr id="5" name="Footer Placeholder 4"/>
          <p:cNvSpPr>
            <a:spLocks noGrp="1"/>
          </p:cNvSpPr>
          <p:nvPr>
            <p:ph type="ftr" sz="quarter" idx="11"/>
          </p:nvPr>
        </p:nvSpPr>
        <p:spPr>
          <a:xfrm>
            <a:off x="3218689" y="6356350"/>
            <a:ext cx="4736592" cy="365125"/>
          </a:xfrm>
        </p:spPr>
        <p:txBody>
          <a:bodyPr vert="horz" lIns="91429" tIns="45714" rIns="91429" bIns="45714" rtlCol="0" anchor="ctr"/>
          <a:lstStyle>
            <a:lvl1pPr marL="0" algn="l" defTabSz="914293" rtl="0" eaLnBrk="1" latinLnBrk="0" hangingPunct="1">
              <a:defRPr sz="1100" b="1" kern="1200">
                <a:solidFill>
                  <a:schemeClr val="tx2">
                    <a:lumMod val="60000"/>
                    <a:lumOff val="40000"/>
                  </a:schemeClr>
                </a:solidFill>
                <a:latin typeface="+mn-lt"/>
                <a:ea typeface="+mn-ea"/>
                <a:cs typeface="+mn-cs"/>
              </a:defRPr>
            </a:lvl1pPr>
          </a:lstStyle>
          <a:p>
            <a:endParaRPr lang="en-US" dirty="0">
              <a:solidFill>
                <a:srgbClr val="333333">
                  <a:lumMod val="60000"/>
                  <a:lumOff val="40000"/>
                </a:srgbClr>
              </a:solidFill>
            </a:endParaRPr>
          </a:p>
        </p:txBody>
      </p:sp>
      <p:sp>
        <p:nvSpPr>
          <p:cNvPr id="6" name="Slide Number Placeholder 5"/>
          <p:cNvSpPr>
            <a:spLocks noGrp="1"/>
          </p:cNvSpPr>
          <p:nvPr>
            <p:ph type="sldNum" sz="quarter" idx="12"/>
          </p:nvPr>
        </p:nvSpPr>
        <p:spPr>
          <a:xfrm>
            <a:off x="8256494" y="6356350"/>
            <a:ext cx="685800" cy="365125"/>
          </a:xfrm>
        </p:spPr>
        <p:txBody>
          <a:bodyPr vert="horz" lIns="91429" tIns="45714" rIns="91429" bIns="45714" rtlCol="0" anchor="ctr"/>
          <a:lstStyle>
            <a:lvl1pPr marL="0" algn="r" defTabSz="914293" rtl="0" eaLnBrk="1" latinLnBrk="0" hangingPunct="1">
              <a:defRPr sz="1100" b="1" kern="1200">
                <a:solidFill>
                  <a:schemeClr val="tx2">
                    <a:lumMod val="60000"/>
                    <a:lumOff val="40000"/>
                  </a:schemeClr>
                </a:solidFill>
                <a:latin typeface="+mn-lt"/>
                <a:ea typeface="+mn-ea"/>
                <a:cs typeface="+mn-cs"/>
              </a:defRPr>
            </a:lvl1pPr>
          </a:lstStyle>
          <a:p>
            <a:fld id="{4ABC1733-628F-5D40-BFAB-96D94F9966F9}" type="slidenum">
              <a:rPr lang="en-US" smtClean="0">
                <a:solidFill>
                  <a:srgbClr val="333333">
                    <a:lumMod val="60000"/>
                    <a:lumOff val="40000"/>
                  </a:srgbClr>
                </a:solidFill>
              </a:rPr>
              <a:pPr/>
              <a:t>‹#›</a:t>
            </a:fld>
            <a:endParaRPr lang="en-US">
              <a:solidFill>
                <a:srgbClr val="333333">
                  <a:lumMod val="60000"/>
                  <a:lumOff val="40000"/>
                </a:srgbClr>
              </a:solidFill>
            </a:endParaRPr>
          </a:p>
        </p:txBody>
      </p:sp>
    </p:spTree>
    <p:extLst>
      <p:ext uri="{BB962C8B-B14F-4D97-AF65-F5344CB8AC3E}">
        <p14:creationId xmlns:p14="http://schemas.microsoft.com/office/powerpoint/2010/main" val="19166273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62E00"/>
                </a:solidFill>
              </a:defRPr>
            </a:lvl1pPr>
          </a:lstStyle>
          <a:p>
            <a:r>
              <a:rPr lang="en-US" dirty="0" smtClean="0"/>
              <a:t>Click to edit Master title style</a:t>
            </a:r>
            <a:endParaRPr dirty="0"/>
          </a:p>
        </p:txBody>
      </p:sp>
      <p:sp>
        <p:nvSpPr>
          <p:cNvPr id="3" name="Content Placeholder 2"/>
          <p:cNvSpPr>
            <a:spLocks noGrp="1"/>
          </p:cNvSpPr>
          <p:nvPr>
            <p:ph idx="1"/>
          </p:nvPr>
        </p:nvSpPr>
        <p:spPr/>
        <p:txBody>
          <a:bodyPr/>
          <a:lstStyle>
            <a:lvl1pPr marL="228573" indent="-228573">
              <a:buClr>
                <a:srgbClr val="408000"/>
              </a:buClr>
              <a:buFont typeface="Wingdings" charset="2"/>
              <a:buChar char="§"/>
              <a:defRPr>
                <a:solidFill>
                  <a:srgbClr val="1A3800"/>
                </a:solidFill>
              </a:defRPr>
            </a:lvl1pPr>
            <a:lvl2pPr marL="457146" indent="-228573">
              <a:buClr>
                <a:srgbClr val="808000"/>
              </a:buClr>
              <a:buFont typeface="Wingdings" charset="2"/>
              <a:buChar char="§"/>
              <a:defRPr>
                <a:solidFill>
                  <a:srgbClr val="1A3800"/>
                </a:solidFill>
              </a:defRPr>
            </a:lvl2pPr>
            <a:lvl3pPr marL="685719" indent="-228573">
              <a:buClr>
                <a:srgbClr val="408000"/>
              </a:buClr>
              <a:buFont typeface="Wingdings" charset="2"/>
              <a:buChar char="§"/>
              <a:defRPr>
                <a:solidFill>
                  <a:srgbClr val="1A3800"/>
                </a:solidFill>
              </a:defRPr>
            </a:lvl3pPr>
            <a:lvl4pPr marL="914293" indent="-228573">
              <a:buClr>
                <a:srgbClr val="408000"/>
              </a:buClr>
              <a:buFont typeface="Wingdings" charset="2"/>
              <a:buChar char="§"/>
              <a:defRPr>
                <a:solidFill>
                  <a:srgbClr val="1A3800"/>
                </a:solidFill>
              </a:defRPr>
            </a:lvl4pPr>
            <a:lvl5pPr marL="1142867" indent="-228573">
              <a:buClr>
                <a:srgbClr val="408000"/>
              </a:buClr>
              <a:buFont typeface="Wingdings" charset="2"/>
              <a:buChar char="§"/>
              <a:defRPr>
                <a:solidFill>
                  <a:srgbClr val="1A38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333333">
                  <a:lumMod val="60000"/>
                  <a:lumOff val="40000"/>
                </a:srgbClr>
              </a:solidFill>
            </a:endParaRPr>
          </a:p>
        </p:txBody>
      </p:sp>
      <p:sp>
        <p:nvSpPr>
          <p:cNvPr id="6" name="Slide Number Placeholder 5"/>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
        <p:nvSpPr>
          <p:cNvPr id="8" name="Rectangle 7"/>
          <p:cNvSpPr/>
          <p:nvPr userDrawn="1"/>
        </p:nvSpPr>
        <p:spPr>
          <a:xfrm>
            <a:off x="7212106" y="268288"/>
            <a:ext cx="1645920" cy="1645920"/>
          </a:xfrm>
          <a:prstGeom prst="rect">
            <a:avLst/>
          </a:prstGeom>
          <a:gradFill flip="none" rotWithShape="1">
            <a:gsLst>
              <a:gs pos="0">
                <a:srgbClr val="808000">
                  <a:alpha val="32000"/>
                </a:srgbClr>
              </a:gs>
              <a:gs pos="100000">
                <a:srgbClr val="408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Tree>
    <p:extLst>
      <p:ext uri="{BB962C8B-B14F-4D97-AF65-F5344CB8AC3E}">
        <p14:creationId xmlns:p14="http://schemas.microsoft.com/office/powerpoint/2010/main" val="460881458"/>
      </p:ext>
    </p:extLst>
  </p:cSld>
  <p:clrMapOvr>
    <a:overrideClrMapping bg1="lt1" tx1="dk1" bg2="lt2" tx2="dk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ctrTitle"/>
          </p:nvPr>
        </p:nvSpPr>
        <p:spPr>
          <a:xfrm>
            <a:off x="3200400"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800"/>
            <a:ext cx="5457918" cy="618565"/>
          </a:xfrm>
        </p:spPr>
        <p:txBody>
          <a:bodyPr>
            <a:normAutofit/>
          </a:bodyPr>
          <a:lstStyle>
            <a:lvl1pPr marL="0" indent="0" algn="l">
              <a:spcBef>
                <a:spcPct val="0"/>
              </a:spcBef>
              <a:buNone/>
              <a:defRPr sz="1600">
                <a:solidFill>
                  <a:schemeClr val="tx2"/>
                </a:solidFill>
              </a:defRPr>
            </a:lvl1pPr>
            <a:lvl2pPr marL="457146" indent="0" algn="ctr">
              <a:spcBef>
                <a:spcPct val="0"/>
              </a:spcBef>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53C79624-536C-2340-9B6B-32214D3FA7D2}" type="datetimeFigureOut">
              <a:rPr lang="en-US" smtClean="0">
                <a:solidFill>
                  <a:prstClr val="white"/>
                </a:solidFill>
              </a:rPr>
              <a:pPr/>
              <a:t>9/5/2013</a:t>
            </a:fld>
            <a:endParaRPr lang="en-US">
              <a:solidFill>
                <a:prstClr val="white"/>
              </a:solidFill>
            </a:endParaRPr>
          </a:p>
        </p:txBody>
      </p:sp>
      <p:sp>
        <p:nvSpPr>
          <p:cNvPr id="5" name="Footer Placeholder 4"/>
          <p:cNvSpPr>
            <a:spLocks noGrp="1"/>
          </p:cNvSpPr>
          <p:nvPr>
            <p:ph type="ftr" sz="quarter" idx="11"/>
          </p:nvPr>
        </p:nvSpPr>
        <p:spPr>
          <a:xfrm>
            <a:off x="3213848" y="6356350"/>
            <a:ext cx="4734112" cy="365125"/>
          </a:xfrm>
        </p:spPr>
        <p:txBody>
          <a:bodyPr/>
          <a:lstStyle/>
          <a:p>
            <a:endParaRPr lang="en-US">
              <a:solidFill>
                <a:srgbClr val="333333">
                  <a:lumMod val="60000"/>
                  <a:lumOff val="40000"/>
                </a:srgbClr>
              </a:solidFill>
            </a:endParaRPr>
          </a:p>
        </p:txBody>
      </p:sp>
      <p:sp>
        <p:nvSpPr>
          <p:cNvPr id="6" name="Slide Number Placeholder 5"/>
          <p:cNvSpPr>
            <a:spLocks noGrp="1"/>
          </p:cNvSpPr>
          <p:nvPr>
            <p:ph type="sldNum" sz="quarter" idx="12"/>
          </p:nvPr>
        </p:nvSpPr>
        <p:spPr>
          <a:xfrm>
            <a:off x="8265459" y="6356350"/>
            <a:ext cx="685800" cy="365125"/>
          </a:xfrm>
        </p:spPr>
        <p:txBody>
          <a:bodyPr vert="horz" lIns="91429" tIns="45714" rIns="91429" bIns="45714" rtlCol="0" anchor="ctr"/>
          <a:lstStyle>
            <a:lvl1pPr marL="0" algn="r" defTabSz="914293" rtl="0" eaLnBrk="1" latinLnBrk="0" hangingPunct="1">
              <a:defRPr sz="1100" b="1" kern="1200">
                <a:solidFill>
                  <a:schemeClr val="tx2">
                    <a:lumMod val="60000"/>
                    <a:lumOff val="40000"/>
                  </a:schemeClr>
                </a:solidFill>
                <a:latin typeface="+mn-lt"/>
                <a:ea typeface="+mn-ea"/>
                <a:cs typeface="+mn-cs"/>
              </a:defRPr>
            </a:lvl1pPr>
          </a:lstStyle>
          <a:p>
            <a:fld id="{4ABC1733-628F-5D40-BFAB-96D94F9966F9}" type="slidenum">
              <a:rPr lang="en-US" smtClean="0">
                <a:solidFill>
                  <a:srgbClr val="333333">
                    <a:lumMod val="60000"/>
                    <a:lumOff val="40000"/>
                  </a:srgbClr>
                </a:solidFill>
              </a:rPr>
              <a:pPr/>
              <a:t>‹#›</a:t>
            </a:fld>
            <a:endParaRPr lang="en-US">
              <a:solidFill>
                <a:srgbClr val="333333">
                  <a:lumMod val="60000"/>
                  <a:lumOff val="40000"/>
                </a:srgbClr>
              </a:solidFill>
            </a:endParaRPr>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Tree>
    <p:extLst>
      <p:ext uri="{BB962C8B-B14F-4D97-AF65-F5344CB8AC3E}">
        <p14:creationId xmlns:p14="http://schemas.microsoft.com/office/powerpoint/2010/main" val="262260592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a:xfrm>
            <a:off x="2178424"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4" y="2209801"/>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5" name="Footer Placeholder 4"/>
          <p:cNvSpPr>
            <a:spLocks noGrp="1"/>
          </p:cNvSpPr>
          <p:nvPr>
            <p:ph type="ftr" sz="quarter" idx="11"/>
          </p:nvPr>
        </p:nvSpPr>
        <p:spPr>
          <a:xfrm>
            <a:off x="2178423" y="6356350"/>
            <a:ext cx="4926852" cy="365125"/>
          </a:xfrm>
        </p:spPr>
        <p:txBody>
          <a:bodyPr/>
          <a:lstStyle/>
          <a:p>
            <a:endParaRPr lang="en-US">
              <a:solidFill>
                <a:srgbClr val="333333">
                  <a:lumMod val="60000"/>
                  <a:lumOff val="40000"/>
                </a:srgbClr>
              </a:solidFill>
            </a:endParaRPr>
          </a:p>
        </p:txBody>
      </p:sp>
      <p:sp>
        <p:nvSpPr>
          <p:cNvPr id="6" name="Slide Number Placeholder 5"/>
          <p:cNvSpPr>
            <a:spLocks noGrp="1"/>
          </p:cNvSpPr>
          <p:nvPr>
            <p:ph type="sldNum" sz="quarter" idx="12"/>
          </p:nvPr>
        </p:nvSpPr>
        <p:spPr>
          <a:xfrm>
            <a:off x="331694" y="361016"/>
            <a:ext cx="506506" cy="365125"/>
          </a:xfrm>
        </p:spPr>
        <p:txBody>
          <a:bodyPr/>
          <a:lstStyle/>
          <a:p>
            <a:fld id="{4ABC1733-628F-5D40-BFAB-96D94F9966F9}" type="slidenum">
              <a:rPr lang="en-US" smtClean="0">
                <a:solidFill>
                  <a:prstClr val="white"/>
                </a:solidFill>
              </a:rPr>
              <a:pPr/>
              <a:t>‹#›</a:t>
            </a:fld>
            <a:endParaRPr lang="en-US">
              <a:solidFill>
                <a:prstClr val="white"/>
              </a:solidFill>
            </a:endParaRPr>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extLst>
      <p:ext uri="{BB962C8B-B14F-4D97-AF65-F5344CB8AC3E}">
        <p14:creationId xmlns:p14="http://schemas.microsoft.com/office/powerpoint/2010/main" val="364801390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3" y="268289"/>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a:xfrm>
            <a:off x="2209802"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2" y="4824414"/>
            <a:ext cx="4966446" cy="1320800"/>
          </a:xfrm>
        </p:spPr>
        <p:txBody>
          <a:bodyPr anchor="t" anchorCtr="0">
            <a:normAutofit/>
          </a:bodyPr>
          <a:lstStyle>
            <a:lvl1pPr marL="0" indent="0" algn="r">
              <a:spcBef>
                <a:spcPts val="0"/>
              </a:spcBef>
              <a:buNone/>
              <a:defRPr sz="1600">
                <a:solidFill>
                  <a:schemeClr val="tx2"/>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5" name="Footer Placeholder 4"/>
          <p:cNvSpPr>
            <a:spLocks noGrp="1"/>
          </p:cNvSpPr>
          <p:nvPr>
            <p:ph type="ftr" sz="quarter" idx="11"/>
          </p:nvPr>
        </p:nvSpPr>
        <p:spPr>
          <a:xfrm>
            <a:off x="174812" y="6356350"/>
            <a:ext cx="5311588" cy="365125"/>
          </a:xfrm>
        </p:spPr>
        <p:txBody>
          <a:bodyPr/>
          <a:lstStyle/>
          <a:p>
            <a:endParaRPr lang="en-US">
              <a:solidFill>
                <a:srgbClr val="333333">
                  <a:lumMod val="60000"/>
                  <a:lumOff val="40000"/>
                </a:srgbClr>
              </a:solidFill>
            </a:endParaRPr>
          </a:p>
        </p:txBody>
      </p:sp>
      <p:sp>
        <p:nvSpPr>
          <p:cNvPr id="6" name="Slide Number Placeholder 5"/>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03734869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4ABC1733-628F-5D40-BFAB-96D94F9966F9}" type="slidenum">
              <a:rPr lang="en-US" smtClean="0">
                <a:solidFill>
                  <a:prstClr val="white"/>
                </a:solidFill>
              </a:rPr>
              <a:pPr/>
              <a:t>‹#›</a:t>
            </a:fld>
            <a:endParaRPr lang="en-US">
              <a:solidFill>
                <a:prstClr val="white"/>
              </a:solidFill>
            </a:endParaRPr>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extLst>
      <p:ext uri="{BB962C8B-B14F-4D97-AF65-F5344CB8AC3E}">
        <p14:creationId xmlns:p14="http://schemas.microsoft.com/office/powerpoint/2010/main" val="293245693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9"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a:xfrm>
            <a:off x="457200"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333333">
                  <a:lumMod val="60000"/>
                  <a:lumOff val="40000"/>
                </a:srgbClr>
              </a:solidFill>
            </a:endParaRPr>
          </a:p>
        </p:txBody>
      </p:sp>
      <p:sp>
        <p:nvSpPr>
          <p:cNvPr id="7" name="Slide Number Placeholder 6"/>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52940479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9"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2"/>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333333">
                  <a:lumMod val="60000"/>
                  <a:lumOff val="40000"/>
                </a:srgbClr>
              </a:solidFill>
            </a:endParaRPr>
          </a:p>
        </p:txBody>
      </p:sp>
      <p:sp>
        <p:nvSpPr>
          <p:cNvPr id="9" name="Slide Number Placeholder 8"/>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75143393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9"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a:xfrm>
            <a:off x="457200"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333333">
                  <a:lumMod val="60000"/>
                  <a:lumOff val="40000"/>
                </a:srgbClr>
              </a:solidFill>
            </a:endParaRPr>
          </a:p>
        </p:txBody>
      </p:sp>
      <p:sp>
        <p:nvSpPr>
          <p:cNvPr id="7" name="Slide Number Placeholder 6"/>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
        <p:nvSpPr>
          <p:cNvPr id="9" name="Content Placeholder 2"/>
          <p:cNvSpPr>
            <a:spLocks noGrp="1"/>
          </p:cNvSpPr>
          <p:nvPr>
            <p:ph sz="half" idx="13"/>
          </p:nvPr>
        </p:nvSpPr>
        <p:spPr>
          <a:xfrm>
            <a:off x="457200"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179405733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9"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a:xfrm>
            <a:off x="457200"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333333">
                  <a:lumMod val="60000"/>
                  <a:lumOff val="40000"/>
                </a:srgbClr>
              </a:solidFill>
            </a:endParaRPr>
          </a:p>
        </p:txBody>
      </p:sp>
      <p:sp>
        <p:nvSpPr>
          <p:cNvPr id="7" name="Slide Number Placeholder 6"/>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4"/>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340690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01/24/12</a:t>
            </a:r>
          </a:p>
        </p:txBody>
      </p:sp>
      <p:sp>
        <p:nvSpPr>
          <p:cNvPr id="6" name="Rectangle 5"/>
          <p:cNvSpPr>
            <a:spLocks noGrp="1" noChangeArrowheads="1"/>
          </p:cNvSpPr>
          <p:nvPr>
            <p:ph type="sldNum" idx="11"/>
          </p:nvPr>
        </p:nvSpPr>
        <p:spPr>
          <a:ln/>
        </p:spPr>
        <p:txBody>
          <a:bodyPr/>
          <a:lstStyle>
            <a:lvl1pPr>
              <a:defRPr/>
            </a:lvl1pPr>
          </a:lstStyle>
          <a:p>
            <a:pPr>
              <a:defRPr/>
            </a:pPr>
            <a:fld id="{20A94141-0D02-4FDE-A6EA-C6205B3A7C2C}" type="slidenum">
              <a:rPr lang="en-US"/>
              <a:pPr>
                <a:defRPr/>
              </a:pPr>
              <a:t>‹#›</a:t>
            </a:fld>
            <a:endParaRPr lang="en-US"/>
          </a:p>
        </p:txBody>
      </p:sp>
    </p:spTree>
    <p:extLst>
      <p:ext uri="{BB962C8B-B14F-4D97-AF65-F5344CB8AC3E}">
        <p14:creationId xmlns:p14="http://schemas.microsoft.com/office/powerpoint/2010/main" val="192995500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9"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a:xfrm>
            <a:off x="457200"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333333">
                  <a:lumMod val="60000"/>
                  <a:lumOff val="40000"/>
                </a:srgbClr>
              </a:solidFill>
            </a:endParaRPr>
          </a:p>
        </p:txBody>
      </p:sp>
      <p:sp>
        <p:nvSpPr>
          <p:cNvPr id="7" name="Slide Number Placeholder 6"/>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157630485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9"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333333">
                  <a:lumMod val="60000"/>
                  <a:lumOff val="40000"/>
                </a:srgbClr>
              </a:solidFill>
            </a:endParaRPr>
          </a:p>
        </p:txBody>
      </p:sp>
      <p:sp>
        <p:nvSpPr>
          <p:cNvPr id="5" name="Slide Number Placeholder 4"/>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87332523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9"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Date Placeholder 1"/>
          <p:cNvSpPr>
            <a:spLocks noGrp="1"/>
          </p:cNvSpPr>
          <p:nvPr>
            <p:ph type="dt" sz="half" idx="10"/>
          </p:nvPr>
        </p:nvSpPr>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333333">
                  <a:lumMod val="60000"/>
                  <a:lumOff val="40000"/>
                </a:srgbClr>
              </a:solidFill>
            </a:endParaRPr>
          </a:p>
        </p:txBody>
      </p:sp>
      <p:sp>
        <p:nvSpPr>
          <p:cNvPr id="4" name="Slide Number Placeholder 3"/>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17315978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9"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1"/>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333333">
                  <a:lumMod val="60000"/>
                  <a:lumOff val="40000"/>
                </a:srgbClr>
              </a:solidFill>
            </a:endParaRPr>
          </a:p>
        </p:txBody>
      </p:sp>
      <p:sp>
        <p:nvSpPr>
          <p:cNvPr id="7" name="Slide Number Placeholder 6"/>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39343325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1"/>
            <a:ext cx="3566160" cy="3657601"/>
          </a:xfrm>
        </p:spPr>
        <p:txBody>
          <a:bodyPr>
            <a:normAutofit/>
          </a:bodyPr>
          <a:lstStyle>
            <a:lvl1pPr marL="0" indent="0">
              <a:spcBef>
                <a:spcPts val="600"/>
              </a:spcBef>
              <a:buNone/>
              <a:defRPr sz="16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5"/>
            <a:ext cx="1752600" cy="365125"/>
          </a:xfrm>
        </p:spPr>
        <p:txBody>
          <a:bodyPr/>
          <a:lstStyle>
            <a:lvl1pPr algn="l">
              <a:defRPr/>
            </a:lvl1p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6" name="Footer Placeholder 5"/>
          <p:cNvSpPr>
            <a:spLocks noGrp="1"/>
          </p:cNvSpPr>
          <p:nvPr>
            <p:ph type="ftr" sz="quarter" idx="11"/>
          </p:nvPr>
        </p:nvSpPr>
        <p:spPr>
          <a:xfrm>
            <a:off x="174812" y="6356350"/>
            <a:ext cx="3863788" cy="365125"/>
          </a:xfrm>
        </p:spPr>
        <p:txBody>
          <a:bodyPr/>
          <a:lstStyle/>
          <a:p>
            <a:endParaRPr lang="en-US">
              <a:solidFill>
                <a:srgbClr val="333333">
                  <a:lumMod val="60000"/>
                  <a:lumOff val="40000"/>
                </a:srgbClr>
              </a:solidFill>
            </a:endParaRPr>
          </a:p>
        </p:txBody>
      </p:sp>
      <p:sp>
        <p:nvSpPr>
          <p:cNvPr id="7" name="Slide Number Placeholder 6"/>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
        <p:nvSpPr>
          <p:cNvPr id="10" name="Picture Placeholder 9"/>
          <p:cNvSpPr>
            <a:spLocks noGrp="1"/>
          </p:cNvSpPr>
          <p:nvPr>
            <p:ph type="pic" sz="quarter" idx="13"/>
          </p:nvPr>
        </p:nvSpPr>
        <p:spPr>
          <a:xfrm>
            <a:off x="4760259" y="990601"/>
            <a:ext cx="4096512" cy="5611813"/>
          </a:xfrm>
        </p:spPr>
        <p:txBody>
          <a:bodyPr/>
          <a:lstStyle>
            <a:lvl1pPr>
              <a:buNone/>
              <a:defRPr/>
            </a:lvl1pPr>
          </a:lstStyle>
          <a:p>
            <a:r>
              <a:rPr lang="en-US" smtClean="0"/>
              <a:t>Drag picture to placeholder or click icon to add</a:t>
            </a:r>
            <a:endParaRPr/>
          </a:p>
        </p:txBody>
      </p:sp>
    </p:spTree>
    <p:extLst>
      <p:ext uri="{BB962C8B-B14F-4D97-AF65-F5344CB8AC3E}">
        <p14:creationId xmlns:p14="http://schemas.microsoft.com/office/powerpoint/2010/main" val="256466021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6"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9" y="4840941"/>
            <a:ext cx="6475412" cy="1304271"/>
          </a:xfrm>
        </p:spPr>
        <p:txBody>
          <a:bodyPr>
            <a:normAutofit/>
          </a:bodyPr>
          <a:lstStyle>
            <a:lvl1pPr marL="0" indent="0">
              <a:spcBef>
                <a:spcPts val="0"/>
              </a:spcBef>
              <a:buNone/>
              <a:defRPr sz="16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333333">
                  <a:lumMod val="60000"/>
                  <a:lumOff val="40000"/>
                </a:srgbClr>
              </a:solidFill>
            </a:endParaRPr>
          </a:p>
        </p:txBody>
      </p:sp>
      <p:sp>
        <p:nvSpPr>
          <p:cNvPr id="7" name="Slide Number Placeholder 6"/>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0365977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2"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9" y="4840941"/>
            <a:ext cx="6475412" cy="1304271"/>
          </a:xfrm>
        </p:spPr>
        <p:txBody>
          <a:bodyPr>
            <a:normAutofit/>
          </a:bodyPr>
          <a:lstStyle>
            <a:lvl1pPr marL="0" indent="0">
              <a:spcBef>
                <a:spcPts val="0"/>
              </a:spcBef>
              <a:buNone/>
              <a:defRPr sz="16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333333">
                  <a:lumMod val="60000"/>
                  <a:lumOff val="40000"/>
                </a:srgbClr>
              </a:solidFill>
            </a:endParaRPr>
          </a:p>
        </p:txBody>
      </p:sp>
      <p:sp>
        <p:nvSpPr>
          <p:cNvPr id="7" name="Slide Number Placeholder 6"/>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
        <p:nvSpPr>
          <p:cNvPr id="10" name="Picture Placeholder 2"/>
          <p:cNvSpPr>
            <a:spLocks noGrp="1"/>
          </p:cNvSpPr>
          <p:nvPr>
            <p:ph type="pic" idx="13"/>
          </p:nvPr>
        </p:nvSpPr>
        <p:spPr>
          <a:xfrm>
            <a:off x="3352801" y="268288"/>
            <a:ext cx="4701988" cy="1775665"/>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1" y="2131936"/>
            <a:ext cx="2304288" cy="1775665"/>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1" y="2131936"/>
            <a:ext cx="2304288" cy="1775665"/>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r>
              <a:rPr lang="en-US" smtClean="0"/>
              <a:t>Drag picture to placeholder or click icon to add</a:t>
            </a:r>
            <a:endParaRPr/>
          </a:p>
        </p:txBody>
      </p:sp>
    </p:spTree>
    <p:extLst>
      <p:ext uri="{BB962C8B-B14F-4D97-AF65-F5344CB8AC3E}">
        <p14:creationId xmlns:p14="http://schemas.microsoft.com/office/powerpoint/2010/main" val="327370133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333333">
                  <a:lumMod val="60000"/>
                  <a:lumOff val="40000"/>
                </a:srgbClr>
              </a:solidFill>
            </a:endParaRPr>
          </a:p>
        </p:txBody>
      </p:sp>
      <p:sp>
        <p:nvSpPr>
          <p:cNvPr id="6" name="Slide Number Placeholder 5"/>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184829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9"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defTabSz="457146" fontAlgn="auto">
              <a:spcBef>
                <a:spcPts val="0"/>
              </a:spcBef>
              <a:spcAft>
                <a:spcPts val="0"/>
              </a:spcAft>
              <a:buClrTx/>
              <a:buSzTx/>
              <a:buFontTx/>
              <a:buNone/>
            </a:pPr>
            <a:endParaRPr>
              <a:solidFill>
                <a:prstClr val="white"/>
              </a:solidFill>
            </a:endParaRPr>
          </a:p>
        </p:txBody>
      </p:sp>
      <p:sp>
        <p:nvSpPr>
          <p:cNvPr id="2" name="Vertical Title 1"/>
          <p:cNvSpPr>
            <a:spLocks noGrp="1"/>
          </p:cNvSpPr>
          <p:nvPr>
            <p:ph type="title" orient="vert"/>
          </p:nvPr>
        </p:nvSpPr>
        <p:spPr>
          <a:xfrm>
            <a:off x="7543800"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3C79624-536C-2340-9B6B-32214D3FA7D2}" type="datetimeFigureOut">
              <a:rPr lang="en-US" smtClean="0">
                <a:solidFill>
                  <a:srgbClr val="333333">
                    <a:lumMod val="60000"/>
                    <a:lumOff val="40000"/>
                  </a:srgbClr>
                </a:solidFill>
              </a:rPr>
              <a:pPr/>
              <a:t>9/5/2013</a:t>
            </a:fld>
            <a:endParaRPr lang="en-US">
              <a:solidFill>
                <a:srgbClr val="333333">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333333">
                  <a:lumMod val="60000"/>
                  <a:lumOff val="40000"/>
                </a:srgbClr>
              </a:solidFill>
            </a:endParaRPr>
          </a:p>
        </p:txBody>
      </p:sp>
      <p:sp>
        <p:nvSpPr>
          <p:cNvPr id="6" name="Slide Number Placeholder 5"/>
          <p:cNvSpPr>
            <a:spLocks noGrp="1"/>
          </p:cNvSpPr>
          <p:nvPr>
            <p:ph type="sldNum" sz="quarter" idx="12"/>
          </p:nvPr>
        </p:nvSpPr>
        <p:spPr/>
        <p:txBody>
          <a:bodyPr/>
          <a:lstStyle/>
          <a:p>
            <a:fld id="{4ABC1733-628F-5D40-BFAB-96D94F9966F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51272590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p:txBody>
          <a:bodyPr/>
          <a:lstStyle>
            <a:lvl1pPr fontAlgn="auto">
              <a:spcBef>
                <a:spcPts val="0"/>
              </a:spcBef>
              <a:spcAft>
                <a:spcPts val="0"/>
              </a:spcAft>
              <a:defRPr/>
            </a:lvl1pPr>
          </a:lstStyle>
          <a:p>
            <a:pPr>
              <a:defRPr/>
            </a:pPr>
            <a:r>
              <a:rPr lang="en-US"/>
              <a:t>01/24/12</a:t>
            </a:r>
          </a:p>
        </p:txBody>
      </p:sp>
      <p:sp>
        <p:nvSpPr>
          <p:cNvPr id="5" name="Rectangle 5"/>
          <p:cNvSpPr>
            <a:spLocks noGrp="1" noChangeArrowheads="1"/>
          </p:cNvSpPr>
          <p:nvPr>
            <p:ph type="sldNum" idx="11"/>
          </p:nvPr>
        </p:nvSpPr>
        <p:spPr/>
        <p:txBody>
          <a:bodyPr/>
          <a:lstStyle>
            <a:lvl1pPr fontAlgn="auto">
              <a:spcBef>
                <a:spcPts val="0"/>
              </a:spcBef>
              <a:spcAft>
                <a:spcPts val="0"/>
              </a:spcAft>
              <a:defRPr/>
            </a:lvl1pPr>
          </a:lstStyle>
          <a:p>
            <a:pPr>
              <a:defRPr/>
            </a:pPr>
            <a:fld id="{C4A2E51A-F7C9-492F-876F-799C8C2F37D0}" type="slidenum">
              <a:rPr lang="en-US"/>
              <a:pPr>
                <a:defRPr/>
              </a:pPr>
              <a:t>‹#›</a:t>
            </a:fld>
            <a:endParaRPr lang="en-US"/>
          </a:p>
        </p:txBody>
      </p:sp>
    </p:spTree>
    <p:extLst>
      <p:ext uri="{BB962C8B-B14F-4D97-AF65-F5344CB8AC3E}">
        <p14:creationId xmlns:p14="http://schemas.microsoft.com/office/powerpoint/2010/main" val="2771573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slideLayout" Target="../slideLayouts/slideLayout92.xml"/><Relationship Id="rId18" Type="http://schemas.openxmlformats.org/officeDocument/2006/relationships/slideLayout" Target="../slideLayouts/slideLayout9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slideLayout" Target="../slideLayouts/slideLayout91.xml"/><Relationship Id="rId17" Type="http://schemas.openxmlformats.org/officeDocument/2006/relationships/slideLayout" Target="../slideLayouts/slideLayout96.xml"/><Relationship Id="rId2" Type="http://schemas.openxmlformats.org/officeDocument/2006/relationships/slideLayout" Target="../slideLayouts/slideLayout81.xml"/><Relationship Id="rId16" Type="http://schemas.openxmlformats.org/officeDocument/2006/relationships/slideLayout" Target="../slideLayouts/slideLayout95.xml"/><Relationship Id="rId20" Type="http://schemas.openxmlformats.org/officeDocument/2006/relationships/theme" Target="../theme/theme8.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5" Type="http://schemas.openxmlformats.org/officeDocument/2006/relationships/slideLayout" Target="../slideLayouts/slideLayout94.xml"/><Relationship Id="rId10" Type="http://schemas.openxmlformats.org/officeDocument/2006/relationships/slideLayout" Target="../slideLayouts/slideLayout89.xml"/><Relationship Id="rId19" Type="http://schemas.openxmlformats.org/officeDocument/2006/relationships/slideLayout" Target="../slideLayouts/slideLayout98.xml"/><Relationship Id="rId4" Type="http://schemas.openxmlformats.org/officeDocument/2006/relationships/slideLayout" Target="../slideLayouts/slideLayout83.xml"/><Relationship Id="rId9" Type="http://schemas.openxmlformats.org/officeDocument/2006/relationships/slideLayout" Target="../slideLayouts/slideLayout88.xml"/><Relationship Id="rId14" Type="http://schemas.openxmlformats.org/officeDocument/2006/relationships/slideLayout" Target="../slideLayouts/slideLayout9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6.xml"/><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9.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7813"/>
            <a:ext cx="8228013" cy="1138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0"/>
            <a:ext cx="8228013" cy="4529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3638"/>
            <a:ext cx="2132013"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ea typeface="+mn-ea"/>
                <a:cs typeface="Arial" charset="0"/>
              </a:defRPr>
            </a:lvl1pPr>
          </a:lstStyle>
          <a:p>
            <a:pPr>
              <a:defRPr/>
            </a:pPr>
            <a:r>
              <a:rPr lang="en-US"/>
              <a:t>01/24/12</a:t>
            </a:r>
          </a:p>
        </p:txBody>
      </p:sp>
      <p:sp>
        <p:nvSpPr>
          <p:cNvPr id="1029" name="Text Box 4"/>
          <p:cNvSpPr txBox="1">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 name="Rectangle 5"/>
          <p:cNvSpPr>
            <a:spLocks noGrp="1" noChangeArrowheads="1"/>
          </p:cNvSpPr>
          <p:nvPr>
            <p:ph type="sldNum"/>
          </p:nvPr>
        </p:nvSpPr>
        <p:spPr bwMode="auto">
          <a:xfrm>
            <a:off x="6553200" y="6243638"/>
            <a:ext cx="2132013"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ea typeface="+mn-ea"/>
                <a:cs typeface="Arial" charset="0"/>
              </a:defRPr>
            </a:lvl1pPr>
          </a:lstStyle>
          <a:p>
            <a:pPr>
              <a:defRPr/>
            </a:pPr>
            <a:fld id="{245F9F35-4BAC-4C99-9898-74E699F394E9}" type="slidenum">
              <a:rPr lang="en-US"/>
              <a:pPr>
                <a:defRPr/>
              </a:pPr>
              <a:t>‹#›</a:t>
            </a:fld>
            <a:endParaRPr lang="en-US"/>
          </a:p>
        </p:txBody>
      </p:sp>
      <p:sp>
        <p:nvSpPr>
          <p:cNvPr id="1031" name="Freeform 6"/>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80">
            <a:solidFill>
              <a:srgbClr val="CC99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2" name="Line 7"/>
          <p:cNvSpPr>
            <a:spLocks noChangeShapeType="1"/>
          </p:cNvSpPr>
          <p:nvPr/>
        </p:nvSpPr>
        <p:spPr bwMode="auto">
          <a:xfrm>
            <a:off x="457200" y="6172200"/>
            <a:ext cx="8229600" cy="1588"/>
          </a:xfrm>
          <a:prstGeom prst="line">
            <a:avLst/>
          </a:prstGeom>
          <a:noFill/>
          <a:ln w="19080">
            <a:solidFill>
              <a:srgbClr val="CC99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5567" r:id="rId1"/>
    <p:sldLayoutId id="2147485568" r:id="rId2"/>
    <p:sldLayoutId id="2147485569" r:id="rId3"/>
    <p:sldLayoutId id="2147485570" r:id="rId4"/>
    <p:sldLayoutId id="2147485571" r:id="rId5"/>
    <p:sldLayoutId id="2147485572" r:id="rId6"/>
    <p:sldLayoutId id="2147485573" r:id="rId7"/>
    <p:sldLayoutId id="2147485574" r:id="rId8"/>
    <p:sldLayoutId id="2147485575" r:id="rId9"/>
    <p:sldLayoutId id="2147485576" r:id="rId10"/>
    <p:sldLayoutId id="2147485577" r:id="rId11"/>
  </p:sldLayoutIdLst>
  <p:hf sldNum="0" hdr="0" ftr="0"/>
  <p:txStyles>
    <p:titleStyle>
      <a:lvl1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2pPr>
      <a:lvl3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3pPr>
      <a:lvl4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4pPr>
      <a:lvl5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5pPr>
      <a:lvl6pPr marL="2514600" indent="-228600"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6pPr>
      <a:lvl7pPr marL="2971800" indent="-228600"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7pPr>
      <a:lvl8pPr marL="3429000" indent="-228600"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8pPr>
      <a:lvl9pPr marL="3886200" indent="-228600"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9pPr>
    </p:titleStyle>
    <p:bodyStyle>
      <a:lvl1pPr marL="342900" indent="-342900" algn="l" defTabSz="457200"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mn-lt"/>
          <a:ea typeface="+mn-ea"/>
          <a:cs typeface="+mn-cs"/>
        </a:defRPr>
      </a:lvl1pPr>
      <a:lvl2pPr marL="742950" indent="-285750" algn="l" defTabSz="457200"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ea typeface="+mn-ea"/>
        </a:defRPr>
      </a:lvl2pPr>
      <a:lvl3pPr marL="1143000" indent="-228600" algn="l" defTabSz="457200"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7813"/>
            <a:ext cx="8228013" cy="1138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457200" y="1600200"/>
            <a:ext cx="8228013" cy="4529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3638"/>
            <a:ext cx="2132013"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723900" algn="l"/>
                <a:tab pos="1447800" algn="l"/>
              </a:tabLst>
              <a:defRPr sz="1200">
                <a:solidFill>
                  <a:srgbClr val="000000"/>
                </a:solidFill>
                <a:latin typeface="+mj-lt"/>
                <a:ea typeface="+mn-ea"/>
                <a:cs typeface="Arial Unicode MS" charset="0"/>
              </a:defRPr>
            </a:lvl1pPr>
          </a:lstStyle>
          <a:p>
            <a:pPr>
              <a:defRPr/>
            </a:pPr>
            <a:r>
              <a:rPr lang="en-US"/>
              <a:t>01/24/12</a:t>
            </a:r>
          </a:p>
        </p:txBody>
      </p:sp>
      <p:sp>
        <p:nvSpPr>
          <p:cNvPr id="2053" name="Text Box 4"/>
          <p:cNvSpPr txBox="1">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 name="Rectangle 5"/>
          <p:cNvSpPr>
            <a:spLocks noGrp="1" noChangeArrowheads="1"/>
          </p:cNvSpPr>
          <p:nvPr>
            <p:ph type="sldNum"/>
          </p:nvPr>
        </p:nvSpPr>
        <p:spPr bwMode="auto">
          <a:xfrm>
            <a:off x="6553200" y="6243638"/>
            <a:ext cx="2132013"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723900" algn="l"/>
                <a:tab pos="1447800" algn="l"/>
              </a:tabLst>
              <a:defRPr sz="1200">
                <a:solidFill>
                  <a:srgbClr val="000000"/>
                </a:solidFill>
                <a:latin typeface="+mj-lt"/>
                <a:ea typeface="+mn-ea"/>
                <a:cs typeface="Arial Unicode MS" charset="0"/>
              </a:defRPr>
            </a:lvl1pPr>
          </a:lstStyle>
          <a:p>
            <a:pPr>
              <a:defRPr/>
            </a:pPr>
            <a:fld id="{CB451244-6B08-4B1F-A5B2-D63CFF439E78}" type="slidenum">
              <a:rPr lang="en-US"/>
              <a:pPr>
                <a:defRPr/>
              </a:pPr>
              <a:t>‹#›</a:t>
            </a:fld>
            <a:endParaRPr lang="en-US"/>
          </a:p>
        </p:txBody>
      </p:sp>
      <p:sp>
        <p:nvSpPr>
          <p:cNvPr id="2055" name="Freeform 6"/>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80">
            <a:solidFill>
              <a:srgbClr val="CC99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6" name="Line 7"/>
          <p:cNvSpPr>
            <a:spLocks noChangeShapeType="1"/>
          </p:cNvSpPr>
          <p:nvPr/>
        </p:nvSpPr>
        <p:spPr bwMode="auto">
          <a:xfrm>
            <a:off x="457200" y="6172200"/>
            <a:ext cx="8229600" cy="1588"/>
          </a:xfrm>
          <a:prstGeom prst="line">
            <a:avLst/>
          </a:prstGeom>
          <a:noFill/>
          <a:ln w="19080">
            <a:solidFill>
              <a:srgbClr val="CC99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5578" r:id="rId1"/>
    <p:sldLayoutId id="2147485579" r:id="rId2"/>
    <p:sldLayoutId id="2147485580" r:id="rId3"/>
    <p:sldLayoutId id="2147485581" r:id="rId4"/>
    <p:sldLayoutId id="2147485582" r:id="rId5"/>
    <p:sldLayoutId id="2147485583" r:id="rId6"/>
    <p:sldLayoutId id="2147485584" r:id="rId7"/>
    <p:sldLayoutId id="2147485585" r:id="rId8"/>
    <p:sldLayoutId id="2147485586" r:id="rId9"/>
    <p:sldLayoutId id="2147485587" r:id="rId10"/>
    <p:sldLayoutId id="2147485588" r:id="rId11"/>
  </p:sldLayoutIdLst>
  <p:hf sldNum="0" hdr="0" ftr="0"/>
  <p:txStyles>
    <p:titleStyle>
      <a:lvl1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2pPr>
      <a:lvl3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3pPr>
      <a:lvl4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4pPr>
      <a:lvl5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5pPr>
      <a:lvl6pPr marL="2514600" indent="-228600"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6pPr>
      <a:lvl7pPr marL="2971800" indent="-228600"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7pPr>
      <a:lvl8pPr marL="3429000" indent="-228600"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8pPr>
      <a:lvl9pPr marL="3886200" indent="-228600"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9pPr>
    </p:titleStyle>
    <p:bodyStyle>
      <a:lvl1pPr marL="342900" indent="-342900" algn="l" defTabSz="457200"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mn-lt"/>
          <a:ea typeface="+mn-ea"/>
          <a:cs typeface="+mn-cs"/>
        </a:defRPr>
      </a:lvl1pPr>
      <a:lvl2pPr marL="742950" indent="-285750" algn="l" defTabSz="457200"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ea typeface="+mn-ea"/>
        </a:defRPr>
      </a:lvl2pPr>
      <a:lvl3pPr marL="1143000" indent="-228600" algn="l" defTabSz="457200"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614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83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defTabSz="914400">
              <a:buClrTx/>
              <a:buSzTx/>
              <a:buFontTx/>
              <a:buNone/>
              <a:defRPr sz="1200">
                <a:solidFill>
                  <a:srgbClr val="000000"/>
                </a:solidFill>
                <a:latin typeface="+mj-lt"/>
                <a:ea typeface="+mn-ea"/>
                <a:cs typeface="+mn-cs"/>
              </a:defRPr>
            </a:lvl1pPr>
          </a:lstStyle>
          <a:p>
            <a:pPr>
              <a:defRPr/>
            </a:pPr>
            <a:fld id="{10F00C06-2710-434D-B067-3CB179B19218}" type="datetimeFigureOut">
              <a:rPr lang="en-US"/>
              <a:pPr>
                <a:defRPr/>
              </a:pPr>
              <a:t>9/5/2013</a:t>
            </a:fld>
            <a:endParaRPr lang="en-US" altLang="en-US"/>
          </a:p>
        </p:txBody>
      </p:sp>
      <p:sp>
        <p:nvSpPr>
          <p:cNvPr id="583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defTabSz="914400">
              <a:buClrTx/>
              <a:buSzTx/>
              <a:buFontTx/>
              <a:buNone/>
              <a:defRPr sz="1200">
                <a:solidFill>
                  <a:srgbClr val="000000"/>
                </a:solidFill>
                <a:latin typeface="+mj-lt"/>
                <a:ea typeface="+mn-ea"/>
                <a:cs typeface="+mn-cs"/>
              </a:defRPr>
            </a:lvl1pPr>
          </a:lstStyle>
          <a:p>
            <a:pPr>
              <a:defRPr/>
            </a:pPr>
            <a:endParaRPr lang="en-US" altLang="en-US"/>
          </a:p>
        </p:txBody>
      </p:sp>
      <p:sp>
        <p:nvSpPr>
          <p:cNvPr id="5837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defTabSz="914400">
              <a:buClrTx/>
              <a:buSzTx/>
              <a:buFontTx/>
              <a:buNone/>
              <a:defRPr sz="1200">
                <a:solidFill>
                  <a:srgbClr val="000000"/>
                </a:solidFill>
                <a:latin typeface="+mj-lt"/>
                <a:ea typeface="+mn-ea"/>
                <a:cs typeface="+mn-cs"/>
              </a:defRPr>
            </a:lvl1pPr>
          </a:lstStyle>
          <a:p>
            <a:pPr>
              <a:defRPr/>
            </a:pPr>
            <a:fld id="{54FEB0C5-9FED-485C-977C-E1A458292298}" type="slidenum">
              <a:rPr lang="en-US" altLang="en-US"/>
              <a:pPr>
                <a:defRPr/>
              </a:pPr>
              <a:t>‹#›</a:t>
            </a:fld>
            <a:endParaRPr lang="en-US" altLang="en-US"/>
          </a:p>
        </p:txBody>
      </p:sp>
      <p:sp>
        <p:nvSpPr>
          <p:cNvPr id="615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5624" r:id="rId1"/>
    <p:sldLayoutId id="2147485625" r:id="rId2"/>
    <p:sldLayoutId id="2147485626" r:id="rId3"/>
    <p:sldLayoutId id="2147485627" r:id="rId4"/>
    <p:sldLayoutId id="2147485628" r:id="rId5"/>
    <p:sldLayoutId id="2147485629" r:id="rId6"/>
    <p:sldLayoutId id="2147485630" r:id="rId7"/>
    <p:sldLayoutId id="2147485631" r:id="rId8"/>
    <p:sldLayoutId id="2147485632" r:id="rId9"/>
    <p:sldLayoutId id="2147485633" r:id="rId10"/>
    <p:sldLayoutId id="2147485634"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83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defTabSz="914400">
              <a:buClrTx/>
              <a:buSzTx/>
              <a:buFontTx/>
              <a:buNone/>
              <a:defRPr sz="1200">
                <a:solidFill>
                  <a:srgbClr val="000000"/>
                </a:solidFill>
                <a:latin typeface="+mj-lt"/>
                <a:ea typeface="+mn-ea"/>
                <a:cs typeface="+mn-cs"/>
              </a:defRPr>
            </a:lvl1pPr>
          </a:lstStyle>
          <a:p>
            <a:pPr>
              <a:defRPr/>
            </a:pPr>
            <a:fld id="{0896935A-6889-4BF3-AA8A-FDDE600DDA81}" type="datetimeFigureOut">
              <a:rPr lang="en-US"/>
              <a:pPr>
                <a:defRPr/>
              </a:pPr>
              <a:t>9/5/2013</a:t>
            </a:fld>
            <a:endParaRPr lang="en-US" altLang="en-US"/>
          </a:p>
        </p:txBody>
      </p:sp>
      <p:sp>
        <p:nvSpPr>
          <p:cNvPr id="583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defTabSz="914400">
              <a:buClrTx/>
              <a:buSzTx/>
              <a:buFontTx/>
              <a:buNone/>
              <a:defRPr sz="1200">
                <a:solidFill>
                  <a:srgbClr val="000000"/>
                </a:solidFill>
                <a:latin typeface="+mj-lt"/>
                <a:ea typeface="+mn-ea"/>
                <a:cs typeface="+mn-cs"/>
              </a:defRPr>
            </a:lvl1pPr>
          </a:lstStyle>
          <a:p>
            <a:pPr>
              <a:defRPr/>
            </a:pPr>
            <a:endParaRPr lang="en-US" altLang="en-US"/>
          </a:p>
        </p:txBody>
      </p:sp>
      <p:sp>
        <p:nvSpPr>
          <p:cNvPr id="5837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defTabSz="914400">
              <a:buClrTx/>
              <a:buSzTx/>
              <a:buFontTx/>
              <a:buNone/>
              <a:defRPr sz="1200">
                <a:solidFill>
                  <a:srgbClr val="000000"/>
                </a:solidFill>
                <a:latin typeface="+mj-lt"/>
                <a:ea typeface="+mn-ea"/>
                <a:cs typeface="+mn-cs"/>
              </a:defRPr>
            </a:lvl1pPr>
          </a:lstStyle>
          <a:p>
            <a:pPr>
              <a:defRPr/>
            </a:pPr>
            <a:fld id="{C47F2AEF-9C8F-4300-8966-F7A4B106DEDF}" type="slidenum">
              <a:rPr lang="en-US" altLang="en-US"/>
              <a:pPr>
                <a:defRPr/>
              </a:pPr>
              <a:t>‹#›</a:t>
            </a:fld>
            <a:endParaRPr lang="en-US" altLang="en-US"/>
          </a:p>
        </p:txBody>
      </p:sp>
      <p:sp>
        <p:nvSpPr>
          <p:cNvPr id="8199"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0"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5646" r:id="rId1"/>
    <p:sldLayoutId id="2147485647" r:id="rId2"/>
    <p:sldLayoutId id="2147485648" r:id="rId3"/>
    <p:sldLayoutId id="2147485649" r:id="rId4"/>
    <p:sldLayoutId id="2147485650" r:id="rId5"/>
    <p:sldLayoutId id="2147485651" r:id="rId6"/>
    <p:sldLayoutId id="2147485652" r:id="rId7"/>
    <p:sldLayoutId id="2147485653" r:id="rId8"/>
    <p:sldLayoutId id="2147485654" r:id="rId9"/>
    <p:sldLayoutId id="2147485655" r:id="rId10"/>
    <p:sldLayoutId id="2147485656" r:id="rId11"/>
    <p:sldLayoutId id="2147485657"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9219"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83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defTabSz="914400">
              <a:buClrTx/>
              <a:buSzTx/>
              <a:buFontTx/>
              <a:buNone/>
              <a:defRPr sz="1200">
                <a:solidFill>
                  <a:srgbClr val="000000"/>
                </a:solidFill>
                <a:latin typeface="+mj-lt"/>
                <a:ea typeface="+mn-ea"/>
                <a:cs typeface="+mn-cs"/>
              </a:defRPr>
            </a:lvl1pPr>
          </a:lstStyle>
          <a:p>
            <a:pPr>
              <a:defRPr/>
            </a:pPr>
            <a:fld id="{9E4E7836-5880-402C-AFBE-076AFCB697AF}" type="datetimeFigureOut">
              <a:rPr lang="en-US"/>
              <a:pPr>
                <a:defRPr/>
              </a:pPr>
              <a:t>9/5/2013</a:t>
            </a:fld>
            <a:endParaRPr lang="en-US" altLang="en-US"/>
          </a:p>
        </p:txBody>
      </p:sp>
      <p:sp>
        <p:nvSpPr>
          <p:cNvPr id="583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defTabSz="914400">
              <a:buClrTx/>
              <a:buSzTx/>
              <a:buFontTx/>
              <a:buNone/>
              <a:defRPr sz="1200">
                <a:solidFill>
                  <a:srgbClr val="000000"/>
                </a:solidFill>
                <a:latin typeface="+mj-lt"/>
                <a:ea typeface="+mn-ea"/>
                <a:cs typeface="+mn-cs"/>
              </a:defRPr>
            </a:lvl1pPr>
          </a:lstStyle>
          <a:p>
            <a:pPr>
              <a:defRPr/>
            </a:pPr>
            <a:endParaRPr lang="en-US" altLang="en-US"/>
          </a:p>
        </p:txBody>
      </p:sp>
      <p:sp>
        <p:nvSpPr>
          <p:cNvPr id="5837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defTabSz="914400">
              <a:buClrTx/>
              <a:buSzTx/>
              <a:buFontTx/>
              <a:buNone/>
              <a:defRPr sz="1200">
                <a:solidFill>
                  <a:srgbClr val="000000"/>
                </a:solidFill>
                <a:latin typeface="+mj-lt"/>
                <a:ea typeface="+mn-ea"/>
                <a:cs typeface="+mn-cs"/>
              </a:defRPr>
            </a:lvl1pPr>
          </a:lstStyle>
          <a:p>
            <a:pPr>
              <a:defRPr/>
            </a:pPr>
            <a:fld id="{A26659F2-480D-4403-8E09-F4735214B85D}" type="slidenum">
              <a:rPr lang="en-US" altLang="en-US"/>
              <a:pPr>
                <a:defRPr/>
              </a:pPr>
              <a:t>‹#›</a:t>
            </a:fld>
            <a:endParaRPr lang="en-US" altLang="en-US"/>
          </a:p>
        </p:txBody>
      </p:sp>
      <p:sp>
        <p:nvSpPr>
          <p:cNvPr id="9223"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4"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5658" r:id="rId1"/>
    <p:sldLayoutId id="2147485659" r:id="rId2"/>
    <p:sldLayoutId id="2147485660" r:id="rId3"/>
    <p:sldLayoutId id="2147485661" r:id="rId4"/>
    <p:sldLayoutId id="2147485662" r:id="rId5"/>
    <p:sldLayoutId id="2147485663" r:id="rId6"/>
    <p:sldLayoutId id="2147485664" r:id="rId7"/>
    <p:sldLayoutId id="2147485665" r:id="rId8"/>
    <p:sldLayoutId id="2147485666" r:id="rId9"/>
    <p:sldLayoutId id="2147485667" r:id="rId10"/>
    <p:sldLayoutId id="2147485668" r:id="rId11"/>
    <p:sldLayoutId id="2147485669"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7813"/>
            <a:ext cx="8228013" cy="11382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0"/>
            <a:ext cx="8228013" cy="4529138"/>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3638"/>
            <a:ext cx="2132013" cy="455612"/>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fontAlgn="auto">
              <a:spcBef>
                <a:spcPts val="0"/>
              </a:spcBef>
              <a:spcAft>
                <a:spcPts val="0"/>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mn-lt"/>
                <a:ea typeface="+mn-ea"/>
                <a:cs typeface="Arial" charset="0"/>
              </a:defRPr>
            </a:lvl1pPr>
          </a:lstStyle>
          <a:p>
            <a:pPr>
              <a:buSzTx/>
              <a:defRPr/>
            </a:pPr>
            <a:fld id="{5B5A3BEC-E24A-46A6-8A54-637620442AEA}" type="datetimeFigureOut">
              <a:rPr lang="en-US"/>
              <a:pPr>
                <a:buSzTx/>
                <a:defRPr/>
              </a:pPr>
              <a:t>9/5/2013</a:t>
            </a:fld>
            <a:endParaRPr lang="en-US"/>
          </a:p>
        </p:txBody>
      </p:sp>
      <p:sp>
        <p:nvSpPr>
          <p:cNvPr id="1029" name="Text Box 4"/>
          <p:cNvSpPr txBox="1">
            <a:spLocks noChangeArrowheads="1"/>
          </p:cNvSpPr>
          <p:nvPr/>
        </p:nvSpPr>
        <p:spPr bwMode="auto">
          <a:xfrm>
            <a:off x="3124200" y="6248400"/>
            <a:ext cx="2895600" cy="457200"/>
          </a:xfrm>
          <a:prstGeom prst="rect">
            <a:avLst/>
          </a:prstGeom>
          <a:noFill/>
          <a:ln>
            <a:noFill/>
          </a:ln>
          <a:effectLst/>
          <a:extLst/>
        </p:spPr>
        <p:txBody>
          <a:bodyPr wrap="none" anchor="ctr"/>
          <a:lstStyle/>
          <a:p>
            <a:pPr fontAlgn="auto">
              <a:spcBef>
                <a:spcPts val="0"/>
              </a:spcBef>
              <a:spcAft>
                <a:spcPts val="0"/>
              </a:spcAft>
              <a:buClrTx/>
              <a:buSzTx/>
              <a:buFontTx/>
              <a:buNone/>
              <a:defRPr/>
            </a:pPr>
            <a:endParaRPr lang="en-US">
              <a:solidFill>
                <a:srgbClr val="000000"/>
              </a:solidFill>
              <a:latin typeface="Arial"/>
              <a:ea typeface="SimSun"/>
              <a:cs typeface="+mn-cs"/>
            </a:endParaRPr>
          </a:p>
        </p:txBody>
      </p:sp>
      <p:sp>
        <p:nvSpPr>
          <p:cNvPr id="3" name="Rectangle 5"/>
          <p:cNvSpPr>
            <a:spLocks noGrp="1" noChangeArrowheads="1"/>
          </p:cNvSpPr>
          <p:nvPr>
            <p:ph type="sldNum"/>
          </p:nvPr>
        </p:nvSpPr>
        <p:spPr bwMode="auto">
          <a:xfrm>
            <a:off x="6553200" y="6243638"/>
            <a:ext cx="2132013" cy="455612"/>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fontAlgn="auto">
              <a:spcBef>
                <a:spcPts val="0"/>
              </a:spcBef>
              <a:spcAft>
                <a:spcPts val="0"/>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mn-lt"/>
                <a:ea typeface="+mn-ea"/>
                <a:cs typeface="Arial" charset="0"/>
              </a:defRPr>
            </a:lvl1pPr>
          </a:lstStyle>
          <a:p>
            <a:pPr>
              <a:buSzTx/>
              <a:defRPr/>
            </a:pPr>
            <a:fld id="{F5D3A6FE-CA4E-4B70-A08D-F281D5875649}" type="slidenum">
              <a:rPr lang="en-US"/>
              <a:pPr>
                <a:buSzTx/>
                <a:defRPr/>
              </a:pPr>
              <a:t>‹#›</a:t>
            </a:fld>
            <a:endParaRPr lang="en-US"/>
          </a:p>
        </p:txBody>
      </p:sp>
      <p:sp>
        <p:nvSpPr>
          <p:cNvPr id="1031" name="Freeform 6"/>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80">
            <a:solidFill>
              <a:srgbClr val="CC9900"/>
            </a:solidFill>
            <a:miter lim="800000"/>
            <a:headEnd/>
            <a:tailEnd/>
          </a:ln>
          <a:effectLst/>
          <a:extLst/>
        </p:spPr>
        <p:txBody>
          <a:bodyPr wrap="none" anchor="ctr"/>
          <a:lstStyle/>
          <a:p>
            <a:pPr fontAlgn="auto">
              <a:spcBef>
                <a:spcPts val="0"/>
              </a:spcBef>
              <a:spcAft>
                <a:spcPts val="0"/>
              </a:spcAft>
              <a:buClrTx/>
              <a:buSzTx/>
              <a:buFontTx/>
              <a:buNone/>
              <a:defRPr/>
            </a:pPr>
            <a:endParaRPr lang="en-US">
              <a:solidFill>
                <a:srgbClr val="000000"/>
              </a:solidFill>
              <a:latin typeface="Arial"/>
              <a:ea typeface="SimSun"/>
              <a:cs typeface="+mn-cs"/>
            </a:endParaRPr>
          </a:p>
        </p:txBody>
      </p:sp>
      <p:sp>
        <p:nvSpPr>
          <p:cNvPr id="1032" name="Line 7"/>
          <p:cNvSpPr>
            <a:spLocks noChangeShapeType="1"/>
          </p:cNvSpPr>
          <p:nvPr/>
        </p:nvSpPr>
        <p:spPr bwMode="auto">
          <a:xfrm>
            <a:off x="457200" y="6172200"/>
            <a:ext cx="8229600" cy="1588"/>
          </a:xfrm>
          <a:prstGeom prst="line">
            <a:avLst/>
          </a:prstGeom>
          <a:noFill/>
          <a:ln w="19080">
            <a:solidFill>
              <a:srgbClr val="CC9900"/>
            </a:solidFill>
            <a:miter lim="800000"/>
            <a:headEnd/>
            <a:tailEnd/>
          </a:ln>
          <a:effectLst/>
          <a:extLst/>
        </p:spPr>
        <p:txBody>
          <a:bodyPr/>
          <a:lstStyle/>
          <a:p>
            <a:pPr fontAlgn="auto">
              <a:spcBef>
                <a:spcPts val="0"/>
              </a:spcBef>
              <a:spcAft>
                <a:spcPts val="0"/>
              </a:spcAft>
              <a:buClrTx/>
              <a:buSzTx/>
              <a:buFontTx/>
              <a:buNone/>
              <a:defRPr/>
            </a:pPr>
            <a:endParaRPr lang="en-US">
              <a:solidFill>
                <a:srgbClr val="000000"/>
              </a:solidFill>
              <a:latin typeface="Arial"/>
              <a:ea typeface="SimSun"/>
              <a:cs typeface="+mn-cs"/>
            </a:endParaRPr>
          </a:p>
        </p:txBody>
      </p:sp>
    </p:spTree>
    <p:extLst>
      <p:ext uri="{BB962C8B-B14F-4D97-AF65-F5344CB8AC3E}">
        <p14:creationId xmlns:p14="http://schemas.microsoft.com/office/powerpoint/2010/main" val="332875309"/>
      </p:ext>
    </p:extLst>
  </p:cSld>
  <p:clrMap bg1="lt1" tx1="dk1" bg2="lt2" tx2="dk2" accent1="accent1" accent2="accent2" accent3="accent3" accent4="accent4" accent5="accent5" accent6="accent6" hlink="hlink" folHlink="folHlink"/>
  <p:sldLayoutIdLst>
    <p:sldLayoutId id="2147485694" r:id="rId1"/>
    <p:sldLayoutId id="2147485695" r:id="rId2"/>
    <p:sldLayoutId id="2147485696" r:id="rId3"/>
    <p:sldLayoutId id="2147485697" r:id="rId4"/>
    <p:sldLayoutId id="2147485698" r:id="rId5"/>
    <p:sldLayoutId id="2147485699" r:id="rId6"/>
    <p:sldLayoutId id="2147485700" r:id="rId7"/>
    <p:sldLayoutId id="2147485701" r:id="rId8"/>
    <p:sldLayoutId id="2147485702" r:id="rId9"/>
    <p:sldLayoutId id="2147485703" r:id="rId10"/>
    <p:sldLayoutId id="2147485704" r:id="rId11"/>
  </p:sldLayoutIdLst>
  <p:txStyles>
    <p:titleStyle>
      <a:lvl1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mj-lt"/>
          <a:ea typeface="+mj-ea"/>
          <a:cs typeface="SimSun"/>
        </a:defRPr>
      </a:lvl1pPr>
      <a:lvl2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cs typeface="SimSun"/>
        </a:defRPr>
      </a:lvl2pPr>
      <a:lvl3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cs typeface="SimSun"/>
        </a:defRPr>
      </a:lvl3pPr>
      <a:lvl4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cs typeface="SimSun"/>
        </a:defRPr>
      </a:lvl4pPr>
      <a:lvl5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cs typeface="SimSun"/>
        </a:defRPr>
      </a:lvl5pPr>
      <a:lvl6pPr marL="2514600" indent="-228600" algn="l" defTabSz="457200" rtl="0" eaLnBrk="1" fontAlgn="base" hangingPunct="1">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6pPr>
      <a:lvl7pPr marL="2971800" indent="-228600" algn="l" defTabSz="457200" rtl="0" eaLnBrk="1" fontAlgn="base" hangingPunct="1">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7pPr>
      <a:lvl8pPr marL="3429000" indent="-228600" algn="l" defTabSz="457200" rtl="0" eaLnBrk="1" fontAlgn="base" hangingPunct="1">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8pPr>
      <a:lvl9pPr marL="3886200" indent="-228600" algn="l" defTabSz="457200" rtl="0" eaLnBrk="1" fontAlgn="base" hangingPunct="1">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9pPr>
    </p:titleStyle>
    <p:bodyStyle>
      <a:lvl1pPr marL="342900" indent="-342900" algn="l" defTabSz="457200"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mn-lt"/>
          <a:ea typeface="+mn-ea"/>
          <a:cs typeface="SimSun"/>
        </a:defRPr>
      </a:lvl1pPr>
      <a:lvl2pPr marL="742950" indent="-285750" algn="l" defTabSz="457200"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ea typeface="+mn-ea"/>
          <a:cs typeface="SimSun"/>
        </a:defRPr>
      </a:lvl2pPr>
      <a:lvl3pPr marL="1143000" indent="-228600" algn="l" defTabSz="457200"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n-lt"/>
          <a:ea typeface="+mn-ea"/>
          <a:cs typeface="SimSun"/>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SimSun"/>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SimSun"/>
        </a:defRPr>
      </a:lvl5pPr>
      <a:lvl6pPr marL="25146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57200"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87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87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cs typeface="+mn-cs"/>
              </a:defRPr>
            </a:lvl1pPr>
          </a:lstStyle>
          <a:p>
            <a:pPr>
              <a:buClrTx/>
              <a:buSzTx/>
              <a:buFontTx/>
              <a:buNone/>
              <a:defRPr/>
            </a:pPr>
            <a:fld id="{287FBAC5-EC51-4103-BF87-F6AA689068DA}" type="datetimeFigureOut">
              <a:rPr lang="en-US">
                <a:ea typeface="SimSun"/>
              </a:rPr>
              <a:pPr>
                <a:buClrTx/>
                <a:buSzTx/>
                <a:buFontTx/>
                <a:buNone/>
                <a:defRPr/>
              </a:pPr>
              <a:t>9/5/2013</a:t>
            </a:fld>
            <a:endParaRPr lang="en-US">
              <a:ea typeface="SimSun"/>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cs typeface="+mn-cs"/>
              </a:defRPr>
            </a:lvl1pPr>
          </a:lstStyle>
          <a:p>
            <a:pPr>
              <a:buClrTx/>
              <a:buSzTx/>
              <a:buFontTx/>
              <a:buNone/>
              <a:defRPr/>
            </a:pPr>
            <a:endParaRPr lang="en-US">
              <a:ea typeface="SimSun"/>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mn-cs"/>
              </a:defRPr>
            </a:lvl1pPr>
          </a:lstStyle>
          <a:p>
            <a:pPr>
              <a:buClrTx/>
              <a:buSzTx/>
              <a:buFontTx/>
              <a:buNone/>
              <a:defRPr/>
            </a:pPr>
            <a:fld id="{03071420-DECB-413B-AB13-B7EF7DE6CE8D}" type="slidenum">
              <a:rPr lang="en-US">
                <a:ea typeface="SimSun"/>
              </a:rPr>
              <a:pPr>
                <a:buClrTx/>
                <a:buSzTx/>
                <a:buFontTx/>
                <a:buNone/>
                <a:defRPr/>
              </a:pPr>
              <a:t>‹#›</a:t>
            </a:fld>
            <a:endParaRPr lang="en-US">
              <a:ea typeface="SimSun"/>
            </a:endParaRPr>
          </a:p>
        </p:txBody>
      </p:sp>
    </p:spTree>
    <p:extLst>
      <p:ext uri="{BB962C8B-B14F-4D97-AF65-F5344CB8AC3E}">
        <p14:creationId xmlns:p14="http://schemas.microsoft.com/office/powerpoint/2010/main" val="4273117583"/>
      </p:ext>
    </p:extLst>
  </p:cSld>
  <p:clrMap bg1="lt1" tx1="dk1" bg2="lt2" tx2="dk2" accent1="accent1" accent2="accent2" accent3="accent3" accent4="accent4" accent5="accent5" accent6="accent6" hlink="hlink" folHlink="folHlink"/>
  <p:sldLayoutIdLst>
    <p:sldLayoutId id="2147485706" r:id="rId1"/>
    <p:sldLayoutId id="2147485707" r:id="rId2"/>
    <p:sldLayoutId id="2147485708" r:id="rId3"/>
    <p:sldLayoutId id="2147485709" r:id="rId4"/>
    <p:sldLayoutId id="2147485710" r:id="rId5"/>
    <p:sldLayoutId id="2147485711" r:id="rId6"/>
    <p:sldLayoutId id="2147485712" r:id="rId7"/>
    <p:sldLayoutId id="2147485713" r:id="rId8"/>
    <p:sldLayoutId id="2147485714" r:id="rId9"/>
    <p:sldLayoutId id="2147485715" r:id="rId10"/>
    <p:sldLayoutId id="214748571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6508377" cy="1143000"/>
          </a:xfrm>
          <a:prstGeom prst="rect">
            <a:avLst/>
          </a:prstGeom>
        </p:spPr>
        <p:txBody>
          <a:bodyPr vert="horz" lIns="91429" tIns="45714" rIns="91429" bIns="45714"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200" y="2209801"/>
            <a:ext cx="6508377" cy="3916363"/>
          </a:xfrm>
          <a:prstGeom prst="rect">
            <a:avLst/>
          </a:prstGeom>
        </p:spPr>
        <p:txBody>
          <a:bodyPr vert="horz" lIns="91429" tIns="45714" rIns="91429"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29" tIns="45714" rIns="91429" bIns="45714" rtlCol="0" anchor="ctr"/>
          <a:lstStyle>
            <a:lvl1pPr algn="r">
              <a:defRPr sz="1100" b="1">
                <a:solidFill>
                  <a:schemeClr val="tx2">
                    <a:lumMod val="60000"/>
                    <a:lumOff val="40000"/>
                  </a:schemeClr>
                </a:solidFill>
              </a:defRPr>
            </a:lvl1pPr>
          </a:lstStyle>
          <a:p>
            <a:pPr defTabSz="457146" fontAlgn="auto">
              <a:spcBef>
                <a:spcPts val="0"/>
              </a:spcBef>
              <a:spcAft>
                <a:spcPts val="0"/>
              </a:spcAft>
              <a:buClrTx/>
              <a:buSzTx/>
              <a:buFontTx/>
              <a:buNone/>
            </a:pPr>
            <a:fld id="{53C79624-536C-2340-9B6B-32214D3FA7D2}" type="datetimeFigureOut">
              <a:rPr lang="en-US" smtClean="0">
                <a:solidFill>
                  <a:srgbClr val="333333">
                    <a:lumMod val="60000"/>
                    <a:lumOff val="40000"/>
                  </a:srgbClr>
                </a:solidFill>
                <a:latin typeface="Century Gothic"/>
                <a:ea typeface="+mn-ea"/>
                <a:cs typeface="+mn-cs"/>
              </a:rPr>
              <a:pPr defTabSz="457146" fontAlgn="auto">
                <a:spcBef>
                  <a:spcPts val="0"/>
                </a:spcBef>
                <a:spcAft>
                  <a:spcPts val="0"/>
                </a:spcAft>
                <a:buClrTx/>
                <a:buSzTx/>
                <a:buFontTx/>
                <a:buNone/>
              </a:pPr>
              <a:t>9/5/2013</a:t>
            </a:fld>
            <a:endParaRPr lang="en-US">
              <a:solidFill>
                <a:srgbClr val="333333">
                  <a:lumMod val="60000"/>
                  <a:lumOff val="40000"/>
                </a:srgbClr>
              </a:solidFill>
              <a:latin typeface="Century Gothic"/>
              <a:ea typeface="+mn-ea"/>
              <a:cs typeface="+mn-cs"/>
            </a:endParaRPr>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29" tIns="45714" rIns="91429" bIns="45714" rtlCol="0" anchor="ctr"/>
          <a:lstStyle>
            <a:lvl1pPr algn="l">
              <a:defRPr sz="1100" b="1">
                <a:solidFill>
                  <a:schemeClr val="tx2">
                    <a:lumMod val="60000"/>
                    <a:lumOff val="40000"/>
                  </a:schemeClr>
                </a:solidFill>
              </a:defRPr>
            </a:lvl1pPr>
          </a:lstStyle>
          <a:p>
            <a:pPr defTabSz="457146" fontAlgn="auto">
              <a:spcBef>
                <a:spcPts val="0"/>
              </a:spcBef>
              <a:spcAft>
                <a:spcPts val="0"/>
              </a:spcAft>
              <a:buClrTx/>
              <a:buSzTx/>
              <a:buFontTx/>
              <a:buNone/>
            </a:pPr>
            <a:endParaRPr lang="en-US">
              <a:solidFill>
                <a:srgbClr val="333333">
                  <a:lumMod val="60000"/>
                  <a:lumOff val="40000"/>
                </a:srgbClr>
              </a:solidFill>
              <a:latin typeface="Century Gothic"/>
              <a:ea typeface="+mn-ea"/>
              <a:cs typeface="+mn-cs"/>
            </a:endParaRPr>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29" tIns="45714" rIns="91429" bIns="45714" rtlCol="0" anchor="ctr"/>
          <a:lstStyle>
            <a:lvl1pPr algn="r">
              <a:defRPr sz="2200" b="1">
                <a:solidFill>
                  <a:schemeClr val="bg1"/>
                </a:solidFill>
              </a:defRPr>
            </a:lvl1pPr>
          </a:lstStyle>
          <a:p>
            <a:pPr defTabSz="457146" fontAlgn="auto">
              <a:spcBef>
                <a:spcPts val="0"/>
              </a:spcBef>
              <a:spcAft>
                <a:spcPts val="0"/>
              </a:spcAft>
              <a:buClrTx/>
              <a:buSzTx/>
              <a:buFontTx/>
              <a:buNone/>
            </a:pPr>
            <a:fld id="{4ABC1733-628F-5D40-BFAB-96D94F9966F9}" type="slidenum">
              <a:rPr lang="en-US" smtClean="0">
                <a:solidFill>
                  <a:prstClr val="white"/>
                </a:solidFill>
                <a:latin typeface="Century Gothic"/>
                <a:ea typeface="+mn-ea"/>
                <a:cs typeface="+mn-cs"/>
              </a:rPr>
              <a:pPr defTabSz="457146" fontAlgn="auto">
                <a:spcBef>
                  <a:spcPts val="0"/>
                </a:spcBef>
                <a:spcAft>
                  <a:spcPts val="0"/>
                </a:spcAft>
                <a:buClrTx/>
                <a:buSzTx/>
                <a:buFontTx/>
                <a:buNone/>
              </a:pPr>
              <a:t>‹#›</a:t>
            </a:fld>
            <a:endParaRPr lang="en-US">
              <a:solidFill>
                <a:prstClr val="white"/>
              </a:solidFill>
              <a:latin typeface="Century Gothic"/>
              <a:ea typeface="+mn-ea"/>
              <a:cs typeface="+mn-cs"/>
            </a:endParaRPr>
          </a:p>
        </p:txBody>
      </p:sp>
    </p:spTree>
    <p:extLst>
      <p:ext uri="{BB962C8B-B14F-4D97-AF65-F5344CB8AC3E}">
        <p14:creationId xmlns:p14="http://schemas.microsoft.com/office/powerpoint/2010/main" val="2183216377"/>
      </p:ext>
    </p:extLst>
  </p:cSld>
  <p:clrMap bg1="lt1" tx1="dk1" bg2="lt2" tx2="dk2" accent1="accent1" accent2="accent2" accent3="accent3" accent4="accent4" accent5="accent5" accent6="accent6" hlink="hlink" folHlink="folHlink"/>
  <p:sldLayoutIdLst>
    <p:sldLayoutId id="2147485742" r:id="rId1"/>
    <p:sldLayoutId id="2147485743" r:id="rId2"/>
    <p:sldLayoutId id="2147485744" r:id="rId3"/>
    <p:sldLayoutId id="2147485745" r:id="rId4"/>
    <p:sldLayoutId id="2147485746" r:id="rId5"/>
    <p:sldLayoutId id="2147485747" r:id="rId6"/>
    <p:sldLayoutId id="2147485748" r:id="rId7"/>
    <p:sldLayoutId id="2147485749" r:id="rId8"/>
    <p:sldLayoutId id="2147485750" r:id="rId9"/>
    <p:sldLayoutId id="2147485751" r:id="rId10"/>
    <p:sldLayoutId id="2147485752" r:id="rId11"/>
    <p:sldLayoutId id="2147485753" r:id="rId12"/>
    <p:sldLayoutId id="2147485754" r:id="rId13"/>
    <p:sldLayoutId id="2147485755" r:id="rId14"/>
    <p:sldLayoutId id="2147485756" r:id="rId15"/>
    <p:sldLayoutId id="2147485757" r:id="rId16"/>
    <p:sldLayoutId id="2147485758" r:id="rId17"/>
    <p:sldLayoutId id="2147485759" r:id="rId18"/>
    <p:sldLayoutId id="2147485760" r:id="rId19"/>
  </p:sldLayoutIdLst>
  <p:txStyles>
    <p:titleStyle>
      <a:lvl1pPr algn="l" defTabSz="914293" rtl="0" eaLnBrk="1" latinLnBrk="0" hangingPunct="1">
        <a:spcBef>
          <a:spcPct val="0"/>
        </a:spcBef>
        <a:buNone/>
        <a:defRPr sz="3600" kern="1200">
          <a:solidFill>
            <a:schemeClr val="accent1"/>
          </a:solidFill>
          <a:latin typeface="+mj-lt"/>
          <a:ea typeface="+mj-ea"/>
          <a:cs typeface="+mj-cs"/>
        </a:defRPr>
      </a:lvl1pPr>
    </p:titleStyle>
    <p:bodyStyle>
      <a:lvl1pPr marL="228573" indent="-228573" algn="l" defTabSz="914293"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146" indent="-228573" algn="l" defTabSz="914293"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719" indent="-228573" algn="l" defTabSz="914293"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293" indent="-228573" algn="l" defTabSz="914293"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2867" indent="-228573" algn="l" defTabSz="914293"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789" indent="-228573" algn="l" defTabSz="914293"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187" indent="-228573" algn="l" defTabSz="914293"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174" indent="-228573" algn="l" defTabSz="914293"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159" indent="-228573" algn="l" defTabSz="914293"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
          <p:cNvSpPr>
            <a:spLocks noGrp="1" noChangeArrowheads="1"/>
          </p:cNvSpPr>
          <p:nvPr>
            <p:ph type="title"/>
          </p:nvPr>
        </p:nvSpPr>
        <p:spPr bwMode="auto">
          <a:xfrm>
            <a:off x="457200" y="277813"/>
            <a:ext cx="8228013" cy="11382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Click to edit the title text format</a:t>
            </a:r>
          </a:p>
        </p:txBody>
      </p:sp>
      <p:sp>
        <p:nvSpPr>
          <p:cNvPr id="89091" name="Rectangle 2"/>
          <p:cNvSpPr>
            <a:spLocks noGrp="1" noChangeArrowheads="1"/>
          </p:cNvSpPr>
          <p:nvPr>
            <p:ph type="body" idx="1"/>
          </p:nvPr>
        </p:nvSpPr>
        <p:spPr bwMode="auto">
          <a:xfrm>
            <a:off x="457200" y="1600200"/>
            <a:ext cx="8228013" cy="4529138"/>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3638"/>
            <a:ext cx="2132013" cy="455612"/>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buClrTx/>
              <a:buSzPct val="100000"/>
              <a:buFontTx/>
              <a:buNone/>
              <a:tabLst>
                <a:tab pos="723900" algn="l"/>
                <a:tab pos="1447800" algn="l"/>
              </a:tabLst>
              <a:defRPr sz="1200">
                <a:solidFill>
                  <a:srgbClr val="000000"/>
                </a:solidFill>
                <a:latin typeface="+mj-lt"/>
                <a:ea typeface="+mn-ea"/>
                <a:cs typeface="Arial Unicode MS" charset="0"/>
              </a:defRPr>
            </a:lvl1pPr>
          </a:lstStyle>
          <a:p>
            <a:pPr>
              <a:defRPr/>
            </a:pPr>
            <a:r>
              <a:rPr lang="en-US"/>
              <a:t>01/24/12</a:t>
            </a:r>
          </a:p>
        </p:txBody>
      </p:sp>
      <p:sp>
        <p:nvSpPr>
          <p:cNvPr id="3077" name="Text Box 4"/>
          <p:cNvSpPr txBox="1">
            <a:spLocks noChangeArrowheads="1"/>
          </p:cNvSpPr>
          <p:nvPr/>
        </p:nvSpPr>
        <p:spPr bwMode="auto">
          <a:xfrm>
            <a:off x="3124200" y="6248400"/>
            <a:ext cx="2895600" cy="457200"/>
          </a:xfrm>
          <a:prstGeom prst="rect">
            <a:avLst/>
          </a:prstGeom>
          <a:noFill/>
          <a:ln>
            <a:noFill/>
          </a:ln>
          <a:effectLst/>
          <a:extLst/>
        </p:spPr>
        <p:txBody>
          <a:bodyPr wrap="none" anchor="ctr"/>
          <a:lstStyle/>
          <a:p>
            <a:pPr>
              <a:defRPr/>
            </a:pPr>
            <a:endParaRPr lang="en-US">
              <a:solidFill>
                <a:srgbClr val="FFFFFF"/>
              </a:solidFill>
              <a:latin typeface="Arial"/>
              <a:ea typeface="SimSun"/>
            </a:endParaRPr>
          </a:p>
        </p:txBody>
      </p:sp>
      <p:sp>
        <p:nvSpPr>
          <p:cNvPr id="3" name="Rectangle 5"/>
          <p:cNvSpPr>
            <a:spLocks noGrp="1" noChangeArrowheads="1"/>
          </p:cNvSpPr>
          <p:nvPr>
            <p:ph type="sldNum"/>
          </p:nvPr>
        </p:nvSpPr>
        <p:spPr bwMode="auto">
          <a:xfrm>
            <a:off x="6553200" y="6243638"/>
            <a:ext cx="2132013" cy="455612"/>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Tx/>
              <a:buSzPct val="100000"/>
              <a:buFontTx/>
              <a:buNone/>
              <a:tabLst>
                <a:tab pos="723900" algn="l"/>
                <a:tab pos="1447800" algn="l"/>
              </a:tabLst>
              <a:defRPr sz="1200">
                <a:solidFill>
                  <a:srgbClr val="000000"/>
                </a:solidFill>
                <a:latin typeface="+mj-lt"/>
                <a:ea typeface="+mn-ea"/>
                <a:cs typeface="Arial Unicode MS" charset="0"/>
              </a:defRPr>
            </a:lvl1pPr>
          </a:lstStyle>
          <a:p>
            <a:pPr>
              <a:defRPr/>
            </a:pPr>
            <a:fld id="{CCB54DB3-72C1-49F7-9038-0EADE156C885}" type="slidenum">
              <a:rPr lang="en-US"/>
              <a:pPr>
                <a:defRPr/>
              </a:pPr>
              <a:t>‹#›</a:t>
            </a:fld>
            <a:endParaRPr lang="en-US"/>
          </a:p>
        </p:txBody>
      </p:sp>
      <p:sp>
        <p:nvSpPr>
          <p:cNvPr id="3079" name="Freeform 6"/>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80">
            <a:solidFill>
              <a:srgbClr val="CC9900"/>
            </a:solidFill>
            <a:miter lim="800000"/>
            <a:headEnd/>
            <a:tailEnd/>
          </a:ln>
          <a:effectLst/>
          <a:extLst/>
        </p:spPr>
        <p:txBody>
          <a:bodyPr wrap="none" anchor="ctr"/>
          <a:lstStyle/>
          <a:p>
            <a:pPr>
              <a:defRPr/>
            </a:pPr>
            <a:endParaRPr lang="en-US">
              <a:solidFill>
                <a:srgbClr val="FFFFFF"/>
              </a:solidFill>
              <a:latin typeface="Arial"/>
              <a:ea typeface="SimSun"/>
            </a:endParaRPr>
          </a:p>
        </p:txBody>
      </p:sp>
      <p:sp>
        <p:nvSpPr>
          <p:cNvPr id="3080" name="Line 7"/>
          <p:cNvSpPr>
            <a:spLocks noChangeShapeType="1"/>
          </p:cNvSpPr>
          <p:nvPr/>
        </p:nvSpPr>
        <p:spPr bwMode="auto">
          <a:xfrm>
            <a:off x="457200" y="6172200"/>
            <a:ext cx="8229600" cy="1588"/>
          </a:xfrm>
          <a:prstGeom prst="line">
            <a:avLst/>
          </a:prstGeom>
          <a:noFill/>
          <a:ln w="19080">
            <a:solidFill>
              <a:srgbClr val="CC9900"/>
            </a:solidFill>
            <a:miter lim="800000"/>
            <a:headEnd/>
            <a:tailEnd/>
          </a:ln>
          <a:effectLst/>
          <a:extLst/>
        </p:spPr>
        <p:txBody>
          <a:bodyPr/>
          <a:lstStyle/>
          <a:p>
            <a:pPr>
              <a:defRPr/>
            </a:pPr>
            <a:endParaRPr lang="en-US">
              <a:solidFill>
                <a:srgbClr val="FFFFFF"/>
              </a:solidFill>
              <a:latin typeface="Arial"/>
              <a:ea typeface="SimSun"/>
            </a:endParaRPr>
          </a:p>
        </p:txBody>
      </p:sp>
    </p:spTree>
    <p:extLst>
      <p:ext uri="{BB962C8B-B14F-4D97-AF65-F5344CB8AC3E}">
        <p14:creationId xmlns:p14="http://schemas.microsoft.com/office/powerpoint/2010/main" val="2054113093"/>
      </p:ext>
    </p:extLst>
  </p:cSld>
  <p:clrMap bg1="lt1" tx1="dk1" bg2="lt2" tx2="dk2" accent1="accent1" accent2="accent2" accent3="accent3" accent4="accent4" accent5="accent5" accent6="accent6" hlink="hlink" folHlink="folHlink"/>
  <p:sldLayoutIdLst>
    <p:sldLayoutId id="2147485774" r:id="rId1"/>
    <p:sldLayoutId id="2147485775" r:id="rId2"/>
    <p:sldLayoutId id="2147485776" r:id="rId3"/>
    <p:sldLayoutId id="2147485777" r:id="rId4"/>
    <p:sldLayoutId id="2147485778" r:id="rId5"/>
    <p:sldLayoutId id="2147485779" r:id="rId6"/>
    <p:sldLayoutId id="2147485780" r:id="rId7"/>
    <p:sldLayoutId id="2147485781" r:id="rId8"/>
    <p:sldLayoutId id="2147485782" r:id="rId9"/>
    <p:sldLayoutId id="2147485783" r:id="rId10"/>
    <p:sldLayoutId id="2147485784" r:id="rId11"/>
  </p:sldLayoutIdLst>
  <p:hf sldNum="0" hdr="0" ftr="0" dt="0"/>
  <p:txStyles>
    <p:titleStyle>
      <a:lvl1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mj-lt"/>
          <a:ea typeface="+mj-ea"/>
          <a:cs typeface="SimSun"/>
        </a:defRPr>
      </a:lvl1pPr>
      <a:lvl2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cs typeface="SimSun"/>
        </a:defRPr>
      </a:lvl2pPr>
      <a:lvl3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cs typeface="SimSun"/>
        </a:defRPr>
      </a:lvl3pPr>
      <a:lvl4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cs typeface="SimSun"/>
        </a:defRPr>
      </a:lvl4pPr>
      <a:lvl5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cs typeface="SimSun"/>
        </a:defRPr>
      </a:lvl5pPr>
      <a:lvl6pPr marL="2514600" indent="-228600"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6pPr>
      <a:lvl7pPr marL="2971800" indent="-228600"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7pPr>
      <a:lvl8pPr marL="3429000" indent="-228600"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8pPr>
      <a:lvl9pPr marL="3886200" indent="-228600"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18" charset="0"/>
          <a:ea typeface="SimSun" charset="-122"/>
        </a:defRPr>
      </a:lvl9pPr>
    </p:titleStyle>
    <p:bodyStyle>
      <a:lvl1pPr marL="342900" indent="-342900" algn="l" defTabSz="457200"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mn-lt"/>
          <a:ea typeface="+mn-ea"/>
          <a:cs typeface="SimSun"/>
        </a:defRPr>
      </a:lvl1pPr>
      <a:lvl2pPr marL="742950" indent="-285750" algn="l" defTabSz="457200"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ea typeface="+mn-ea"/>
          <a:cs typeface="SimSun"/>
        </a:defRPr>
      </a:lvl2pPr>
      <a:lvl3pPr marL="1143000" indent="-228600" algn="l" defTabSz="457200"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n-lt"/>
          <a:ea typeface="+mn-ea"/>
          <a:cs typeface="SimSun"/>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SimSun"/>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SimSun"/>
        </a:defRPr>
      </a:lvl5pPr>
      <a:lvl6pPr marL="25146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9.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9.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9.xml"/></Relationships>
</file>

<file path=ppt/slides/_rels/slide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70.xml"/></Relationships>
</file>

<file path=ppt/slides/_rels/slide2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70.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9.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59.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9.xml"/></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81.xml"/><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hyperlink" Target="http://www.energy.vt.edu/ARIES" TargetMode="External"/><Relationship Id="rId1" Type="http://schemas.openxmlformats.org/officeDocument/2006/relationships/slideLayout" Target="../slideLayouts/slideLayout5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4.xml.rels><?xml version="1.0" encoding="UTF-8" standalone="yes"?>
<Relationships xmlns="http://schemas.openxmlformats.org/package/2006/relationships"><Relationship Id="rId3" Type="http://schemas.openxmlformats.org/officeDocument/2006/relationships/hyperlink" Target="http://www.energy.vt.edu/ARIES" TargetMode="External"/><Relationship Id="rId2" Type="http://schemas.openxmlformats.org/officeDocument/2006/relationships/notesSlide" Target="../notesSlides/notesSlide26.xml"/><Relationship Id="rId1" Type="http://schemas.openxmlformats.org/officeDocument/2006/relationships/slideLayout" Target="../slideLayouts/slideLayout35.xml"/><Relationship Id="rId4" Type="http://schemas.openxmlformats.org/officeDocument/2006/relationships/hyperlink" Target="mailto:jcraynon@vt.ed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1"/>
          <p:cNvSpPr txBox="1">
            <a:spLocks noChangeArrowheads="1"/>
          </p:cNvSpPr>
          <p:nvPr/>
        </p:nvSpPr>
        <p:spPr bwMode="auto">
          <a:xfrm>
            <a:off x="342900" y="3886200"/>
            <a:ext cx="8458200" cy="190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algn="ctr" eaLnBrk="1" hangingPunct="1">
              <a:buClrTx/>
              <a:buFontTx/>
              <a:buNone/>
            </a:pPr>
            <a:r>
              <a:rPr lang="en-US" sz="2400" b="1" dirty="0">
                <a:solidFill>
                  <a:srgbClr val="CC9900"/>
                </a:solidFill>
                <a:latin typeface="Garamond" pitchFamily="18" charset="0"/>
              </a:rPr>
              <a:t>Dr. John R. Craynon, P.E.</a:t>
            </a:r>
            <a:r>
              <a:rPr lang="en-US" sz="2400" b="1" i="1" dirty="0">
                <a:solidFill>
                  <a:srgbClr val="CC9900"/>
                </a:solidFill>
                <a:latin typeface="Garamond" pitchFamily="18" charset="0"/>
              </a:rPr>
              <a:t> </a:t>
            </a:r>
          </a:p>
          <a:p>
            <a:pPr algn="ctr" eaLnBrk="1" hangingPunct="1">
              <a:buClrTx/>
              <a:buFontTx/>
              <a:buNone/>
            </a:pPr>
            <a:r>
              <a:rPr lang="en-US" sz="2000" i="1" dirty="0">
                <a:solidFill>
                  <a:srgbClr val="CC9900"/>
                </a:solidFill>
                <a:latin typeface="Garamond" pitchFamily="18" charset="0"/>
              </a:rPr>
              <a:t>ARIES Project Director, Virginia Center for Coal and Energy Research</a:t>
            </a:r>
            <a:r>
              <a:rPr lang="en-US" sz="2000" i="1" dirty="0" smtClean="0">
                <a:solidFill>
                  <a:srgbClr val="CC9900"/>
                </a:solidFill>
                <a:latin typeface="Garamond" pitchFamily="18" charset="0"/>
              </a:rPr>
              <a:t>, Virginia Tech, Blacksburg, VA</a:t>
            </a:r>
          </a:p>
          <a:p>
            <a:pPr algn="ctr" eaLnBrk="1" hangingPunct="1">
              <a:buClrTx/>
              <a:buFontTx/>
              <a:buNone/>
            </a:pPr>
            <a:r>
              <a:rPr lang="en-US" sz="2000" i="1" dirty="0" smtClean="0">
                <a:solidFill>
                  <a:srgbClr val="CC9900"/>
                </a:solidFill>
                <a:latin typeface="Garamond" pitchFamily="18" charset="0"/>
              </a:rPr>
              <a:t> </a:t>
            </a:r>
            <a:endParaRPr lang="en-US" sz="2000" i="1" dirty="0">
              <a:solidFill>
                <a:srgbClr val="CC9900"/>
              </a:solidFill>
              <a:latin typeface="Garamond" pitchFamily="18" charset="0"/>
            </a:endParaRPr>
          </a:p>
          <a:p>
            <a:pPr algn="ctr" eaLnBrk="1" hangingPunct="1">
              <a:buClrTx/>
              <a:buFontTx/>
              <a:buNone/>
            </a:pPr>
            <a:r>
              <a:rPr lang="en-US" sz="2000" b="1" i="1" dirty="0" smtClean="0">
                <a:solidFill>
                  <a:srgbClr val="CC9900"/>
                </a:solidFill>
                <a:latin typeface="Garamond" pitchFamily="18" charset="0"/>
              </a:rPr>
              <a:t>Kentucky Professional Engineers in Mining</a:t>
            </a:r>
          </a:p>
          <a:p>
            <a:pPr algn="ctr" eaLnBrk="1" hangingPunct="1">
              <a:buClrTx/>
              <a:buFontTx/>
              <a:buNone/>
            </a:pPr>
            <a:r>
              <a:rPr lang="en-US" sz="2000" b="1" i="1" dirty="0" smtClean="0">
                <a:solidFill>
                  <a:srgbClr val="CC9900"/>
                </a:solidFill>
                <a:latin typeface="Garamond" pitchFamily="18" charset="0"/>
              </a:rPr>
              <a:t>September 6, </a:t>
            </a:r>
            <a:r>
              <a:rPr lang="en-US" sz="2000" b="1" i="1" dirty="0" smtClean="0">
                <a:solidFill>
                  <a:srgbClr val="CC9900"/>
                </a:solidFill>
                <a:latin typeface="Garamond" pitchFamily="18" charset="0"/>
              </a:rPr>
              <a:t>2013</a:t>
            </a:r>
            <a:endParaRPr lang="en-US" sz="2000" b="1" i="1" dirty="0">
              <a:solidFill>
                <a:srgbClr val="CC9900"/>
              </a:solidFill>
              <a:latin typeface="Garamond" pitchFamily="18" charset="0"/>
            </a:endParaRPr>
          </a:p>
        </p:txBody>
      </p:sp>
      <p:sp>
        <p:nvSpPr>
          <p:cNvPr id="107523" name="Text Box 2"/>
          <p:cNvSpPr txBox="1">
            <a:spLocks noChangeArrowheads="1"/>
          </p:cNvSpPr>
          <p:nvPr/>
        </p:nvSpPr>
        <p:spPr bwMode="auto">
          <a:xfrm>
            <a:off x="609600" y="914400"/>
            <a:ext cx="7391400" cy="2971800"/>
          </a:xfrm>
          <a:prstGeom prst="rect">
            <a:avLst/>
          </a:prstGeom>
          <a:noFill/>
          <a:ln w="38160">
            <a:solidFill>
              <a:srgbClr val="006633"/>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algn="ctr" eaLnBrk="1" hangingPunct="1">
              <a:spcBef>
                <a:spcPts val="900"/>
              </a:spcBef>
              <a:buClrTx/>
              <a:buSzPct val="65000"/>
              <a:buFontTx/>
              <a:buNone/>
            </a:pPr>
            <a:r>
              <a:rPr lang="en-US" sz="3600" b="1" dirty="0" smtClean="0">
                <a:solidFill>
                  <a:srgbClr val="006633"/>
                </a:solidFill>
              </a:rPr>
              <a:t>Answering the Need for Science in Energy:  The </a:t>
            </a:r>
            <a:r>
              <a:rPr lang="en-US" sz="3600" b="1" dirty="0">
                <a:solidFill>
                  <a:srgbClr val="006633"/>
                </a:solidFill>
              </a:rPr>
              <a:t>Appalachian Research Initiative for Environmental Science (ARIES</a:t>
            </a:r>
            <a:r>
              <a:rPr lang="en-US" sz="3600" b="1" dirty="0" smtClean="0">
                <a:solidFill>
                  <a:srgbClr val="006633"/>
                </a:solidFill>
              </a:rPr>
              <a:t>)</a:t>
            </a:r>
            <a:endParaRPr lang="en-US" sz="3600" b="1" dirty="0">
              <a:solidFill>
                <a:srgbClr val="006633"/>
              </a:solidFill>
            </a:endParaRPr>
          </a:p>
        </p:txBody>
      </p:sp>
      <p:sp>
        <p:nvSpPr>
          <p:cNvPr id="107524" name="Text Box 4"/>
          <p:cNvSpPr txBox="1">
            <a:spLocks noChangeArrowheads="1"/>
          </p:cNvSpPr>
          <p:nvPr/>
        </p:nvSpPr>
        <p:spPr bwMode="auto">
          <a:xfrm>
            <a:off x="1905000" y="5562600"/>
            <a:ext cx="4800600" cy="72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Keynote Session 1</a:t>
            </a:r>
            <a:endParaRPr lang="en-US" dirty="0"/>
          </a:p>
        </p:txBody>
      </p:sp>
      <p:sp>
        <p:nvSpPr>
          <p:cNvPr id="3" name="Content Placeholder 2"/>
          <p:cNvSpPr>
            <a:spLocks noGrp="1"/>
          </p:cNvSpPr>
          <p:nvPr>
            <p:ph sz="quarter" idx="4294967295"/>
          </p:nvPr>
        </p:nvSpPr>
        <p:spPr>
          <a:xfrm>
            <a:off x="533400" y="1219200"/>
            <a:ext cx="7796030" cy="3311189"/>
          </a:xfrm>
          <a:prstGeom prst="rect">
            <a:avLst/>
          </a:prstGeom>
        </p:spPr>
        <p:txBody>
          <a:bodyPr/>
          <a:lstStyle/>
          <a:p>
            <a:r>
              <a:rPr lang="en-US" dirty="0" smtClean="0"/>
              <a:t>Governmental view</a:t>
            </a:r>
          </a:p>
          <a:p>
            <a:pPr lvl="1"/>
            <a:r>
              <a:rPr lang="en-US" sz="2400" dirty="0" smtClean="0"/>
              <a:t>Len Peters, Secretary, Kentucky Cabinet of environment and Natural Resources</a:t>
            </a:r>
          </a:p>
          <a:p>
            <a:pPr lvl="1"/>
            <a:r>
              <a:rPr lang="en-US" sz="2400" dirty="0" smtClean="0"/>
              <a:t>Randy Huffman, Secretary, West Virginia Department of Environmental Protection</a:t>
            </a:r>
          </a:p>
          <a:p>
            <a:pPr lvl="1"/>
            <a:r>
              <a:rPr lang="en-US" sz="2400" dirty="0" smtClean="0"/>
              <a:t>Conrad Spangler, Director, Virginia Department of Mines, Minerals and Energy</a:t>
            </a:r>
          </a:p>
          <a:p>
            <a:pPr lvl="1"/>
            <a:r>
              <a:rPr lang="en-US" sz="2400" dirty="0" smtClean="0"/>
              <a:t>Karen </a:t>
            </a:r>
            <a:r>
              <a:rPr lang="en-US" sz="2400" dirty="0" err="1" smtClean="0"/>
              <a:t>Obenshain</a:t>
            </a:r>
            <a:r>
              <a:rPr lang="en-US" sz="2400" dirty="0" smtClean="0"/>
              <a:t>, Director, Edison Electric Institute</a:t>
            </a:r>
          </a:p>
          <a:p>
            <a:pPr lvl="1"/>
            <a:r>
              <a:rPr lang="en-US" sz="2400" dirty="0" smtClean="0"/>
              <a:t>Sean </a:t>
            </a:r>
            <a:r>
              <a:rPr lang="en-US" sz="2400" dirty="0" err="1" smtClean="0"/>
              <a:t>Plasynski</a:t>
            </a:r>
            <a:r>
              <a:rPr lang="en-US" sz="2400" dirty="0" smtClean="0"/>
              <a:t>, Deputy Director, National Energy Technology Lab, U.S. Department of Energy</a:t>
            </a:r>
          </a:p>
          <a:p>
            <a:pPr lvl="1"/>
            <a:endParaRPr lang="en-US" dirty="0" smtClean="0"/>
          </a:p>
        </p:txBody>
      </p:sp>
    </p:spTree>
    <p:extLst>
      <p:ext uri="{BB962C8B-B14F-4D97-AF65-F5344CB8AC3E}">
        <p14:creationId xmlns:p14="http://schemas.microsoft.com/office/powerpoint/2010/main" val="2640755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from Keynote Session 1</a:t>
            </a:r>
            <a:endParaRPr lang="en-US" dirty="0"/>
          </a:p>
        </p:txBody>
      </p:sp>
      <p:sp>
        <p:nvSpPr>
          <p:cNvPr id="3" name="Content Placeholder 2"/>
          <p:cNvSpPr>
            <a:spLocks noGrp="1"/>
          </p:cNvSpPr>
          <p:nvPr>
            <p:ph sz="quarter" idx="4294967295"/>
          </p:nvPr>
        </p:nvSpPr>
        <p:spPr>
          <a:xfrm>
            <a:off x="457200" y="1066800"/>
            <a:ext cx="7796030" cy="3311189"/>
          </a:xfrm>
          <a:prstGeom prst="rect">
            <a:avLst/>
          </a:prstGeom>
        </p:spPr>
        <p:txBody>
          <a:bodyPr/>
          <a:lstStyle/>
          <a:p>
            <a:r>
              <a:rPr lang="en-US" sz="2400" dirty="0" err="1" smtClean="0"/>
              <a:t>Baseload</a:t>
            </a:r>
            <a:r>
              <a:rPr lang="en-US" sz="2400" dirty="0" smtClean="0"/>
              <a:t> Generation capacity Key to manufacturing</a:t>
            </a:r>
          </a:p>
          <a:p>
            <a:r>
              <a:rPr lang="en-US" sz="2400" dirty="0" smtClean="0"/>
              <a:t>Thermal Efficiency can lower GHG Emissions</a:t>
            </a:r>
          </a:p>
          <a:p>
            <a:r>
              <a:rPr lang="en-US" sz="2400" dirty="0" smtClean="0"/>
              <a:t>Bureaucratic IMPULSE: Manage Problems rather than Solve them</a:t>
            </a:r>
          </a:p>
          <a:p>
            <a:r>
              <a:rPr lang="en-US" sz="2400" dirty="0" smtClean="0"/>
              <a:t>Need for research on Uranium and offshore wind</a:t>
            </a:r>
          </a:p>
          <a:p>
            <a:r>
              <a:rPr lang="en-US" sz="2400" dirty="0" smtClean="0"/>
              <a:t>Need for regional fuel diversity in Electrical generation</a:t>
            </a:r>
          </a:p>
          <a:p>
            <a:r>
              <a:rPr lang="en-US" sz="2400" dirty="0" smtClean="0"/>
              <a:t>CCUS Research is continuing and can benefit Appalachia through coal use and sequestration in the region</a:t>
            </a:r>
            <a:endParaRPr lang="en-US" sz="2400" dirty="0"/>
          </a:p>
        </p:txBody>
      </p:sp>
    </p:spTree>
    <p:extLst>
      <p:ext uri="{BB962C8B-B14F-4D97-AF65-F5344CB8AC3E}">
        <p14:creationId xmlns:p14="http://schemas.microsoft.com/office/powerpoint/2010/main" val="345841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Keynote Session 2</a:t>
            </a:r>
            <a:endParaRPr lang="en-US" dirty="0"/>
          </a:p>
        </p:txBody>
      </p:sp>
      <p:sp>
        <p:nvSpPr>
          <p:cNvPr id="3" name="Content Placeholder 2"/>
          <p:cNvSpPr>
            <a:spLocks noGrp="1"/>
          </p:cNvSpPr>
          <p:nvPr>
            <p:ph sz="quarter" idx="4294967295"/>
          </p:nvPr>
        </p:nvSpPr>
        <p:spPr>
          <a:xfrm>
            <a:off x="533400" y="1066800"/>
            <a:ext cx="7796030" cy="3311189"/>
          </a:xfrm>
          <a:prstGeom prst="rect">
            <a:avLst/>
          </a:prstGeom>
        </p:spPr>
        <p:txBody>
          <a:bodyPr/>
          <a:lstStyle/>
          <a:p>
            <a:r>
              <a:rPr lang="en-US" dirty="0" smtClean="0"/>
              <a:t>Industry Perspectives</a:t>
            </a:r>
          </a:p>
          <a:p>
            <a:pPr lvl="1"/>
            <a:r>
              <a:rPr lang="en-US" dirty="0" smtClean="0"/>
              <a:t>Gene Kitts, Senior Vice President, Environmental Affairs, Alpha Natural Resources</a:t>
            </a:r>
          </a:p>
          <a:p>
            <a:pPr lvl="1"/>
            <a:r>
              <a:rPr lang="en-US" dirty="0" smtClean="0"/>
              <a:t>Katharine </a:t>
            </a:r>
            <a:r>
              <a:rPr lang="en-US" dirty="0" err="1" smtClean="0"/>
              <a:t>Fredriksen</a:t>
            </a:r>
            <a:r>
              <a:rPr lang="en-US" dirty="0" smtClean="0"/>
              <a:t>, senior vice president, Environmental strategy &amp; Regulatory Affairs, CONSOL Energy</a:t>
            </a:r>
          </a:p>
          <a:p>
            <a:pPr lvl="1"/>
            <a:r>
              <a:rPr lang="en-US" dirty="0" smtClean="0"/>
              <a:t>Bruce Braine, Senior Vice President, Strategic Policy Analysis, AEP Energy Services</a:t>
            </a:r>
          </a:p>
          <a:p>
            <a:pPr lvl="1"/>
            <a:r>
              <a:rPr lang="en-US" dirty="0" smtClean="0"/>
              <a:t>Carl Michael Smith, Executive Director, Interstate Oil and Gas Compact </a:t>
            </a:r>
            <a:r>
              <a:rPr lang="en-US" dirty="0" err="1" smtClean="0"/>
              <a:t>Comission</a:t>
            </a:r>
            <a:endParaRPr lang="en-US" dirty="0" smtClean="0"/>
          </a:p>
          <a:p>
            <a:pPr marL="457200" lvl="1" indent="0">
              <a:buNone/>
            </a:pPr>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559484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from Keynote Session 2</a:t>
            </a:r>
            <a:endParaRPr lang="en-US" dirty="0"/>
          </a:p>
        </p:txBody>
      </p:sp>
      <p:sp>
        <p:nvSpPr>
          <p:cNvPr id="3" name="Content Placeholder 2"/>
          <p:cNvSpPr>
            <a:spLocks noGrp="1"/>
          </p:cNvSpPr>
          <p:nvPr>
            <p:ph sz="quarter" idx="4294967295"/>
          </p:nvPr>
        </p:nvSpPr>
        <p:spPr>
          <a:xfrm>
            <a:off x="533400" y="990600"/>
            <a:ext cx="7796030" cy="3311189"/>
          </a:xfrm>
          <a:prstGeom prst="rect">
            <a:avLst/>
          </a:prstGeom>
        </p:spPr>
        <p:txBody>
          <a:bodyPr/>
          <a:lstStyle/>
          <a:p>
            <a:r>
              <a:rPr lang="en-US" sz="2400" dirty="0" smtClean="0"/>
              <a:t>Scientific understanding needs to drive policy</a:t>
            </a:r>
          </a:p>
          <a:p>
            <a:r>
              <a:rPr lang="en-US" sz="2400" dirty="0" smtClean="0"/>
              <a:t>Coal will remain critical in U.S. Energy mix</a:t>
            </a:r>
          </a:p>
          <a:p>
            <a:r>
              <a:rPr lang="en-US" sz="2400" dirty="0" smtClean="0"/>
              <a:t>Sustainable development approaches and stewardship Are key for industry </a:t>
            </a:r>
          </a:p>
          <a:p>
            <a:r>
              <a:rPr lang="en-US" sz="2400" dirty="0" smtClean="0"/>
              <a:t>Dealing with environmental challenges goes beyond compliance</a:t>
            </a:r>
          </a:p>
          <a:p>
            <a:r>
              <a:rPr lang="en-US" sz="2400" dirty="0" smtClean="0"/>
              <a:t>Environmental standards may help drive future fuel mixes</a:t>
            </a:r>
          </a:p>
          <a:p>
            <a:r>
              <a:rPr lang="en-US" sz="2400" dirty="0" smtClean="0"/>
              <a:t>Dealing with environmental challenges is key to making unconventional fuels economic and useful</a:t>
            </a:r>
            <a:endParaRPr lang="en-US" sz="2400" dirty="0"/>
          </a:p>
        </p:txBody>
      </p:sp>
    </p:spTree>
    <p:extLst>
      <p:ext uri="{BB962C8B-B14F-4D97-AF65-F5344CB8AC3E}">
        <p14:creationId xmlns:p14="http://schemas.microsoft.com/office/powerpoint/2010/main" val="242277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Luncheon</a:t>
            </a:r>
            <a:endParaRPr lang="en-US" dirty="0"/>
          </a:p>
        </p:txBody>
      </p:sp>
      <p:sp>
        <p:nvSpPr>
          <p:cNvPr id="3" name="Content Placeholder 2"/>
          <p:cNvSpPr>
            <a:spLocks noGrp="1"/>
          </p:cNvSpPr>
          <p:nvPr>
            <p:ph sz="quarter" idx="4294967295"/>
          </p:nvPr>
        </p:nvSpPr>
        <p:spPr>
          <a:xfrm>
            <a:off x="514351" y="2063396"/>
            <a:ext cx="7796030" cy="3311189"/>
          </a:xfrm>
          <a:prstGeom prst="rect">
            <a:avLst/>
          </a:prstGeom>
        </p:spPr>
        <p:txBody>
          <a:bodyPr/>
          <a:lstStyle/>
          <a:p>
            <a:r>
              <a:rPr lang="en-US" dirty="0" smtClean="0"/>
              <a:t>Speaker: Roger Calhoun, Charleston Field Office Director, OSM</a:t>
            </a:r>
          </a:p>
          <a:p>
            <a:r>
              <a:rPr lang="en-US" dirty="0" smtClean="0"/>
              <a:t>Messages:  </a:t>
            </a:r>
          </a:p>
          <a:p>
            <a:pPr lvl="1"/>
            <a:r>
              <a:rPr lang="en-US" dirty="0" smtClean="0"/>
              <a:t>Regulators need good science to do their job the right way</a:t>
            </a:r>
          </a:p>
          <a:p>
            <a:pPr lvl="1"/>
            <a:r>
              <a:rPr lang="en-US" dirty="0" smtClean="0"/>
              <a:t>Regulators are trying to use science and technology to be more efficient and effective</a:t>
            </a:r>
          </a:p>
          <a:p>
            <a:endParaRPr lang="en-US" dirty="0"/>
          </a:p>
        </p:txBody>
      </p:sp>
    </p:spTree>
    <p:extLst>
      <p:ext uri="{BB962C8B-B14F-4D97-AF65-F5344CB8AC3E}">
        <p14:creationId xmlns:p14="http://schemas.microsoft.com/office/powerpoint/2010/main" val="3646458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Banquet</a:t>
            </a:r>
            <a:endParaRPr lang="en-US" dirty="0"/>
          </a:p>
        </p:txBody>
      </p:sp>
      <p:sp>
        <p:nvSpPr>
          <p:cNvPr id="3" name="Content Placeholder 2"/>
          <p:cNvSpPr>
            <a:spLocks noGrp="1"/>
          </p:cNvSpPr>
          <p:nvPr>
            <p:ph sz="quarter" idx="4294967295"/>
          </p:nvPr>
        </p:nvSpPr>
        <p:spPr>
          <a:xfrm>
            <a:off x="514351" y="2063396"/>
            <a:ext cx="7796030" cy="3311189"/>
          </a:xfrm>
          <a:prstGeom prst="rect">
            <a:avLst/>
          </a:prstGeom>
        </p:spPr>
        <p:txBody>
          <a:bodyPr/>
          <a:lstStyle/>
          <a:p>
            <a:r>
              <a:rPr lang="en-US" dirty="0" smtClean="0"/>
              <a:t>Speaker: Dr. Stephen Kopp, President, Marshall University</a:t>
            </a:r>
          </a:p>
          <a:p>
            <a:r>
              <a:rPr lang="en-US" dirty="0" smtClean="0"/>
              <a:t>Messages:</a:t>
            </a:r>
          </a:p>
          <a:p>
            <a:pPr lvl="1"/>
            <a:r>
              <a:rPr lang="en-US" dirty="0" smtClean="0"/>
              <a:t>Cooperation is key to quality, unbiased research</a:t>
            </a:r>
          </a:p>
          <a:p>
            <a:pPr lvl="1"/>
            <a:r>
              <a:rPr lang="en-US" dirty="0" smtClean="0"/>
              <a:t>Universities need to look at research as a means of helping provide education</a:t>
            </a:r>
          </a:p>
        </p:txBody>
      </p:sp>
    </p:spTree>
    <p:extLst>
      <p:ext uri="{BB962C8B-B14F-4D97-AF65-F5344CB8AC3E}">
        <p14:creationId xmlns:p14="http://schemas.microsoft.com/office/powerpoint/2010/main" val="155016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Plenary</a:t>
            </a:r>
            <a:endParaRPr lang="en-US" dirty="0"/>
          </a:p>
        </p:txBody>
      </p:sp>
      <p:sp>
        <p:nvSpPr>
          <p:cNvPr id="3" name="Content Placeholder 2"/>
          <p:cNvSpPr>
            <a:spLocks noGrp="1"/>
          </p:cNvSpPr>
          <p:nvPr>
            <p:ph sz="quarter" idx="4294967295"/>
          </p:nvPr>
        </p:nvSpPr>
        <p:spPr>
          <a:xfrm>
            <a:off x="514351" y="2063396"/>
            <a:ext cx="7796030" cy="3311189"/>
          </a:xfrm>
          <a:prstGeom prst="rect">
            <a:avLst/>
          </a:prstGeom>
        </p:spPr>
        <p:txBody>
          <a:bodyPr>
            <a:normAutofit fontScale="62500" lnSpcReduction="20000"/>
          </a:bodyPr>
          <a:lstStyle/>
          <a:p>
            <a:r>
              <a:rPr lang="en-US" dirty="0" smtClean="0"/>
              <a:t>Speakers:  </a:t>
            </a:r>
          </a:p>
          <a:p>
            <a:pPr lvl="1"/>
            <a:r>
              <a:rPr lang="en-US" dirty="0" smtClean="0"/>
              <a:t>Zach Agioutantis , Technical University of Crete</a:t>
            </a:r>
          </a:p>
          <a:p>
            <a:pPr lvl="1"/>
            <a:r>
              <a:rPr lang="en-US" dirty="0" smtClean="0"/>
              <a:t>Deborah Shields, Colorado State University</a:t>
            </a:r>
          </a:p>
          <a:p>
            <a:pPr lvl="1"/>
            <a:r>
              <a:rPr lang="en-US" dirty="0" smtClean="0"/>
              <a:t>Peter Denton, Red River College</a:t>
            </a:r>
          </a:p>
          <a:p>
            <a:r>
              <a:rPr lang="en-US" dirty="0" smtClean="0"/>
              <a:t>Messages:</a:t>
            </a:r>
          </a:p>
          <a:p>
            <a:pPr lvl="1"/>
            <a:r>
              <a:rPr lang="en-US" dirty="0" smtClean="0"/>
              <a:t>Integrated management of projects requires science at the project scale</a:t>
            </a:r>
          </a:p>
          <a:p>
            <a:pPr lvl="1"/>
            <a:r>
              <a:rPr lang="en-US" dirty="0" smtClean="0"/>
              <a:t>Sustainable development in mining and energy production requires involvement of stakeholders and balance of economic, social and Environmental goals</a:t>
            </a:r>
          </a:p>
          <a:p>
            <a:pPr lvl="1"/>
            <a:r>
              <a:rPr lang="en-US" dirty="0" smtClean="0"/>
              <a:t>Science and sustainable development must take place within the context of conscious ethical choices</a:t>
            </a:r>
            <a:endParaRPr lang="en-US" dirty="0"/>
          </a:p>
        </p:txBody>
      </p:sp>
    </p:spTree>
    <p:extLst>
      <p:ext uri="{BB962C8B-B14F-4D97-AF65-F5344CB8AC3E}">
        <p14:creationId xmlns:p14="http://schemas.microsoft.com/office/powerpoint/2010/main" val="3685110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Sessions</a:t>
            </a:r>
            <a:endParaRPr lang="en-US" dirty="0"/>
          </a:p>
        </p:txBody>
      </p:sp>
      <p:sp>
        <p:nvSpPr>
          <p:cNvPr id="3" name="Content Placeholder 2"/>
          <p:cNvSpPr>
            <a:spLocks noGrp="1"/>
          </p:cNvSpPr>
          <p:nvPr>
            <p:ph sz="quarter" idx="4294967295"/>
          </p:nvPr>
        </p:nvSpPr>
        <p:spPr>
          <a:xfrm>
            <a:off x="514351" y="2063396"/>
            <a:ext cx="7796030" cy="3311189"/>
          </a:xfrm>
          <a:prstGeom prst="rect">
            <a:avLst/>
          </a:prstGeom>
        </p:spPr>
        <p:txBody>
          <a:bodyPr>
            <a:normAutofit fontScale="85000" lnSpcReduction="20000"/>
          </a:bodyPr>
          <a:lstStyle/>
          <a:p>
            <a:r>
              <a:rPr lang="en-US" dirty="0" smtClean="0"/>
              <a:t>Watersheds</a:t>
            </a:r>
          </a:p>
          <a:p>
            <a:r>
              <a:rPr lang="en-US" dirty="0" smtClean="0"/>
              <a:t>Environmental considerations in Electricity Generation</a:t>
            </a:r>
          </a:p>
          <a:p>
            <a:r>
              <a:rPr lang="en-US" dirty="0" smtClean="0"/>
              <a:t>Coal Preparation</a:t>
            </a:r>
          </a:p>
          <a:p>
            <a:r>
              <a:rPr lang="en-US" dirty="0" smtClean="0"/>
              <a:t>COMMUNITY well-being</a:t>
            </a:r>
          </a:p>
          <a:p>
            <a:r>
              <a:rPr lang="en-US" dirty="0" smtClean="0"/>
              <a:t>Coal, Gas and Energy Production</a:t>
            </a:r>
          </a:p>
          <a:p>
            <a:r>
              <a:rPr lang="en-US" dirty="0" smtClean="0"/>
              <a:t>Public Health and Energy Production</a:t>
            </a:r>
          </a:p>
          <a:p>
            <a:r>
              <a:rPr lang="en-US" dirty="0" smtClean="0"/>
              <a:t>Total Dissolved Solids and Environmental impacts</a:t>
            </a:r>
          </a:p>
        </p:txBody>
      </p:sp>
    </p:spTree>
    <p:extLst>
      <p:ext uri="{BB962C8B-B14F-4D97-AF65-F5344CB8AC3E}">
        <p14:creationId xmlns:p14="http://schemas.microsoft.com/office/powerpoint/2010/main" val="3981990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Sessions (cont.)</a:t>
            </a:r>
            <a:endParaRPr lang="en-US" dirty="0"/>
          </a:p>
        </p:txBody>
      </p:sp>
      <p:sp>
        <p:nvSpPr>
          <p:cNvPr id="3" name="Content Placeholder 2"/>
          <p:cNvSpPr>
            <a:spLocks noGrp="1"/>
          </p:cNvSpPr>
          <p:nvPr>
            <p:ph sz="quarter" idx="4294967295"/>
          </p:nvPr>
        </p:nvSpPr>
        <p:spPr>
          <a:xfrm>
            <a:off x="533400" y="1447800"/>
            <a:ext cx="7796030" cy="3311189"/>
          </a:xfrm>
          <a:prstGeom prst="rect">
            <a:avLst/>
          </a:prstGeom>
        </p:spPr>
        <p:txBody>
          <a:bodyPr/>
          <a:lstStyle/>
          <a:p>
            <a:r>
              <a:rPr lang="en-US" dirty="0" smtClean="0"/>
              <a:t>Landforms and geomorphic reclamation</a:t>
            </a:r>
          </a:p>
          <a:p>
            <a:r>
              <a:rPr lang="en-US" dirty="0" smtClean="0"/>
              <a:t>Selenium in the environment</a:t>
            </a:r>
          </a:p>
          <a:p>
            <a:r>
              <a:rPr lang="en-US" dirty="0" smtClean="0"/>
              <a:t>Stream Restoration</a:t>
            </a:r>
          </a:p>
          <a:p>
            <a:r>
              <a:rPr lang="en-US" dirty="0" smtClean="0"/>
              <a:t>Stream biota impacts</a:t>
            </a:r>
          </a:p>
          <a:p>
            <a:r>
              <a:rPr lang="en-US" dirty="0"/>
              <a:t>Environmental Considerations in Underground </a:t>
            </a:r>
            <a:r>
              <a:rPr lang="en-US" dirty="0" smtClean="0"/>
              <a:t>Mining</a:t>
            </a:r>
          </a:p>
          <a:p>
            <a:r>
              <a:rPr lang="en-US" dirty="0" smtClean="0"/>
              <a:t>Environment, Coal mining and sustainable development</a:t>
            </a:r>
            <a:endParaRPr lang="en-US" dirty="0"/>
          </a:p>
        </p:txBody>
      </p:sp>
    </p:spTree>
    <p:extLst>
      <p:ext uri="{BB962C8B-B14F-4D97-AF65-F5344CB8AC3E}">
        <p14:creationId xmlns:p14="http://schemas.microsoft.com/office/powerpoint/2010/main" val="168768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a:t>
            </a:r>
            <a:endParaRPr lang="en-US" dirty="0"/>
          </a:p>
        </p:txBody>
      </p:sp>
      <p:sp>
        <p:nvSpPr>
          <p:cNvPr id="3" name="Content Placeholder 2"/>
          <p:cNvSpPr>
            <a:spLocks noGrp="1"/>
          </p:cNvSpPr>
          <p:nvPr>
            <p:ph sz="quarter" idx="4294967295"/>
          </p:nvPr>
        </p:nvSpPr>
        <p:spPr>
          <a:xfrm>
            <a:off x="514351" y="2063396"/>
            <a:ext cx="7796030" cy="3311189"/>
          </a:xfrm>
          <a:prstGeom prst="rect">
            <a:avLst/>
          </a:prstGeom>
        </p:spPr>
        <p:txBody>
          <a:bodyPr/>
          <a:lstStyle/>
          <a:p>
            <a:r>
              <a:rPr lang="en-US" dirty="0" smtClean="0"/>
              <a:t>Planning beginning for similar meeting in 2015</a:t>
            </a:r>
          </a:p>
          <a:p>
            <a:r>
              <a:rPr lang="en-US" dirty="0" smtClean="0"/>
              <a:t>New research opportunities</a:t>
            </a:r>
          </a:p>
          <a:p>
            <a:pPr lvl="1"/>
            <a:r>
              <a:rPr lang="en-US" dirty="0" smtClean="0"/>
              <a:t>Half of presentations/Papers not from ARIES researchers</a:t>
            </a:r>
          </a:p>
          <a:p>
            <a:pPr lvl="1"/>
            <a:r>
              <a:rPr lang="en-US" dirty="0" smtClean="0"/>
              <a:t>New connections to other ongoing work created</a:t>
            </a:r>
            <a:endParaRPr lang="en-US" dirty="0"/>
          </a:p>
        </p:txBody>
      </p:sp>
    </p:spTree>
    <p:extLst>
      <p:ext uri="{BB962C8B-B14F-4D97-AF65-F5344CB8AC3E}">
        <p14:creationId xmlns:p14="http://schemas.microsoft.com/office/powerpoint/2010/main" val="1611925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81000"/>
            <a:ext cx="8229600" cy="1017587"/>
          </a:xfrm>
        </p:spPr>
        <p:txBody>
          <a:bodyPr bIns="91440" anchor="b">
            <a:normAutofit fontScale="90000"/>
          </a:bodyPr>
          <a:lstStyle/>
          <a:p>
            <a:pPr algn="ctr">
              <a:defRPr/>
            </a:pPr>
            <a:r>
              <a:rPr lang="en-US" sz="4000" b="1" dirty="0" smtClean="0"/>
              <a:t>Why </a:t>
            </a:r>
            <a:r>
              <a:rPr lang="en-US" sz="4000" b="1" dirty="0" smtClean="0"/>
              <a:t>do we need science-based approaches</a:t>
            </a:r>
            <a:r>
              <a:rPr lang="en-US" sz="4000" b="1" dirty="0" smtClean="0"/>
              <a:t>?</a:t>
            </a:r>
          </a:p>
        </p:txBody>
      </p:sp>
      <p:sp>
        <p:nvSpPr>
          <p:cNvPr id="110595" name="Content Placeholder 2"/>
          <p:cNvSpPr>
            <a:spLocks noGrp="1"/>
          </p:cNvSpPr>
          <p:nvPr>
            <p:ph sz="quarter" idx="4294967295"/>
          </p:nvPr>
        </p:nvSpPr>
        <p:spPr>
          <a:xfrm>
            <a:off x="228600" y="1295400"/>
            <a:ext cx="8534400" cy="5029200"/>
          </a:xfrm>
        </p:spPr>
        <p:txBody>
          <a:bodyPr/>
          <a:lstStyle/>
          <a:p>
            <a:pPr marL="273050" indent="-273050"/>
            <a:r>
              <a:rPr lang="en-US" sz="2400" dirty="0" smtClean="0"/>
              <a:t>Most issues and problems have scientific and engineering components</a:t>
            </a:r>
          </a:p>
          <a:p>
            <a:pPr marL="273050" indent="-273050"/>
            <a:r>
              <a:rPr lang="en-US" sz="2400" dirty="0" smtClean="0"/>
              <a:t>Scientific-based discussions allow for communication, cooperation and collaboration with all stakeholders</a:t>
            </a:r>
          </a:p>
          <a:p>
            <a:pPr marL="273050" indent="-273050"/>
            <a:r>
              <a:rPr lang="en-US" sz="2400" dirty="0" smtClean="0"/>
              <a:t>Optimum planning, operation and post-mining use of mining projects relies on science-based approaches</a:t>
            </a:r>
          </a:p>
          <a:p>
            <a:pPr marL="273050" indent="-273050"/>
            <a:r>
              <a:rPr lang="en-US" sz="2400" dirty="0" smtClean="0"/>
              <a:t>Government policies and regulations must be based on science-based solutions and practices not on politics or self-serving agendas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Title 1"/>
          <p:cNvSpPr>
            <a:spLocks noGrp="1"/>
          </p:cNvSpPr>
          <p:nvPr>
            <p:ph type="title"/>
          </p:nvPr>
        </p:nvSpPr>
        <p:spPr/>
        <p:txBody>
          <a:bodyPr/>
          <a:lstStyle/>
          <a:p>
            <a:pPr eaLnBrk="1" hangingPunct="1"/>
            <a:r>
              <a:rPr lang="en-US" sz="3600" b="1" smtClean="0"/>
              <a:t>Review of some important ARIES results</a:t>
            </a:r>
          </a:p>
        </p:txBody>
      </p:sp>
      <p:sp>
        <p:nvSpPr>
          <p:cNvPr id="3" name="Content Placeholder 2"/>
          <p:cNvSpPr>
            <a:spLocks noGrp="1"/>
          </p:cNvSpPr>
          <p:nvPr>
            <p:ph idx="1"/>
          </p:nvPr>
        </p:nvSpPr>
        <p:spPr>
          <a:xfrm>
            <a:off x="390525" y="1284288"/>
            <a:ext cx="8228013" cy="4840287"/>
          </a:xfrm>
        </p:spPr>
        <p:txBody>
          <a:bodyPr/>
          <a:lstStyle/>
          <a:p>
            <a:pPr marL="457200" indent="-457200" eaLnBrk="1" hangingPunct="1">
              <a:buFont typeface="Arial" pitchFamily="34" charset="0"/>
              <a:buChar char="•"/>
              <a:defRPr/>
            </a:pPr>
            <a:r>
              <a:rPr sz="2800" dirty="0">
                <a:cs typeface="+mn-cs"/>
              </a:rPr>
              <a:t>Water quality</a:t>
            </a:r>
          </a:p>
          <a:p>
            <a:pPr marL="914400" lvl="1" indent="-457200" eaLnBrk="1" hangingPunct="1">
              <a:buFont typeface="Arial" pitchFamily="34" charset="0"/>
              <a:buChar char="•"/>
              <a:defRPr/>
            </a:pPr>
            <a:r>
              <a:rPr sz="2400" dirty="0"/>
              <a:t>Selenium</a:t>
            </a:r>
          </a:p>
          <a:p>
            <a:pPr marL="914400" lvl="1" indent="-457200" eaLnBrk="1" hangingPunct="1">
              <a:buFont typeface="Arial" pitchFamily="34" charset="0"/>
              <a:buChar char="•"/>
              <a:defRPr/>
            </a:pPr>
            <a:r>
              <a:rPr sz="2400" dirty="0"/>
              <a:t>Conductivity</a:t>
            </a:r>
          </a:p>
          <a:p>
            <a:pPr marL="457200" indent="-457200" eaLnBrk="1" hangingPunct="1">
              <a:buFont typeface="Arial" pitchFamily="34" charset="0"/>
              <a:buChar char="•"/>
              <a:defRPr/>
            </a:pPr>
            <a:r>
              <a:rPr sz="2800" dirty="0">
                <a:cs typeface="+mn-cs"/>
              </a:rPr>
              <a:t>Mining practices</a:t>
            </a:r>
          </a:p>
          <a:p>
            <a:pPr marL="914400" lvl="1" indent="-457200" eaLnBrk="1" hangingPunct="1">
              <a:buFont typeface="Arial" pitchFamily="34" charset="0"/>
              <a:buChar char="•"/>
              <a:defRPr/>
            </a:pPr>
            <a:r>
              <a:rPr lang="en-US" sz="2400" dirty="0"/>
              <a:t>P</a:t>
            </a:r>
            <a:r>
              <a:rPr sz="2400" dirty="0" smtClean="0"/>
              <a:t>rotection </a:t>
            </a:r>
            <a:r>
              <a:rPr sz="2400" dirty="0"/>
              <a:t>of surface </a:t>
            </a:r>
            <a:r>
              <a:rPr sz="2400" dirty="0" smtClean="0"/>
              <a:t>water</a:t>
            </a:r>
            <a:endParaRPr lang="en-US" sz="2400" dirty="0" smtClean="0"/>
          </a:p>
          <a:p>
            <a:pPr marL="457200" indent="-457200" eaLnBrk="1" hangingPunct="1">
              <a:buFont typeface="Arial" pitchFamily="34" charset="0"/>
              <a:buChar char="•"/>
              <a:defRPr/>
            </a:pPr>
            <a:r>
              <a:rPr sz="2800" dirty="0" smtClean="0">
                <a:cs typeface="+mn-cs"/>
              </a:rPr>
              <a:t>Human </a:t>
            </a:r>
            <a:r>
              <a:rPr sz="2800" dirty="0" smtClean="0">
                <a:cs typeface="+mn-cs"/>
              </a:rPr>
              <a:t>health</a:t>
            </a:r>
            <a:endParaRPr lang="en-US" sz="2800" dirty="0" smtClean="0">
              <a:cs typeface="+mn-cs"/>
            </a:endParaRPr>
          </a:p>
          <a:p>
            <a:pPr marL="857250" lvl="1" indent="-457200" eaLnBrk="1" hangingPunct="1">
              <a:buFont typeface="Arial" pitchFamily="34" charset="0"/>
              <a:buChar char="•"/>
              <a:defRPr/>
            </a:pPr>
            <a:r>
              <a:rPr lang="en-US" sz="2400" dirty="0"/>
              <a:t>Health disparities</a:t>
            </a:r>
          </a:p>
          <a:p>
            <a:pPr marL="914400" lvl="1" indent="-457200" eaLnBrk="1" hangingPunct="1">
              <a:buFont typeface="Arial" pitchFamily="34" charset="0"/>
              <a:buChar char="•"/>
              <a:defRPr/>
            </a:pPr>
            <a:r>
              <a:rPr lang="en-US" sz="2400" dirty="0" smtClean="0"/>
              <a:t>B</a:t>
            </a:r>
            <a:r>
              <a:rPr sz="2400" dirty="0" smtClean="0"/>
              <a:t>iological </a:t>
            </a:r>
            <a:r>
              <a:rPr sz="2400" dirty="0"/>
              <a:t>impairment in </a:t>
            </a:r>
            <a:r>
              <a:rPr sz="2400" dirty="0" smtClean="0"/>
              <a:t>streams</a:t>
            </a:r>
            <a:endParaRPr sz="2400" dirty="0"/>
          </a:p>
        </p:txBody>
      </p:sp>
    </p:spTree>
    <p:extLst>
      <p:ext uri="{BB962C8B-B14F-4D97-AF65-F5344CB8AC3E}">
        <p14:creationId xmlns:p14="http://schemas.microsoft.com/office/powerpoint/2010/main" val="25176240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le 1"/>
          <p:cNvSpPr>
            <a:spLocks noGrp="1"/>
          </p:cNvSpPr>
          <p:nvPr>
            <p:ph type="title"/>
          </p:nvPr>
        </p:nvSpPr>
        <p:spPr/>
        <p:txBody>
          <a:bodyPr/>
          <a:lstStyle/>
          <a:p>
            <a:pPr eaLnBrk="1" hangingPunct="1"/>
            <a:r>
              <a:rPr lang="en-US" b="1" smtClean="0"/>
              <a:t>Water quality</a:t>
            </a:r>
          </a:p>
        </p:txBody>
      </p:sp>
      <p:sp>
        <p:nvSpPr>
          <p:cNvPr id="172034" name="Content Placeholder 2"/>
          <p:cNvSpPr>
            <a:spLocks noGrp="1"/>
          </p:cNvSpPr>
          <p:nvPr>
            <p:ph idx="1"/>
          </p:nvPr>
        </p:nvSpPr>
        <p:spPr>
          <a:xfrm>
            <a:off x="458788" y="1598613"/>
            <a:ext cx="8228012" cy="4527550"/>
          </a:xfrm>
        </p:spPr>
        <p:txBody>
          <a:bodyPr/>
          <a:lstStyle/>
          <a:p>
            <a:pPr eaLnBrk="1" hangingPunct="1">
              <a:defRPr/>
            </a:pPr>
            <a:r>
              <a:rPr lang="en-US" dirty="0" smtClean="0"/>
              <a:t>Selenium</a:t>
            </a:r>
          </a:p>
          <a:p>
            <a:pPr lvl="1" eaLnBrk="1" hangingPunct="1">
              <a:defRPr/>
            </a:pPr>
            <a:r>
              <a:rPr lang="en-US" sz="2400" dirty="0" smtClean="0"/>
              <a:t>Paul Ziemkiewicz, West Virginia University Water Research Institute</a:t>
            </a:r>
          </a:p>
          <a:p>
            <a:pPr lvl="1" eaLnBrk="1" hangingPunct="1">
              <a:defRPr/>
            </a:pPr>
            <a:endParaRPr lang="en-US" sz="2400" dirty="0" smtClean="0"/>
          </a:p>
          <a:p>
            <a:pPr marL="400050" lvl="1" indent="0" eaLnBrk="1" hangingPunct="1">
              <a:defRPr/>
            </a:pPr>
            <a:r>
              <a:rPr lang="en-US" sz="2000" dirty="0" smtClean="0">
                <a:solidFill>
                  <a:srgbClr val="0070C0"/>
                </a:solidFill>
              </a:rPr>
              <a:t>1.</a:t>
            </a:r>
            <a:r>
              <a:rPr lang="en-US" sz="2400" dirty="0" smtClean="0"/>
              <a:t> </a:t>
            </a:r>
            <a:r>
              <a:rPr lang="en-US" sz="2000" dirty="0" smtClean="0">
                <a:solidFill>
                  <a:srgbClr val="0070C0"/>
                </a:solidFill>
              </a:rPr>
              <a:t>Selenium is a major regulatory focus under the Clean Water Act, resulting in significant costs for coal mining companies and delays in permitting</a:t>
            </a:r>
          </a:p>
          <a:p>
            <a:pPr marL="400050" lvl="1" indent="0" eaLnBrk="1" hangingPunct="1">
              <a:defRPr/>
            </a:pPr>
            <a:r>
              <a:rPr lang="en-US" sz="2000" dirty="0" smtClean="0">
                <a:solidFill>
                  <a:srgbClr val="0070C0"/>
                </a:solidFill>
              </a:rPr>
              <a:t>2. ARIES studies show that using a byproduct of acid mine drainage treatment may immobilize the selenium at a very low cost</a:t>
            </a:r>
          </a:p>
        </p:txBody>
      </p:sp>
    </p:spTree>
    <p:extLst>
      <p:ext uri="{BB962C8B-B14F-4D97-AF65-F5344CB8AC3E}">
        <p14:creationId xmlns:p14="http://schemas.microsoft.com/office/powerpoint/2010/main" val="34123264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solidFill>
                  <a:schemeClr val="accent1">
                    <a:lumMod val="50000"/>
                  </a:schemeClr>
                </a:solidFill>
                <a:cs typeface="+mj-cs"/>
              </a:rPr>
              <a:t>What we already know about selenium</a:t>
            </a:r>
            <a:endParaRPr lang="en-US" b="1" dirty="0">
              <a:solidFill>
                <a:schemeClr val="accent1">
                  <a:lumMod val="50000"/>
                </a:schemeClr>
              </a:solidFill>
              <a:cs typeface="+mj-cs"/>
            </a:endParaRPr>
          </a:p>
        </p:txBody>
      </p:sp>
      <p:sp>
        <p:nvSpPr>
          <p:cNvPr id="3" name="Content Placeholder 2"/>
          <p:cNvSpPr>
            <a:spLocks noGrp="1"/>
          </p:cNvSpPr>
          <p:nvPr>
            <p:ph idx="1"/>
          </p:nvPr>
        </p:nvSpPr>
        <p:spPr>
          <a:xfrm>
            <a:off x="76200" y="1600200"/>
            <a:ext cx="8610600" cy="4800600"/>
          </a:xfrm>
        </p:spPr>
        <p:txBody>
          <a:bodyPr rtlCol="0">
            <a:normAutofit fontScale="85000" lnSpcReduction="20000"/>
          </a:bodyPr>
          <a:lstStyle/>
          <a:p>
            <a:pPr marL="438912" indent="-320040" eaLnBrk="1" fontAlgn="auto" hangingPunct="1">
              <a:spcBef>
                <a:spcPts val="0"/>
              </a:spcBef>
              <a:spcAft>
                <a:spcPts val="0"/>
              </a:spcAft>
              <a:buFont typeface="Wingdings 2"/>
              <a:buChar char=""/>
              <a:defRPr/>
            </a:pPr>
            <a:r>
              <a:rPr lang="en-US" dirty="0" smtClean="0">
                <a:cs typeface="+mn-cs"/>
              </a:rPr>
              <a:t>Between 25 and 40% of total selenium is potentially mobile</a:t>
            </a:r>
          </a:p>
          <a:p>
            <a:pPr marL="438912" indent="-320040" eaLnBrk="1" fontAlgn="auto" hangingPunct="1">
              <a:spcBef>
                <a:spcPts val="0"/>
              </a:spcBef>
              <a:spcAft>
                <a:spcPts val="0"/>
              </a:spcAft>
              <a:buFont typeface="Wingdings 2"/>
              <a:buChar char=""/>
              <a:defRPr/>
            </a:pPr>
            <a:r>
              <a:rPr lang="en-US" dirty="0" smtClean="0">
                <a:cs typeface="+mn-cs"/>
              </a:rPr>
              <a:t>80-90% of selenium is in black shale associated with the coal seams</a:t>
            </a:r>
          </a:p>
          <a:p>
            <a:pPr marL="438912" indent="-320040" eaLnBrk="1" fontAlgn="auto" hangingPunct="1">
              <a:spcBef>
                <a:spcPts val="0"/>
              </a:spcBef>
              <a:spcAft>
                <a:spcPts val="0"/>
              </a:spcAft>
              <a:buFont typeface="Wingdings 2"/>
              <a:buChar char=""/>
              <a:defRPr/>
            </a:pPr>
            <a:r>
              <a:rPr lang="en-US" dirty="0" smtClean="0">
                <a:cs typeface="+mn-cs"/>
              </a:rPr>
              <a:t>Its release rate is </a:t>
            </a:r>
            <a:r>
              <a:rPr lang="en-US" dirty="0">
                <a:cs typeface="+mn-cs"/>
              </a:rPr>
              <a:t>rapid </a:t>
            </a:r>
            <a:r>
              <a:rPr lang="en-US" dirty="0" smtClean="0">
                <a:cs typeface="+mn-cs"/>
              </a:rPr>
              <a:t>(Peak concentration of Se </a:t>
            </a:r>
            <a:r>
              <a:rPr lang="en-US" dirty="0">
                <a:cs typeface="+mn-cs"/>
              </a:rPr>
              <a:t>occurs at year seven in all three </a:t>
            </a:r>
            <a:r>
              <a:rPr lang="en-US" dirty="0" smtClean="0">
                <a:cs typeface="+mn-cs"/>
              </a:rPr>
              <a:t>studies</a:t>
            </a:r>
            <a:r>
              <a:rPr lang="en-US" dirty="0">
                <a:cs typeface="+mn-cs"/>
              </a:rPr>
              <a:t>)</a:t>
            </a:r>
            <a:endParaRPr lang="en-US" dirty="0" smtClean="0">
              <a:cs typeface="+mn-cs"/>
            </a:endParaRPr>
          </a:p>
          <a:p>
            <a:pPr marL="438912" indent="-320040" eaLnBrk="1" fontAlgn="auto" hangingPunct="1">
              <a:spcBef>
                <a:spcPts val="0"/>
              </a:spcBef>
              <a:spcAft>
                <a:spcPts val="0"/>
              </a:spcAft>
              <a:buFont typeface="Wingdings 2"/>
              <a:buChar char=""/>
              <a:defRPr/>
            </a:pPr>
            <a:r>
              <a:rPr lang="en-US" dirty="0" smtClean="0">
                <a:cs typeface="+mn-cs"/>
              </a:rPr>
              <a:t>Selenite is </a:t>
            </a:r>
            <a:r>
              <a:rPr lang="en-US" dirty="0" err="1" smtClean="0">
                <a:cs typeface="+mn-cs"/>
              </a:rPr>
              <a:t>sorbed</a:t>
            </a:r>
            <a:r>
              <a:rPr lang="en-US" dirty="0" smtClean="0">
                <a:cs typeface="+mn-cs"/>
              </a:rPr>
              <a:t> by </a:t>
            </a:r>
            <a:r>
              <a:rPr lang="en-US" dirty="0" err="1" smtClean="0">
                <a:cs typeface="+mn-cs"/>
              </a:rPr>
              <a:t>FeOOH</a:t>
            </a:r>
            <a:r>
              <a:rPr lang="en-US" dirty="0" smtClean="0">
                <a:cs typeface="+mn-cs"/>
              </a:rPr>
              <a:t> (a readily-available byproduct of the treatment of acid mine drainage)</a:t>
            </a:r>
          </a:p>
          <a:p>
            <a:pPr marL="438912" indent="-320040" eaLnBrk="1" fontAlgn="auto" hangingPunct="1">
              <a:spcBef>
                <a:spcPts val="0"/>
              </a:spcBef>
              <a:spcAft>
                <a:spcPts val="0"/>
              </a:spcAft>
              <a:buFont typeface="Wingdings 2"/>
              <a:buChar char=""/>
              <a:defRPr/>
            </a:pPr>
            <a:endParaRPr lang="en-US" dirty="0">
              <a:cs typeface="+mn-cs"/>
            </a:endParaRPr>
          </a:p>
          <a:p>
            <a:pPr marL="438912" indent="-320040" eaLnBrk="1" fontAlgn="auto" hangingPunct="1">
              <a:spcBef>
                <a:spcPts val="0"/>
              </a:spcBef>
              <a:spcAft>
                <a:spcPts val="0"/>
              </a:spcAft>
              <a:buFont typeface="Wingdings 2"/>
              <a:buChar char=""/>
              <a:defRPr/>
            </a:pPr>
            <a:r>
              <a:rPr lang="en-US" sz="3600" dirty="0" smtClean="0">
                <a:solidFill>
                  <a:srgbClr val="002060"/>
                </a:solidFill>
                <a:cs typeface="+mn-cs"/>
              </a:rPr>
              <a:t>Therefore:</a:t>
            </a:r>
          </a:p>
          <a:p>
            <a:pPr marL="838962" lvl="1" indent="-320040" eaLnBrk="1" fontAlgn="auto" hangingPunct="1">
              <a:spcBef>
                <a:spcPts val="0"/>
              </a:spcBef>
              <a:spcAft>
                <a:spcPts val="0"/>
              </a:spcAft>
              <a:buFont typeface="Wingdings 2"/>
              <a:buChar char=""/>
              <a:defRPr/>
            </a:pPr>
            <a:r>
              <a:rPr lang="en-US" sz="2500" dirty="0" smtClean="0">
                <a:solidFill>
                  <a:srgbClr val="002060"/>
                </a:solidFill>
              </a:rPr>
              <a:t>Good case for selective handling if an economic means can be found for immobilizing most of the selenium </a:t>
            </a:r>
          </a:p>
          <a:p>
            <a:pPr marL="838962" lvl="1" indent="-320040" eaLnBrk="1" fontAlgn="auto" hangingPunct="1">
              <a:spcBef>
                <a:spcPts val="0"/>
              </a:spcBef>
              <a:spcAft>
                <a:spcPts val="0"/>
              </a:spcAft>
              <a:buFont typeface="Wingdings 2"/>
              <a:buChar char=""/>
              <a:defRPr/>
            </a:pPr>
            <a:r>
              <a:rPr lang="en-US" dirty="0" err="1" smtClean="0">
                <a:solidFill>
                  <a:srgbClr val="002060"/>
                </a:solidFill>
              </a:rPr>
              <a:t>Hobet</a:t>
            </a:r>
            <a:r>
              <a:rPr lang="en-US" dirty="0" smtClean="0">
                <a:solidFill>
                  <a:srgbClr val="002060"/>
                </a:solidFill>
              </a:rPr>
              <a:t> lysimeters were established to test whether </a:t>
            </a:r>
            <a:r>
              <a:rPr lang="en-US" dirty="0" err="1" smtClean="0">
                <a:solidFill>
                  <a:srgbClr val="002060"/>
                </a:solidFill>
              </a:rPr>
              <a:t>FeOOH</a:t>
            </a:r>
            <a:r>
              <a:rPr lang="en-US" dirty="0" smtClean="0">
                <a:solidFill>
                  <a:srgbClr val="002060"/>
                </a:solidFill>
              </a:rPr>
              <a:t> can immobilize selenium in the field</a:t>
            </a:r>
            <a:endParaRPr lang="en-US" dirty="0">
              <a:solidFill>
                <a:srgbClr val="002060"/>
              </a:solidFill>
            </a:endParaRPr>
          </a:p>
          <a:p>
            <a:pPr marL="768096" lvl="2" indent="0" eaLnBrk="1" fontAlgn="auto" hangingPunct="1">
              <a:spcAft>
                <a:spcPts val="0"/>
              </a:spcAft>
              <a:buClr>
                <a:schemeClr val="accent3"/>
              </a:buClr>
              <a:buFont typeface="Arial"/>
              <a:buNone/>
              <a:defRPr/>
            </a:pPr>
            <a:endParaRPr lang="en-US" sz="2600" dirty="0" smtClean="0">
              <a:solidFill>
                <a:srgbClr val="002060"/>
              </a:solidFill>
            </a:endParaRPr>
          </a:p>
          <a:p>
            <a:pPr marL="438912" indent="-320040" eaLnBrk="1" fontAlgn="auto" hangingPunct="1">
              <a:spcBef>
                <a:spcPts val="0"/>
              </a:spcBef>
              <a:spcAft>
                <a:spcPts val="0"/>
              </a:spcAft>
              <a:buFont typeface="Wingdings 2"/>
              <a:buChar char=""/>
              <a:defRPr/>
            </a:pPr>
            <a:endParaRPr lang="en-US" dirty="0" smtClean="0">
              <a:cs typeface="+mn-cs"/>
            </a:endParaRPr>
          </a:p>
          <a:p>
            <a:pPr marL="438912" indent="-320040" eaLnBrk="1" fontAlgn="auto" hangingPunct="1">
              <a:spcBef>
                <a:spcPts val="0"/>
              </a:spcBef>
              <a:spcAft>
                <a:spcPts val="0"/>
              </a:spcAft>
              <a:buFont typeface="Wingdings 2"/>
              <a:buChar char=""/>
              <a:defRPr/>
            </a:pPr>
            <a:endParaRPr lang="en-US" dirty="0">
              <a:cs typeface="+mn-cs"/>
            </a:endParaRPr>
          </a:p>
        </p:txBody>
      </p:sp>
    </p:spTree>
    <p:extLst>
      <p:ext uri="{BB962C8B-B14F-4D97-AF65-F5344CB8AC3E}">
        <p14:creationId xmlns:p14="http://schemas.microsoft.com/office/powerpoint/2010/main" val="2406158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Title 1"/>
          <p:cNvSpPr>
            <a:spLocks noGrp="1"/>
          </p:cNvSpPr>
          <p:nvPr>
            <p:ph type="title"/>
          </p:nvPr>
        </p:nvSpPr>
        <p:spPr/>
        <p:txBody>
          <a:bodyPr/>
          <a:lstStyle/>
          <a:p>
            <a:pPr eaLnBrk="1" hangingPunct="1"/>
            <a:r>
              <a:rPr lang="en-US" b="1" smtClean="0"/>
              <a:t>Water quality</a:t>
            </a:r>
          </a:p>
        </p:txBody>
      </p:sp>
      <p:sp>
        <p:nvSpPr>
          <p:cNvPr id="186370" name="Content Placeholder 2"/>
          <p:cNvSpPr>
            <a:spLocks noGrp="1"/>
          </p:cNvSpPr>
          <p:nvPr>
            <p:ph idx="1"/>
          </p:nvPr>
        </p:nvSpPr>
        <p:spPr/>
        <p:txBody>
          <a:bodyPr/>
          <a:lstStyle/>
          <a:p>
            <a:pPr eaLnBrk="1" hangingPunct="1"/>
            <a:r>
              <a:rPr lang="en-US" smtClean="0"/>
              <a:t>Conductivity</a:t>
            </a:r>
          </a:p>
          <a:p>
            <a:pPr marL="914400" lvl="1" indent="-457200" eaLnBrk="1" hangingPunct="1">
              <a:buFont typeface="Arial" charset="0"/>
              <a:buChar char="•"/>
            </a:pPr>
            <a:r>
              <a:rPr lang="en-US" sz="2400" smtClean="0"/>
              <a:t>Laura Kirby and John Craynon - Virginia Tech</a:t>
            </a:r>
          </a:p>
          <a:p>
            <a:pPr eaLnBrk="1" hangingPunct="1"/>
            <a:r>
              <a:rPr lang="en-US" sz="2200" smtClean="0">
                <a:solidFill>
                  <a:srgbClr val="0070C0"/>
                </a:solidFill>
              </a:rPr>
              <a:t>1. Conductivity has been linked by the EPA to the health of the biologic communities in Appalachian streams and is being used as an indicator for permitting and regulatory actions under the Clean Water Act</a:t>
            </a:r>
          </a:p>
          <a:p>
            <a:pPr eaLnBrk="1" hangingPunct="1"/>
            <a:r>
              <a:rPr lang="en-US" sz="2200" smtClean="0">
                <a:solidFill>
                  <a:srgbClr val="0070C0"/>
                </a:solidFill>
              </a:rPr>
              <a:t>2. There seems to be very little correlation between conductivity and VSCI scores in the Dumps Creek and Straight Creek watersheds. Data collected at different times show possible correlations that are very different from EPA regulatory guidance</a:t>
            </a:r>
            <a:r>
              <a:rPr lang="en-US" sz="2400" smtClean="0">
                <a:solidFill>
                  <a:srgbClr val="0070C0"/>
                </a:solidFill>
              </a:rPr>
              <a:t>.</a:t>
            </a:r>
          </a:p>
        </p:txBody>
      </p:sp>
    </p:spTree>
    <p:extLst>
      <p:ext uri="{BB962C8B-B14F-4D97-AF65-F5344CB8AC3E}">
        <p14:creationId xmlns:p14="http://schemas.microsoft.com/office/powerpoint/2010/main" val="11712726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4" name="Title 1"/>
          <p:cNvSpPr>
            <a:spLocks noGrp="1"/>
          </p:cNvSpPr>
          <p:nvPr>
            <p:ph type="title"/>
          </p:nvPr>
        </p:nvSpPr>
        <p:spPr/>
        <p:txBody>
          <a:bodyPr/>
          <a:lstStyle/>
          <a:p>
            <a:pPr eaLnBrk="1" hangingPunct="1"/>
            <a:r>
              <a:rPr lang="en-US" b="1" smtClean="0"/>
              <a:t>Conductivity versus VSCI scores based on historical data and VT study</a:t>
            </a:r>
          </a:p>
        </p:txBody>
      </p:sp>
      <p:graphicFrame>
        <p:nvGraphicFramePr>
          <p:cNvPr id="2053" name="Object 5"/>
          <p:cNvGraphicFramePr>
            <a:graphicFrameLocks/>
          </p:cNvGraphicFramePr>
          <p:nvPr/>
        </p:nvGraphicFramePr>
        <p:xfrm>
          <a:off x="5033963" y="2273300"/>
          <a:ext cx="3916362" cy="2609850"/>
        </p:xfrm>
        <a:graphic>
          <a:graphicData uri="http://schemas.openxmlformats.org/presentationml/2006/ole">
            <mc:AlternateContent xmlns:mc="http://schemas.openxmlformats.org/markup-compatibility/2006">
              <mc:Choice xmlns:v="urn:schemas-microsoft-com:vml" Requires="v">
                <p:oleObj spid="_x0000_s1055" name="Chart" r:id="rId4" imgW="8553379" imgH="4600575" progId="Excel.Sheet.8">
                  <p:embed/>
                </p:oleObj>
              </mc:Choice>
              <mc:Fallback>
                <p:oleObj name="Chart" r:id="rId4" imgW="8553379" imgH="4600575" progId="Excel.Shee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3963" y="2273300"/>
                        <a:ext cx="3916362" cy="2609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6" name="TextBox 2"/>
          <p:cNvSpPr txBox="1">
            <a:spLocks noChangeArrowheads="1"/>
          </p:cNvSpPr>
          <p:nvPr/>
        </p:nvSpPr>
        <p:spPr bwMode="auto">
          <a:xfrm>
            <a:off x="950913" y="4983163"/>
            <a:ext cx="7345362" cy="369887"/>
          </a:xfrm>
          <a:prstGeom prst="rect">
            <a:avLst/>
          </a:prstGeom>
          <a:noFill/>
          <a:ln w="9525">
            <a:noFill/>
            <a:miter lim="800000"/>
            <a:headEnd/>
            <a:tailEnd/>
          </a:ln>
        </p:spPr>
        <p:txBody>
          <a:bodyPr>
            <a:spAutoFit/>
          </a:bodyPr>
          <a:lstStyle/>
          <a:p>
            <a:pPr>
              <a:buClrTx/>
              <a:buSzTx/>
              <a:buFontTx/>
              <a:buNone/>
            </a:pPr>
            <a:r>
              <a:rPr lang="en-US">
                <a:solidFill>
                  <a:srgbClr val="000000"/>
                </a:solidFill>
                <a:ea typeface="SimSun"/>
              </a:rPr>
              <a:t>No reproducible correlation between conductivity and VSCI scores</a:t>
            </a:r>
          </a:p>
        </p:txBody>
      </p:sp>
      <p:pic>
        <p:nvPicPr>
          <p:cNvPr id="1046" name="Picture 22"/>
          <p:cNvPicPr>
            <a:picLocks noGrp="1" noChangeAspect="1" noChangeArrowheads="1"/>
          </p:cNvPicPr>
          <p:nvPr>
            <p:ph idx="1"/>
          </p:nvPr>
        </p:nvPicPr>
        <p:blipFill>
          <a:blip r:embed="rId6" cstate="print">
            <a:extLst>
              <a:ext uri="{28A0092B-C50C-407E-A947-70E740481C1C}">
                <a14:useLocalDpi xmlns:a14="http://schemas.microsoft.com/office/drawing/2010/main" val="0"/>
              </a:ext>
            </a:extLst>
          </a:blip>
          <a:srcRect/>
          <a:stretch>
            <a:fillRect/>
          </a:stretch>
        </p:blipFill>
        <p:spPr bwMode="auto">
          <a:xfrm>
            <a:off x="1066800" y="2286000"/>
            <a:ext cx="3489591" cy="2535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6811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itle 1"/>
          <p:cNvSpPr>
            <a:spLocks noGrp="1"/>
          </p:cNvSpPr>
          <p:nvPr>
            <p:ph type="title"/>
          </p:nvPr>
        </p:nvSpPr>
        <p:spPr/>
        <p:txBody>
          <a:bodyPr/>
          <a:lstStyle/>
          <a:p>
            <a:pPr eaLnBrk="1" hangingPunct="1"/>
            <a:r>
              <a:rPr lang="en-US" b="1" smtClean="0"/>
              <a:t>Straight Creek Data (May 2008)</a:t>
            </a:r>
            <a:br>
              <a:rPr lang="en-US" b="1" smtClean="0"/>
            </a:br>
            <a:r>
              <a:rPr lang="en-US" sz="3200" smtClean="0"/>
              <a:t>from Passmore and Pond, 2009</a:t>
            </a:r>
          </a:p>
        </p:txBody>
      </p:sp>
      <p:graphicFrame>
        <p:nvGraphicFramePr>
          <p:cNvPr id="3077" name="Object 5"/>
          <p:cNvGraphicFramePr>
            <a:graphicFrameLocks noGrp="1"/>
          </p:cNvGraphicFramePr>
          <p:nvPr>
            <p:ph idx="1"/>
          </p:nvPr>
        </p:nvGraphicFramePr>
        <p:xfrm>
          <a:off x="406400" y="1549400"/>
          <a:ext cx="8329613" cy="4630738"/>
        </p:xfrm>
        <a:graphic>
          <a:graphicData uri="http://schemas.openxmlformats.org/presentationml/2006/ole">
            <mc:AlternateContent xmlns:mc="http://schemas.openxmlformats.org/markup-compatibility/2006">
              <mc:Choice xmlns:v="urn:schemas-microsoft-com:vml" Requires="v">
                <p:oleObj spid="_x0000_s2078" r:id="rId4" imgW="8327858" imgH="4633362" progId="Excel.Chart.8">
                  <p:embed/>
                </p:oleObj>
              </mc:Choice>
              <mc:Fallback>
                <p:oleObj r:id="rId4" imgW="8327858" imgH="4633362"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1549400"/>
                        <a:ext cx="8329613" cy="4630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785149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Title 1"/>
          <p:cNvSpPr>
            <a:spLocks noGrp="1"/>
          </p:cNvSpPr>
          <p:nvPr>
            <p:ph type="title"/>
          </p:nvPr>
        </p:nvSpPr>
        <p:spPr/>
        <p:txBody>
          <a:bodyPr/>
          <a:lstStyle/>
          <a:p>
            <a:pPr eaLnBrk="1" hangingPunct="1"/>
            <a:r>
              <a:rPr lang="en-US" b="1" smtClean="0"/>
              <a:t>Improved Mining Practices</a:t>
            </a:r>
          </a:p>
        </p:txBody>
      </p:sp>
      <p:sp>
        <p:nvSpPr>
          <p:cNvPr id="225282" name="Content Placeholder 2"/>
          <p:cNvSpPr>
            <a:spLocks noGrp="1"/>
          </p:cNvSpPr>
          <p:nvPr>
            <p:ph idx="1"/>
          </p:nvPr>
        </p:nvSpPr>
        <p:spPr>
          <a:xfrm>
            <a:off x="455613" y="1165225"/>
            <a:ext cx="8229600" cy="5108575"/>
          </a:xfrm>
        </p:spPr>
        <p:txBody>
          <a:bodyPr/>
          <a:lstStyle/>
          <a:p>
            <a:pPr eaLnBrk="1" hangingPunct="1"/>
            <a:r>
              <a:rPr lang="en-US" smtClean="0"/>
              <a:t>Barrier Pillars for Stream Protection in Appalachia</a:t>
            </a:r>
          </a:p>
          <a:p>
            <a:pPr marL="400050" lvl="1" indent="0" eaLnBrk="1" hangingPunct="1"/>
            <a:r>
              <a:rPr lang="en-US" sz="2000" smtClean="0"/>
              <a:t>Michael Karmis – Virginia Tech </a:t>
            </a:r>
          </a:p>
          <a:p>
            <a:pPr marL="400050" lvl="1" indent="0" eaLnBrk="1" hangingPunct="1"/>
            <a:r>
              <a:rPr lang="en-US" sz="2000" smtClean="0"/>
              <a:t>Zach Agioutantis – Technical University of Crete</a:t>
            </a:r>
          </a:p>
          <a:p>
            <a:pPr marL="400050" lvl="1" indent="0" eaLnBrk="1" hangingPunct="1"/>
            <a:endParaRPr lang="en-US" sz="2000" smtClean="0"/>
          </a:p>
          <a:p>
            <a:pPr marL="400050" lvl="1" indent="0" eaLnBrk="1" hangingPunct="1"/>
            <a:r>
              <a:rPr lang="en-US" sz="2400" smtClean="0">
                <a:solidFill>
                  <a:srgbClr val="0070C0"/>
                </a:solidFill>
              </a:rPr>
              <a:t>An engineering approach has been developed under this project that can accomplish stream protection with smaller barrier pillars, as opposed to the current practice using empirical formulations.</a:t>
            </a:r>
          </a:p>
        </p:txBody>
      </p:sp>
    </p:spTree>
    <p:extLst>
      <p:ext uri="{BB962C8B-B14F-4D97-AF65-F5344CB8AC3E}">
        <p14:creationId xmlns:p14="http://schemas.microsoft.com/office/powerpoint/2010/main" val="30365127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normAutofit/>
          </a:bodyPr>
          <a:lstStyle/>
          <a:p>
            <a:pPr eaLnBrk="1" hangingPunct="1"/>
            <a:r>
              <a:rPr lang="en-US" sz="3200" smtClean="0"/>
              <a:t>Mechanism of caving and ground movements</a:t>
            </a:r>
            <a:endParaRPr lang="el-GR" sz="3200" smtClean="0"/>
          </a:p>
        </p:txBody>
      </p:sp>
      <p:sp>
        <p:nvSpPr>
          <p:cNvPr id="6" name="Rectangle 5"/>
          <p:cNvSpPr/>
          <p:nvPr/>
        </p:nvSpPr>
        <p:spPr>
          <a:xfrm>
            <a:off x="660400" y="5722938"/>
            <a:ext cx="7391400" cy="914400"/>
          </a:xfrm>
          <a:prstGeom prst="rect">
            <a:avLst/>
          </a:prstGeom>
        </p:spPr>
        <p:style>
          <a:lnRef idx="2">
            <a:schemeClr val="dk1"/>
          </a:lnRef>
          <a:fillRef idx="1">
            <a:schemeClr val="lt1"/>
          </a:fillRef>
          <a:effectRef idx="0">
            <a:schemeClr val="dk1"/>
          </a:effectRef>
          <a:fontRef idx="minor">
            <a:schemeClr val="dk1"/>
          </a:fontRef>
        </p:style>
        <p:txBody>
          <a:bodyPr anchor="ctr"/>
          <a:lstStyle/>
          <a:p>
            <a:pPr defTabSz="914400" fontAlgn="auto">
              <a:spcBef>
                <a:spcPts val="0"/>
              </a:spcBef>
              <a:spcAft>
                <a:spcPts val="0"/>
              </a:spcAft>
              <a:buClrTx/>
              <a:buSzTx/>
              <a:buFontTx/>
              <a:buNone/>
              <a:defRPr/>
            </a:pPr>
            <a:r>
              <a:rPr lang="en-US" sz="2200" dirty="0">
                <a:solidFill>
                  <a:prstClr val="black"/>
                </a:solidFill>
              </a:rPr>
              <a:t>If depth &lt; 50</a:t>
            </a:r>
            <a:r>
              <a:rPr lang="en-US" sz="2200" i="1" dirty="0">
                <a:solidFill>
                  <a:prstClr val="black"/>
                </a:solidFill>
              </a:rPr>
              <a:t>t </a:t>
            </a:r>
            <a:r>
              <a:rPr lang="en-US" sz="2200" dirty="0">
                <a:solidFill>
                  <a:prstClr val="black"/>
                </a:solidFill>
              </a:rPr>
              <a:t>+ 100ft  then barrier should be left in place</a:t>
            </a:r>
          </a:p>
          <a:p>
            <a:pPr defTabSz="914400" fontAlgn="auto">
              <a:spcBef>
                <a:spcPts val="0"/>
              </a:spcBef>
              <a:spcAft>
                <a:spcPts val="0"/>
              </a:spcAft>
              <a:buClrTx/>
              <a:buSzTx/>
              <a:buFontTx/>
              <a:buNone/>
              <a:defRPr/>
            </a:pPr>
            <a:r>
              <a:rPr lang="en-US" sz="2200" dirty="0">
                <a:solidFill>
                  <a:prstClr val="black"/>
                </a:solidFill>
              </a:rPr>
              <a:t>If depth &gt; 50</a:t>
            </a:r>
            <a:r>
              <a:rPr lang="en-US" sz="2200" i="1" dirty="0">
                <a:solidFill>
                  <a:prstClr val="black"/>
                </a:solidFill>
              </a:rPr>
              <a:t>t </a:t>
            </a:r>
            <a:r>
              <a:rPr lang="en-US" sz="2200" dirty="0">
                <a:solidFill>
                  <a:prstClr val="black"/>
                </a:solidFill>
              </a:rPr>
              <a:t>+ 100ft  then stream can be undermined</a:t>
            </a:r>
          </a:p>
        </p:txBody>
      </p:sp>
      <p:pic>
        <p:nvPicPr>
          <p:cNvPr id="231427" name="Picture 4"/>
          <p:cNvPicPr>
            <a:picLocks noChangeAspect="1" noChangeArrowheads="1"/>
          </p:cNvPicPr>
          <p:nvPr/>
        </p:nvPicPr>
        <p:blipFill>
          <a:blip r:embed="rId3"/>
          <a:srcRect/>
          <a:stretch>
            <a:fillRect/>
          </a:stretch>
        </p:blipFill>
        <p:spPr bwMode="auto">
          <a:xfrm>
            <a:off x="660400" y="1443038"/>
            <a:ext cx="7391400" cy="3995737"/>
          </a:xfrm>
          <a:prstGeom prst="rect">
            <a:avLst/>
          </a:prstGeom>
          <a:noFill/>
          <a:ln w="28575">
            <a:solidFill>
              <a:schemeClr val="tx1"/>
            </a:solidFill>
            <a:miter lim="800000"/>
            <a:headEnd/>
            <a:tailEnd/>
          </a:ln>
        </p:spPr>
      </p:pic>
    </p:spTree>
    <p:extLst>
      <p:ext uri="{BB962C8B-B14F-4D97-AF65-F5344CB8AC3E}">
        <p14:creationId xmlns:p14="http://schemas.microsoft.com/office/powerpoint/2010/main" val="38204642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3473" name="Picture 6"/>
          <p:cNvPicPr>
            <a:picLocks noChangeAspect="1" noChangeArrowheads="1"/>
          </p:cNvPicPr>
          <p:nvPr/>
        </p:nvPicPr>
        <p:blipFill>
          <a:blip r:embed="rId3"/>
          <a:srcRect/>
          <a:stretch>
            <a:fillRect/>
          </a:stretch>
        </p:blipFill>
        <p:spPr bwMode="auto">
          <a:xfrm>
            <a:off x="1028700" y="1417638"/>
            <a:ext cx="7086600" cy="2928937"/>
          </a:xfrm>
          <a:prstGeom prst="rect">
            <a:avLst/>
          </a:prstGeom>
          <a:noFill/>
          <a:ln w="38100">
            <a:solidFill>
              <a:schemeClr val="tx1"/>
            </a:solidFill>
            <a:miter lim="800000"/>
            <a:headEnd/>
            <a:tailEnd/>
          </a:ln>
        </p:spPr>
      </p:pic>
      <p:sp>
        <p:nvSpPr>
          <p:cNvPr id="55298" name="Rectangle 2"/>
          <p:cNvSpPr>
            <a:spLocks noGrp="1"/>
          </p:cNvSpPr>
          <p:nvPr>
            <p:ph type="title"/>
          </p:nvPr>
        </p:nvSpPr>
        <p:spPr/>
        <p:txBody>
          <a:bodyPr>
            <a:normAutofit/>
          </a:bodyPr>
          <a:lstStyle/>
          <a:p>
            <a:pPr eaLnBrk="1" hangingPunct="1"/>
            <a:r>
              <a:rPr lang="en-US" sz="3600" smtClean="0"/>
              <a:t>Empirical Rule </a:t>
            </a:r>
            <a:endParaRPr lang="el-GR" sz="3600" smtClean="0"/>
          </a:p>
        </p:txBody>
      </p:sp>
      <p:sp>
        <p:nvSpPr>
          <p:cNvPr id="231427" name="Line 5"/>
          <p:cNvSpPr>
            <a:spLocks noChangeShapeType="1"/>
          </p:cNvSpPr>
          <p:nvPr/>
        </p:nvSpPr>
        <p:spPr bwMode="auto">
          <a:xfrm>
            <a:off x="2019300" y="4603750"/>
            <a:ext cx="5087938" cy="0"/>
          </a:xfrm>
          <a:prstGeom prst="line">
            <a:avLst/>
          </a:prstGeom>
          <a:noFill/>
          <a:ln w="57150">
            <a:solidFill>
              <a:srgbClr val="009900"/>
            </a:solidFill>
            <a:round/>
            <a:headEnd type="triangle" w="med" len="med"/>
            <a:tailEnd type="triangle" w="med" len="med"/>
          </a:ln>
        </p:spPr>
        <p:txBody>
          <a:bodyPr/>
          <a:lstStyle/>
          <a:p>
            <a:pPr>
              <a:buClrTx/>
              <a:buSzTx/>
              <a:buFontTx/>
              <a:buNone/>
              <a:defRPr/>
            </a:pPr>
            <a:endParaRPr lang="en-US">
              <a:solidFill>
                <a:prstClr val="black"/>
              </a:solidFill>
              <a:ea typeface="SimSun"/>
              <a:cs typeface="+mn-cs"/>
            </a:endParaRPr>
          </a:p>
        </p:txBody>
      </p:sp>
      <p:sp>
        <p:nvSpPr>
          <p:cNvPr id="231428" name="Line 6"/>
          <p:cNvSpPr>
            <a:spLocks noChangeShapeType="1"/>
          </p:cNvSpPr>
          <p:nvPr/>
        </p:nvSpPr>
        <p:spPr bwMode="auto">
          <a:xfrm>
            <a:off x="2995613" y="2251075"/>
            <a:ext cx="1566862" cy="0"/>
          </a:xfrm>
          <a:prstGeom prst="line">
            <a:avLst/>
          </a:prstGeom>
          <a:noFill/>
          <a:ln w="57150">
            <a:solidFill>
              <a:srgbClr val="009900"/>
            </a:solidFill>
            <a:round/>
            <a:headEnd type="triangle" w="med" len="med"/>
            <a:tailEnd type="triangle" w="med" len="med"/>
          </a:ln>
        </p:spPr>
        <p:txBody>
          <a:bodyPr/>
          <a:lstStyle/>
          <a:p>
            <a:pPr>
              <a:buClrTx/>
              <a:buSzTx/>
              <a:buFontTx/>
              <a:buNone/>
              <a:defRPr/>
            </a:pPr>
            <a:endParaRPr lang="en-US">
              <a:solidFill>
                <a:prstClr val="black"/>
              </a:solidFill>
              <a:ea typeface="SimSun"/>
              <a:cs typeface="+mn-cs"/>
            </a:endParaRPr>
          </a:p>
        </p:txBody>
      </p:sp>
      <p:sp>
        <p:nvSpPr>
          <p:cNvPr id="8" name="Rectangle 7"/>
          <p:cNvSpPr/>
          <p:nvPr/>
        </p:nvSpPr>
        <p:spPr>
          <a:xfrm>
            <a:off x="595313" y="5003800"/>
            <a:ext cx="7934325" cy="1587500"/>
          </a:xfrm>
          <a:prstGeom prst="rect">
            <a:avLst/>
          </a:prstGeom>
        </p:spPr>
        <p:style>
          <a:lnRef idx="2">
            <a:schemeClr val="dk1"/>
          </a:lnRef>
          <a:fillRef idx="1">
            <a:schemeClr val="lt1"/>
          </a:fillRef>
          <a:effectRef idx="0">
            <a:schemeClr val="dk1"/>
          </a:effectRef>
          <a:fontRef idx="minor">
            <a:schemeClr val="dk1"/>
          </a:fontRef>
        </p:style>
        <p:txBody>
          <a:bodyPr anchor="ctr"/>
          <a:lstStyle/>
          <a:p>
            <a:pPr defTabSz="914400">
              <a:buClrTx/>
              <a:buSzTx/>
              <a:buFontTx/>
              <a:buNone/>
            </a:pPr>
            <a:r>
              <a:rPr lang="en-US" sz="2400">
                <a:solidFill>
                  <a:srgbClr val="000000"/>
                </a:solidFill>
                <a:ea typeface="SimSun"/>
                <a:cs typeface="SimSun"/>
              </a:rPr>
              <a:t>Barrier pillar width (W) = 2 x (50 ft + h tan 28)</a:t>
            </a:r>
          </a:p>
          <a:p>
            <a:pPr defTabSz="914400">
              <a:buClrTx/>
              <a:buSzTx/>
              <a:buFontTx/>
              <a:buNone/>
            </a:pPr>
            <a:r>
              <a:rPr lang="en-US" sz="2400">
                <a:solidFill>
                  <a:srgbClr val="000000"/>
                </a:solidFill>
                <a:ea typeface="SimSun"/>
                <a:cs typeface="SimSun"/>
              </a:rPr>
              <a:t>		W = 432 ft [for h = 300 ft]-- (ALPS/SF=62!!</a:t>
            </a:r>
          </a:p>
          <a:p>
            <a:pPr defTabSz="914400">
              <a:buClrTx/>
              <a:buSzTx/>
              <a:buFontTx/>
              <a:buNone/>
            </a:pPr>
            <a:r>
              <a:rPr lang="en-US" sz="2400">
                <a:solidFill>
                  <a:srgbClr val="000000"/>
                </a:solidFill>
                <a:ea typeface="SimSun"/>
                <a:cs typeface="SimSun"/>
              </a:rPr>
              <a:t>		W = 472 ft [for h = 350 ft]-- (ALPS/SF=69!!</a:t>
            </a:r>
          </a:p>
          <a:p>
            <a:pPr defTabSz="914400">
              <a:buClrTx/>
              <a:buSzTx/>
              <a:buFontTx/>
              <a:buNone/>
            </a:pPr>
            <a:endParaRPr lang="en-US" sz="2400">
              <a:solidFill>
                <a:srgbClr val="000000"/>
              </a:solidFill>
              <a:ea typeface="SimSun"/>
              <a:cs typeface="SimSun"/>
            </a:endParaRPr>
          </a:p>
        </p:txBody>
      </p:sp>
    </p:spTree>
    <p:extLst>
      <p:ext uri="{BB962C8B-B14F-4D97-AF65-F5344CB8AC3E}">
        <p14:creationId xmlns:p14="http://schemas.microsoft.com/office/powerpoint/2010/main" val="32661256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7569" name="Picture 7"/>
          <p:cNvPicPr>
            <a:picLocks noChangeAspect="1" noChangeArrowheads="1"/>
          </p:cNvPicPr>
          <p:nvPr/>
        </p:nvPicPr>
        <p:blipFill>
          <a:blip r:embed="rId3"/>
          <a:srcRect/>
          <a:stretch>
            <a:fillRect/>
          </a:stretch>
        </p:blipFill>
        <p:spPr bwMode="auto">
          <a:xfrm>
            <a:off x="587375" y="1382713"/>
            <a:ext cx="7848600" cy="5045075"/>
          </a:xfrm>
          <a:prstGeom prst="rect">
            <a:avLst/>
          </a:prstGeom>
          <a:noFill/>
          <a:ln w="9525">
            <a:noFill/>
            <a:miter lim="800000"/>
            <a:headEnd/>
            <a:tailEnd/>
          </a:ln>
        </p:spPr>
      </p:pic>
      <p:sp>
        <p:nvSpPr>
          <p:cNvPr id="237570" name="Rectangle 2"/>
          <p:cNvSpPr>
            <a:spLocks noGrp="1"/>
          </p:cNvSpPr>
          <p:nvPr>
            <p:ph type="title"/>
          </p:nvPr>
        </p:nvSpPr>
        <p:spPr>
          <a:xfrm>
            <a:off x="228600" y="152400"/>
            <a:ext cx="8737600" cy="1041400"/>
          </a:xfrm>
        </p:spPr>
        <p:txBody>
          <a:bodyPr/>
          <a:lstStyle/>
          <a:p>
            <a:pPr eaLnBrk="1" hangingPunct="1"/>
            <a:r>
              <a:rPr lang="en-US" sz="2800" smtClean="0"/>
              <a:t>Design of Barrier Pillars Using Ground Movement Criteria, </a:t>
            </a:r>
            <a:r>
              <a:rPr lang="en-US" sz="3200" smtClean="0"/>
              <a:t> </a:t>
            </a:r>
            <a:r>
              <a:rPr lang="en-US" sz="2800" i="1" smtClean="0"/>
              <a:t>+E=10ms (impoundments)-5ms</a:t>
            </a:r>
            <a:r>
              <a:rPr lang="en-US" sz="2400" smtClean="0"/>
              <a:t> </a:t>
            </a:r>
            <a:endParaRPr lang="el-GR" sz="2400" smtClean="0"/>
          </a:p>
        </p:txBody>
      </p:sp>
      <p:sp>
        <p:nvSpPr>
          <p:cNvPr id="234499" name="Text Box 6"/>
          <p:cNvSpPr txBox="1">
            <a:spLocks noChangeArrowheads="1"/>
          </p:cNvSpPr>
          <p:nvPr/>
        </p:nvSpPr>
        <p:spPr bwMode="auto">
          <a:xfrm>
            <a:off x="1758950" y="4419600"/>
            <a:ext cx="2636838" cy="366713"/>
          </a:xfrm>
          <a:prstGeom prst="rect">
            <a:avLst/>
          </a:prstGeom>
          <a:noFill/>
          <a:ln w="9525">
            <a:noFill/>
            <a:miter lim="800000"/>
            <a:headEnd/>
            <a:tailEnd/>
          </a:ln>
        </p:spPr>
        <p:txBody>
          <a:bodyPr wrap="none">
            <a:spAutoFit/>
          </a:bodyPr>
          <a:lstStyle/>
          <a:p>
            <a:pPr defTabSz="914400">
              <a:buClrTx/>
              <a:buSzTx/>
              <a:buFontTx/>
              <a:buNone/>
              <a:defRPr/>
            </a:pPr>
            <a:r>
              <a:rPr lang="en-US">
                <a:solidFill>
                  <a:srgbClr val="FF0000"/>
                </a:solidFill>
                <a:latin typeface="Calibri"/>
                <a:ea typeface="SimSun"/>
                <a:cs typeface="+mn-cs"/>
              </a:rPr>
              <a:t>Limit of structural damage</a:t>
            </a:r>
            <a:endParaRPr lang="el-GR">
              <a:solidFill>
                <a:srgbClr val="FF0000"/>
              </a:solidFill>
              <a:latin typeface="Calibri"/>
              <a:ea typeface="SimSun"/>
              <a:cs typeface="+mn-cs"/>
            </a:endParaRPr>
          </a:p>
        </p:txBody>
      </p:sp>
      <p:sp>
        <p:nvSpPr>
          <p:cNvPr id="234501" name="AutoShape 6"/>
          <p:cNvSpPr>
            <a:spLocks noChangeArrowheads="1"/>
          </p:cNvSpPr>
          <p:nvPr/>
        </p:nvSpPr>
        <p:spPr bwMode="auto">
          <a:xfrm>
            <a:off x="7251700" y="2095500"/>
            <a:ext cx="1295400" cy="868363"/>
          </a:xfrm>
          <a:prstGeom prst="wedgeRoundRectCallout">
            <a:avLst>
              <a:gd name="adj1" fmla="val -48037"/>
              <a:gd name="adj2" fmla="val 159870"/>
              <a:gd name="adj3" fmla="val 16667"/>
            </a:avLst>
          </a:prstGeom>
          <a:noFill/>
          <a:ln w="9525">
            <a:solidFill>
              <a:schemeClr val="tx1"/>
            </a:solidFill>
            <a:miter lim="800000"/>
            <a:headEnd/>
            <a:tailEnd/>
          </a:ln>
        </p:spPr>
        <p:txBody>
          <a:bodyPr/>
          <a:lstStyle/>
          <a:p>
            <a:pPr algn="ctr" defTabSz="914400">
              <a:buClrTx/>
              <a:buSzTx/>
              <a:buFontTx/>
              <a:buNone/>
              <a:defRPr/>
            </a:pPr>
            <a:r>
              <a:rPr lang="en-US" dirty="0">
                <a:solidFill>
                  <a:srgbClr val="000000"/>
                </a:solidFill>
                <a:ea typeface="SimSun"/>
                <a:cs typeface="+mn-cs"/>
              </a:rPr>
              <a:t>max strain </a:t>
            </a:r>
            <a:endParaRPr lang="el-GR" dirty="0">
              <a:solidFill>
                <a:srgbClr val="000000"/>
              </a:solidFill>
              <a:ea typeface="SimSun"/>
              <a:cs typeface="+mn-cs"/>
            </a:endParaRPr>
          </a:p>
        </p:txBody>
      </p:sp>
      <p:cxnSp>
        <p:nvCxnSpPr>
          <p:cNvPr id="3" name="Straight Connector 2"/>
          <p:cNvCxnSpPr/>
          <p:nvPr/>
        </p:nvCxnSpPr>
        <p:spPr>
          <a:xfrm>
            <a:off x="1244600" y="3843338"/>
            <a:ext cx="6654800" cy="0"/>
          </a:xfrm>
          <a:prstGeom prst="line">
            <a:avLst/>
          </a:prstGeom>
          <a:ln w="571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17800" y="3843338"/>
            <a:ext cx="0" cy="1693862"/>
          </a:xfrm>
          <a:prstGeom prst="line">
            <a:avLst/>
          </a:prstGeom>
          <a:ln w="571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37576" name="Text Box 8"/>
          <p:cNvSpPr txBox="1">
            <a:spLocks noChangeArrowheads="1"/>
          </p:cNvSpPr>
          <p:nvPr/>
        </p:nvSpPr>
        <p:spPr bwMode="auto">
          <a:xfrm>
            <a:off x="5257800" y="4419600"/>
            <a:ext cx="2451100" cy="442913"/>
          </a:xfrm>
          <a:prstGeom prst="rect">
            <a:avLst/>
          </a:prstGeom>
          <a:noFill/>
          <a:ln w="76200" cmpd="tri">
            <a:solidFill>
              <a:schemeClr val="tx1"/>
            </a:solidFill>
            <a:miter lim="800000"/>
            <a:headEnd/>
            <a:tailEnd/>
          </a:ln>
          <a:effectLst/>
        </p:spPr>
        <p:txBody>
          <a:bodyPr>
            <a:spAutoFit/>
          </a:bodyPr>
          <a:lstStyle/>
          <a:p>
            <a:pPr defTabSz="914400">
              <a:spcBef>
                <a:spcPct val="50000"/>
              </a:spcBef>
              <a:buClrTx/>
              <a:buSzTx/>
              <a:buFontTx/>
              <a:buNone/>
            </a:pPr>
            <a:r>
              <a:rPr lang="en-US">
                <a:solidFill>
                  <a:prstClr val="black"/>
                </a:solidFill>
                <a:ea typeface="SimSun"/>
              </a:rPr>
              <a:t>W=80ft, ALPS/SF=5</a:t>
            </a:r>
          </a:p>
        </p:txBody>
      </p:sp>
    </p:spTree>
    <p:extLst>
      <p:ext uri="{BB962C8B-B14F-4D97-AF65-F5344CB8AC3E}">
        <p14:creationId xmlns:p14="http://schemas.microsoft.com/office/powerpoint/2010/main" val="1669167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277813"/>
            <a:ext cx="8229600" cy="865187"/>
          </a:xfrm>
        </p:spPr>
        <p:txBody>
          <a:bodyPr/>
          <a:lstStyle/>
          <a:p>
            <a:pPr eaLnBrk="1" hangingPunct="1"/>
            <a:r>
              <a:rPr lang="en-US" b="1" dirty="0" smtClean="0"/>
              <a:t>ARIES </a:t>
            </a:r>
            <a:r>
              <a:rPr lang="en-US" b="1" dirty="0" smtClean="0"/>
              <a:t>Founding</a:t>
            </a:r>
            <a:endParaRPr lang="en-US" b="1" dirty="0" smtClean="0"/>
          </a:p>
        </p:txBody>
      </p:sp>
      <p:sp>
        <p:nvSpPr>
          <p:cNvPr id="114691" name="Rectangle 3"/>
          <p:cNvSpPr>
            <a:spLocks noGrp="1" noChangeArrowheads="1"/>
          </p:cNvSpPr>
          <p:nvPr>
            <p:ph type="body" idx="1"/>
          </p:nvPr>
        </p:nvSpPr>
        <p:spPr>
          <a:xfrm>
            <a:off x="304800" y="1295400"/>
            <a:ext cx="8534400" cy="4267200"/>
          </a:xfrm>
        </p:spPr>
        <p:txBody>
          <a:bodyPr/>
          <a:lstStyle/>
          <a:p>
            <a:pPr eaLnBrk="1" hangingPunct="1"/>
            <a:r>
              <a:rPr lang="en-US" dirty="0" smtClean="0"/>
              <a:t>Industrial Affiliate Partners committed to fund ARIES with a grant of  </a:t>
            </a:r>
            <a:r>
              <a:rPr lang="en-US" dirty="0" smtClean="0"/>
              <a:t>over $</a:t>
            </a:r>
            <a:r>
              <a:rPr lang="en-US" u="sng" dirty="0" smtClean="0"/>
              <a:t>10 million</a:t>
            </a:r>
            <a:endParaRPr lang="en-US" dirty="0" smtClean="0"/>
          </a:p>
          <a:p>
            <a:pPr eaLnBrk="1" hangingPunct="1"/>
            <a:r>
              <a:rPr lang="en-US" dirty="0" smtClean="0"/>
              <a:t>A research strategy was chartered and approved for </a:t>
            </a:r>
            <a:r>
              <a:rPr lang="en-US" dirty="0" smtClean="0"/>
              <a:t>2011-2016</a:t>
            </a:r>
          </a:p>
          <a:p>
            <a:pPr eaLnBrk="1" hangingPunct="1"/>
            <a:r>
              <a:rPr lang="en-US" sz="2800" b="1" dirty="0">
                <a:solidFill>
                  <a:srgbClr val="000000"/>
                </a:solidFill>
              </a:rPr>
              <a:t>ARIES </a:t>
            </a:r>
            <a:r>
              <a:rPr lang="en-US" sz="2800" b="1" dirty="0" smtClean="0">
                <a:solidFill>
                  <a:srgbClr val="000000"/>
                </a:solidFill>
              </a:rPr>
              <a:t>announced </a:t>
            </a:r>
            <a:r>
              <a:rPr lang="en-US" sz="2800" b="1" dirty="0">
                <a:solidFill>
                  <a:srgbClr val="000000"/>
                </a:solidFill>
              </a:rPr>
              <a:t>March 31, 2011</a:t>
            </a:r>
          </a:p>
          <a:p>
            <a:pPr eaLnBrk="1" hangingPunct="1"/>
            <a:endParaRPr lang="en-US"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Title 1"/>
          <p:cNvSpPr>
            <a:spLocks noGrp="1"/>
          </p:cNvSpPr>
          <p:nvPr>
            <p:ph type="title"/>
          </p:nvPr>
        </p:nvSpPr>
        <p:spPr/>
        <p:txBody>
          <a:bodyPr/>
          <a:lstStyle/>
          <a:p>
            <a:pPr eaLnBrk="1" hangingPunct="1"/>
            <a:r>
              <a:rPr lang="en-US" b="1" smtClean="0"/>
              <a:t>Human Health</a:t>
            </a:r>
          </a:p>
        </p:txBody>
      </p:sp>
      <p:sp>
        <p:nvSpPr>
          <p:cNvPr id="3" name="Content Placeholder 2"/>
          <p:cNvSpPr>
            <a:spLocks noGrp="1"/>
          </p:cNvSpPr>
          <p:nvPr>
            <p:ph idx="1"/>
          </p:nvPr>
        </p:nvSpPr>
        <p:spPr/>
        <p:txBody>
          <a:bodyPr/>
          <a:lstStyle/>
          <a:p>
            <a:pPr marL="571500" indent="-571500" eaLnBrk="1" hangingPunct="1">
              <a:defRPr/>
            </a:pPr>
            <a:r>
              <a:rPr lang="en-US" dirty="0" smtClean="0"/>
              <a:t>Health disparities</a:t>
            </a:r>
          </a:p>
          <a:p>
            <a:pPr marL="571500" indent="-571500" eaLnBrk="1" hangingPunct="1">
              <a:buFont typeface="Arial" charset="0"/>
              <a:buChar char="•"/>
              <a:defRPr/>
            </a:pPr>
            <a:r>
              <a:rPr lang="en-US" sz="2400" dirty="0" smtClean="0"/>
              <a:t>Jeanine Buchanich et al. – University of Pittsburgh</a:t>
            </a:r>
          </a:p>
          <a:p>
            <a:pPr marL="571500" indent="-571500" eaLnBrk="1" hangingPunct="1">
              <a:defRPr/>
            </a:pPr>
            <a:endParaRPr lang="en-US" sz="2000" dirty="0" smtClean="0">
              <a:solidFill>
                <a:srgbClr val="0070C0"/>
              </a:solidFill>
            </a:endParaRPr>
          </a:p>
          <a:p>
            <a:pPr marL="0" indent="0" eaLnBrk="1" hangingPunct="1">
              <a:defRPr/>
            </a:pPr>
            <a:r>
              <a:rPr lang="en-US" sz="2000" dirty="0" smtClean="0">
                <a:solidFill>
                  <a:srgbClr val="0070C0"/>
                </a:solidFill>
              </a:rPr>
              <a:t>1. A series of “studies” have suggested human health disparities in areas of Appalachia with coal mining</a:t>
            </a:r>
          </a:p>
          <a:p>
            <a:pPr marL="0" indent="0" eaLnBrk="1" hangingPunct="1">
              <a:defRPr/>
            </a:pPr>
            <a:r>
              <a:rPr lang="en-US" sz="2000" dirty="0" smtClean="0">
                <a:solidFill>
                  <a:srgbClr val="0070C0"/>
                </a:solidFill>
              </a:rPr>
              <a:t>2. ARIES studies focused on independent evaluation of data and show:</a:t>
            </a:r>
          </a:p>
          <a:p>
            <a:pPr marL="571500" indent="-571500" eaLnBrk="1" hangingPunct="1">
              <a:defRPr/>
            </a:pPr>
            <a:r>
              <a:rPr lang="en-US" sz="2000" dirty="0" smtClean="0">
                <a:solidFill>
                  <a:srgbClr val="0070C0"/>
                </a:solidFill>
              </a:rPr>
              <a:t>	- Age-adjusted mortality rates higher in mining counties across all time periods. With exception of all cause, rates are converging</a:t>
            </a:r>
          </a:p>
          <a:p>
            <a:pPr marL="571500" indent="-571500" eaLnBrk="1" hangingPunct="1">
              <a:defRPr/>
            </a:pPr>
            <a:r>
              <a:rPr lang="en-US" sz="2000" dirty="0" smtClean="0">
                <a:solidFill>
                  <a:srgbClr val="0070C0"/>
                </a:solidFill>
              </a:rPr>
              <a:t>	- Data do not imply mining causally associated with mortality</a:t>
            </a:r>
          </a:p>
          <a:p>
            <a:pPr marL="571500" indent="-571500" eaLnBrk="1" hangingPunct="1">
              <a:defRPr/>
            </a:pPr>
            <a:r>
              <a:rPr lang="en-US" sz="2000" dirty="0" smtClean="0">
                <a:solidFill>
                  <a:srgbClr val="0070C0"/>
                </a:solidFill>
              </a:rPr>
              <a:t>	- ARIES work points out that many confounding factors were not  considered in the analyses of other “studies”</a:t>
            </a:r>
          </a:p>
        </p:txBody>
      </p:sp>
    </p:spTree>
    <p:extLst>
      <p:ext uri="{BB962C8B-B14F-4D97-AF65-F5344CB8AC3E}">
        <p14:creationId xmlns:p14="http://schemas.microsoft.com/office/powerpoint/2010/main" val="36546442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Title 1"/>
          <p:cNvSpPr>
            <a:spLocks noGrp="1"/>
          </p:cNvSpPr>
          <p:nvPr>
            <p:ph type="title"/>
          </p:nvPr>
        </p:nvSpPr>
        <p:spPr>
          <a:xfrm>
            <a:off x="492125" y="334963"/>
            <a:ext cx="4194175" cy="696912"/>
          </a:xfrm>
        </p:spPr>
        <p:txBody>
          <a:bodyPr/>
          <a:lstStyle/>
          <a:p>
            <a:pPr eaLnBrk="1" hangingPunct="1"/>
            <a:r>
              <a:rPr lang="en-US" b="1" smtClean="0">
                <a:solidFill>
                  <a:srgbClr val="006600"/>
                </a:solidFill>
              </a:rPr>
              <a:t>Specific Aim</a:t>
            </a:r>
          </a:p>
        </p:txBody>
      </p:sp>
      <p:sp>
        <p:nvSpPr>
          <p:cNvPr id="3" name="Content Placeholder 2"/>
          <p:cNvSpPr>
            <a:spLocks noGrp="1"/>
          </p:cNvSpPr>
          <p:nvPr>
            <p:ph idx="1"/>
          </p:nvPr>
        </p:nvSpPr>
        <p:spPr>
          <a:xfrm>
            <a:off x="466725" y="1400175"/>
            <a:ext cx="8029575" cy="5219700"/>
          </a:xfrm>
        </p:spPr>
        <p:txBody>
          <a:bodyPr/>
          <a:lstStyle/>
          <a:p>
            <a:pPr eaLnBrk="1" hangingPunct="1">
              <a:defRPr/>
            </a:pPr>
            <a:r>
              <a:rPr lang="en-US" dirty="0" smtClean="0">
                <a:solidFill>
                  <a:srgbClr val="0070C0"/>
                </a:solidFill>
                <a:cs typeface="+mn-cs"/>
              </a:rPr>
              <a:t>Ecological </a:t>
            </a:r>
            <a:r>
              <a:rPr lang="en-US" dirty="0">
                <a:solidFill>
                  <a:srgbClr val="0070C0"/>
                </a:solidFill>
                <a:cs typeface="+mn-cs"/>
              </a:rPr>
              <a:t>evaluation </a:t>
            </a:r>
            <a:endParaRPr lang="en-US" dirty="0" smtClean="0">
              <a:solidFill>
                <a:srgbClr val="0070C0"/>
              </a:solidFill>
              <a:cs typeface="+mn-cs"/>
            </a:endParaRPr>
          </a:p>
          <a:p>
            <a:pPr lvl="1" eaLnBrk="1" hangingPunct="1">
              <a:defRPr/>
            </a:pPr>
            <a:r>
              <a:rPr lang="en-US" sz="2400" dirty="0" smtClean="0"/>
              <a:t>Compare mortality in Appalachian coal-mining versus non-coal mining counties</a:t>
            </a:r>
          </a:p>
          <a:p>
            <a:pPr lvl="1" eaLnBrk="1" hangingPunct="1">
              <a:defRPr/>
            </a:pPr>
            <a:endParaRPr lang="en-US" sz="2400" dirty="0" smtClean="0"/>
          </a:p>
          <a:p>
            <a:pPr lvl="1" eaLnBrk="1" hangingPunct="1">
              <a:defRPr/>
            </a:pPr>
            <a:r>
              <a:rPr lang="en-US" sz="2400" dirty="0" smtClean="0"/>
              <a:t>Examine total </a:t>
            </a:r>
            <a:r>
              <a:rPr lang="en-US" sz="2400" dirty="0"/>
              <a:t>and select cause-specific mortality rates </a:t>
            </a:r>
            <a:endParaRPr lang="en-US" sz="2400" dirty="0" smtClean="0"/>
          </a:p>
          <a:p>
            <a:pPr marL="457200" lvl="1" indent="0" eaLnBrk="1" hangingPunct="1">
              <a:buFontTx/>
              <a:buNone/>
              <a:defRPr/>
            </a:pPr>
            <a:endParaRPr lang="en-US" sz="2400" dirty="0" smtClean="0"/>
          </a:p>
          <a:p>
            <a:pPr eaLnBrk="1" hangingPunct="1">
              <a:defRPr/>
            </a:pPr>
            <a:endParaRPr lang="en-US" sz="1000" dirty="0" smtClean="0">
              <a:solidFill>
                <a:srgbClr val="66FFFF"/>
              </a:solidFill>
              <a:cs typeface="+mn-cs"/>
            </a:endParaRPr>
          </a:p>
          <a:p>
            <a:pPr lvl="1" eaLnBrk="1" hangingPunct="1">
              <a:defRPr/>
            </a:pPr>
            <a:endParaRPr lang="en-US" sz="1000" dirty="0" smtClean="0"/>
          </a:p>
        </p:txBody>
      </p:sp>
      <p:sp>
        <p:nvSpPr>
          <p:cNvPr id="227331" name="Slide Number Placeholder 3"/>
          <p:cNvSpPr>
            <a:spLocks noGrp="1"/>
          </p:cNvSpPr>
          <p:nvPr>
            <p:ph type="sldNum" sz="quarter" idx="11"/>
          </p:nvPr>
        </p:nvSpPr>
        <p:spPr>
          <a:ln>
            <a:miter lim="800000"/>
            <a:headEnd/>
            <a:tailEnd/>
          </a:ln>
        </p:spPr>
        <p:txBody>
          <a:bodyPr/>
          <a:lstStyle/>
          <a:p>
            <a:pPr defTabSz="914400" fontAlgn="base">
              <a:spcBef>
                <a:spcPct val="0"/>
              </a:spcBef>
              <a:spcAft>
                <a:spcPct val="0"/>
              </a:spcAft>
              <a:defRPr/>
            </a:pPr>
            <a:r>
              <a:rPr lang="en-US">
                <a:cs typeface="SimSun"/>
              </a:rPr>
              <a:t> </a:t>
            </a:r>
            <a:fld id="{B8799ADB-0963-443D-96EF-3D3AB86CB3F3}" type="slidenum">
              <a:rPr lang="en-US">
                <a:cs typeface="SimSun"/>
              </a:rPr>
              <a:pPr defTabSz="914400" fontAlgn="base">
                <a:spcBef>
                  <a:spcPct val="0"/>
                </a:spcBef>
                <a:spcAft>
                  <a:spcPct val="0"/>
                </a:spcAft>
                <a:defRPr/>
              </a:pPr>
              <a:t>31</a:t>
            </a:fld>
            <a:endParaRPr lang="en-US">
              <a:cs typeface="SimSun"/>
            </a:endParaRPr>
          </a:p>
        </p:txBody>
      </p:sp>
    </p:spTree>
    <p:extLst>
      <p:ext uri="{BB962C8B-B14F-4D97-AF65-F5344CB8AC3E}">
        <p14:creationId xmlns:p14="http://schemas.microsoft.com/office/powerpoint/2010/main" val="30324212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3" name="Title 1"/>
          <p:cNvSpPr>
            <a:spLocks noGrp="1"/>
          </p:cNvSpPr>
          <p:nvPr>
            <p:ph type="title"/>
          </p:nvPr>
        </p:nvSpPr>
        <p:spPr>
          <a:xfrm>
            <a:off x="503238" y="0"/>
            <a:ext cx="8229600" cy="673100"/>
          </a:xfrm>
        </p:spPr>
        <p:txBody>
          <a:bodyPr/>
          <a:lstStyle/>
          <a:p>
            <a:pPr eaLnBrk="1" hangingPunct="1"/>
            <a:r>
              <a:rPr lang="en-US" sz="3200" dirty="0" smtClean="0">
                <a:solidFill>
                  <a:srgbClr val="FFFF00"/>
                </a:solidFill>
              </a:rPr>
              <a:t>White Male Age-Adjusted Mortality Rates</a:t>
            </a:r>
          </a:p>
        </p:txBody>
      </p:sp>
      <p:sp>
        <p:nvSpPr>
          <p:cNvPr id="229378" name="Slide Number Placeholder 3"/>
          <p:cNvSpPr>
            <a:spLocks noGrp="1"/>
          </p:cNvSpPr>
          <p:nvPr>
            <p:ph type="sldNum" sz="quarter" idx="11"/>
          </p:nvPr>
        </p:nvSpPr>
        <p:spPr>
          <a:ln>
            <a:miter lim="800000"/>
            <a:headEnd/>
            <a:tailEnd/>
          </a:ln>
        </p:spPr>
        <p:txBody>
          <a:bodyPr/>
          <a:lstStyle/>
          <a:p>
            <a:pPr defTabSz="914400" fontAlgn="base">
              <a:spcBef>
                <a:spcPct val="0"/>
              </a:spcBef>
              <a:spcAft>
                <a:spcPct val="0"/>
              </a:spcAft>
              <a:defRPr/>
            </a:pPr>
            <a:fld id="{C93BF112-1B96-4CEC-A008-D40755A4016D}" type="slidenum">
              <a:rPr lang="en-US">
                <a:cs typeface="SimSun"/>
              </a:rPr>
              <a:pPr defTabSz="914400" fontAlgn="base">
                <a:spcBef>
                  <a:spcPct val="0"/>
                </a:spcBef>
                <a:spcAft>
                  <a:spcPct val="0"/>
                </a:spcAft>
                <a:defRPr/>
              </a:pPr>
              <a:t>32</a:t>
            </a:fld>
            <a:endParaRPr lang="en-US">
              <a:cs typeface="SimSun"/>
            </a:endParaRPr>
          </a:p>
        </p:txBody>
      </p:sp>
      <p:pic>
        <p:nvPicPr>
          <p:cNvPr id="233475" name="Picture 5"/>
          <p:cNvPicPr>
            <a:picLocks noChangeAspect="1"/>
          </p:cNvPicPr>
          <p:nvPr/>
        </p:nvPicPr>
        <p:blipFill>
          <a:blip r:embed="rId3"/>
          <a:srcRect/>
          <a:stretch>
            <a:fillRect/>
          </a:stretch>
        </p:blipFill>
        <p:spPr bwMode="auto">
          <a:xfrm>
            <a:off x="-4763" y="0"/>
            <a:ext cx="4551363" cy="6854825"/>
          </a:xfrm>
          <a:prstGeom prst="rect">
            <a:avLst/>
          </a:prstGeom>
          <a:noFill/>
          <a:ln w="9525">
            <a:noFill/>
            <a:miter lim="800000"/>
            <a:headEnd/>
            <a:tailEnd/>
          </a:ln>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6600" y="4763"/>
            <a:ext cx="4702175" cy="685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46947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8013" cy="915987"/>
          </a:xfrm>
        </p:spPr>
        <p:txBody>
          <a:bodyPr/>
          <a:lstStyle/>
          <a:p>
            <a:r>
              <a:rPr lang="en-US" b="1" dirty="0" smtClean="0"/>
              <a:t>Increased concerns about health</a:t>
            </a:r>
            <a:endParaRPr lang="en-US" b="1" dirty="0"/>
          </a:p>
        </p:txBody>
      </p:sp>
      <p:sp>
        <p:nvSpPr>
          <p:cNvPr id="3" name="Content Placeholder 2"/>
          <p:cNvSpPr>
            <a:spLocks noGrp="1"/>
          </p:cNvSpPr>
          <p:nvPr>
            <p:ph idx="1"/>
          </p:nvPr>
        </p:nvSpPr>
        <p:spPr>
          <a:xfrm>
            <a:off x="457200" y="1193800"/>
            <a:ext cx="8228013" cy="4935538"/>
          </a:xfrm>
        </p:spPr>
        <p:txBody>
          <a:bodyPr/>
          <a:lstStyle/>
          <a:p>
            <a:pPr marL="457200" indent="-457200">
              <a:buFont typeface="Arial" pitchFamily="34" charset="0"/>
              <a:buChar char="•"/>
            </a:pPr>
            <a:r>
              <a:rPr lang="en-US" sz="2400" dirty="0" smtClean="0"/>
              <a:t>A number of “studies”, primarily conducted by a small group of researchers, have concluded coal mining is associated with various negative impacts on human health</a:t>
            </a:r>
          </a:p>
          <a:p>
            <a:pPr marL="457200" indent="-457200">
              <a:buFont typeface="Arial" pitchFamily="34" charset="0"/>
              <a:buChar char="•"/>
            </a:pPr>
            <a:r>
              <a:rPr lang="en-US" sz="2400" dirty="0"/>
              <a:t>The USGS has begun conducting research focused on health impacts of coal mining, including impacts from dust and water contamination</a:t>
            </a:r>
          </a:p>
          <a:p>
            <a:pPr marL="457200" indent="-457200">
              <a:buFont typeface="Arial" pitchFamily="34" charset="0"/>
              <a:buChar char="•"/>
            </a:pPr>
            <a:r>
              <a:rPr lang="en-US" sz="2400" dirty="0" smtClean="0"/>
              <a:t>Questions about these findings</a:t>
            </a:r>
          </a:p>
          <a:p>
            <a:pPr marL="857250" lvl="1" indent="-457200">
              <a:buFont typeface="Arial" pitchFamily="34" charset="0"/>
              <a:buChar char="•"/>
            </a:pPr>
            <a:r>
              <a:rPr lang="en-US" sz="2000" dirty="0" smtClean="0"/>
              <a:t>Dr. Jonathan </a:t>
            </a:r>
            <a:r>
              <a:rPr lang="en-US" sz="2000" dirty="0" err="1" smtClean="0"/>
              <a:t>Borak</a:t>
            </a:r>
            <a:r>
              <a:rPr lang="en-US" sz="2000" dirty="0" smtClean="0"/>
              <a:t> and his colleagues have questioned previous results</a:t>
            </a:r>
          </a:p>
          <a:p>
            <a:pPr marL="857250" lvl="1" indent="-457200">
              <a:buFont typeface="Arial" pitchFamily="34" charset="0"/>
              <a:buChar char="•"/>
            </a:pPr>
            <a:r>
              <a:rPr lang="en-US" sz="2000" dirty="0" smtClean="0"/>
              <a:t>EPA staff recently presented on problems with research “</a:t>
            </a:r>
            <a:r>
              <a:rPr lang="en-US" sz="2000" dirty="0" err="1" smtClean="0"/>
              <a:t>proofiness</a:t>
            </a:r>
            <a:r>
              <a:rPr lang="en-US" sz="2000" dirty="0" smtClean="0"/>
              <a:t>” which misuses statistics and other analysis</a:t>
            </a:r>
          </a:p>
        </p:txBody>
      </p:sp>
    </p:spTree>
    <p:extLst>
      <p:ext uri="{BB962C8B-B14F-4D97-AF65-F5344CB8AC3E}">
        <p14:creationId xmlns:p14="http://schemas.microsoft.com/office/powerpoint/2010/main" val="1494638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ARIES health research emphasis</a:t>
            </a:r>
            <a:endParaRPr lang="en-US" b="1" dirty="0"/>
          </a:p>
        </p:txBody>
      </p:sp>
      <p:sp>
        <p:nvSpPr>
          <p:cNvPr id="3" name="Content Placeholder 2"/>
          <p:cNvSpPr>
            <a:spLocks noGrp="1"/>
          </p:cNvSpPr>
          <p:nvPr>
            <p:ph idx="1"/>
          </p:nvPr>
        </p:nvSpPr>
        <p:spPr>
          <a:xfrm>
            <a:off x="457200" y="1270000"/>
            <a:ext cx="8228013" cy="4859338"/>
          </a:xfrm>
        </p:spPr>
        <p:txBody>
          <a:bodyPr/>
          <a:lstStyle/>
          <a:p>
            <a:pPr marL="457200" indent="-457200">
              <a:buFont typeface="Arial" pitchFamily="34" charset="0"/>
              <a:buChar char="•"/>
            </a:pPr>
            <a:r>
              <a:rPr lang="en-US" sz="2400" dirty="0" smtClean="0"/>
              <a:t>Epidemiological studies focused on determining disparities in human health among mining and non-mining counties</a:t>
            </a:r>
          </a:p>
          <a:p>
            <a:pPr marL="457200" indent="-457200">
              <a:buFont typeface="Arial" pitchFamily="34" charset="0"/>
              <a:buChar char="•"/>
            </a:pPr>
            <a:r>
              <a:rPr lang="en-US" sz="2400" dirty="0" smtClean="0"/>
              <a:t>Analysis of exposure, bioavailability and metabolism of materials associated with mining</a:t>
            </a:r>
          </a:p>
          <a:p>
            <a:pPr marL="457200" indent="-457200">
              <a:buFont typeface="Arial" pitchFamily="34" charset="0"/>
              <a:buChar char="•"/>
            </a:pPr>
            <a:r>
              <a:rPr lang="en-US" sz="2400" dirty="0" smtClean="0"/>
              <a:t>Analysis of exposures via dust</a:t>
            </a:r>
          </a:p>
          <a:p>
            <a:pPr marL="457200" indent="-457200">
              <a:buFont typeface="Arial" pitchFamily="34" charset="0"/>
              <a:buChar char="•"/>
            </a:pPr>
            <a:r>
              <a:rPr lang="en-US" sz="2400" dirty="0" smtClean="0"/>
              <a:t>Analysis of other factors contributing to health issues</a:t>
            </a:r>
          </a:p>
          <a:p>
            <a:pPr marL="857250" lvl="1" indent="-457200">
              <a:buFont typeface="Arial" pitchFamily="34" charset="0"/>
              <a:buChar char="•"/>
            </a:pPr>
            <a:r>
              <a:rPr lang="en-US" sz="2000" dirty="0" smtClean="0"/>
              <a:t>Lifestyle, poverty, obesity, etc.</a:t>
            </a:r>
          </a:p>
          <a:p>
            <a:pPr marL="857250" lvl="1" indent="-457200">
              <a:buFont typeface="Arial" pitchFamily="34" charset="0"/>
              <a:buChar char="•"/>
            </a:pPr>
            <a:r>
              <a:rPr lang="en-US" sz="2000" dirty="0" smtClean="0"/>
              <a:t>Exposure to </a:t>
            </a:r>
            <a:r>
              <a:rPr lang="en-US" sz="2000" dirty="0" err="1" smtClean="0"/>
              <a:t>biocontamination</a:t>
            </a:r>
            <a:r>
              <a:rPr lang="en-US" sz="2000" dirty="0" smtClean="0"/>
              <a:t> (inadequate or non-existent sewage treatment)</a:t>
            </a:r>
            <a:endParaRPr lang="en-US" sz="2000" dirty="0"/>
          </a:p>
        </p:txBody>
      </p:sp>
    </p:spTree>
    <p:extLst>
      <p:ext uri="{BB962C8B-B14F-4D97-AF65-F5344CB8AC3E}">
        <p14:creationId xmlns:p14="http://schemas.microsoft.com/office/powerpoint/2010/main" val="36606978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Title 1"/>
          <p:cNvSpPr>
            <a:spLocks noGrp="1"/>
          </p:cNvSpPr>
          <p:nvPr>
            <p:ph type="title"/>
          </p:nvPr>
        </p:nvSpPr>
        <p:spPr/>
        <p:txBody>
          <a:bodyPr/>
          <a:lstStyle/>
          <a:p>
            <a:pPr eaLnBrk="1" hangingPunct="1"/>
            <a:r>
              <a:rPr lang="en-US" b="1" smtClean="0"/>
              <a:t>Human Health</a:t>
            </a:r>
          </a:p>
        </p:txBody>
      </p:sp>
      <p:sp>
        <p:nvSpPr>
          <p:cNvPr id="210946" name="Content Placeholder 2"/>
          <p:cNvSpPr>
            <a:spLocks noGrp="1"/>
          </p:cNvSpPr>
          <p:nvPr>
            <p:ph idx="1"/>
          </p:nvPr>
        </p:nvSpPr>
        <p:spPr>
          <a:xfrm>
            <a:off x="457200" y="1600200"/>
            <a:ext cx="8228013" cy="4397375"/>
          </a:xfrm>
        </p:spPr>
        <p:txBody>
          <a:bodyPr/>
          <a:lstStyle/>
          <a:p>
            <a:pPr eaLnBrk="1" hangingPunct="1"/>
            <a:r>
              <a:rPr lang="en-US" smtClean="0"/>
              <a:t>Biological impairment</a:t>
            </a:r>
          </a:p>
          <a:p>
            <a:pPr eaLnBrk="1" hangingPunct="1">
              <a:buFont typeface="Arial" charset="0"/>
              <a:buChar char="•"/>
            </a:pPr>
            <a:r>
              <a:rPr lang="en-US" sz="2400" smtClean="0"/>
              <a:t>Emily Sarver, Leigh-Anne Krometis and Nicholas Cook – Virginia Tech</a:t>
            </a:r>
          </a:p>
          <a:p>
            <a:pPr eaLnBrk="1" hangingPunct="1">
              <a:buFont typeface="Arial" charset="0"/>
              <a:buChar char="•"/>
            </a:pPr>
            <a:endParaRPr lang="en-US" sz="2400" smtClean="0"/>
          </a:p>
          <a:p>
            <a:pPr eaLnBrk="1" hangingPunct="1"/>
            <a:r>
              <a:rPr lang="en-US" sz="2000" smtClean="0">
                <a:solidFill>
                  <a:srgbClr val="0070C0"/>
                </a:solidFill>
              </a:rPr>
              <a:t>	1. ARIES study shows that there are impacts on water quality in the coal mining areas of Appalachia other than coal mining, which have the potential to create human health impacts.</a:t>
            </a:r>
          </a:p>
          <a:p>
            <a:pPr marL="400050" lvl="1" indent="0"/>
            <a:r>
              <a:rPr lang="en-US" sz="2000" smtClean="0">
                <a:solidFill>
                  <a:srgbClr val="0070C0"/>
                </a:solidFill>
              </a:rPr>
              <a:t>		- High potential for human contact with impaired water</a:t>
            </a:r>
          </a:p>
          <a:p>
            <a:pPr lvl="2"/>
            <a:r>
              <a:rPr lang="en-US" sz="2000" smtClean="0">
                <a:solidFill>
                  <a:srgbClr val="0070C0"/>
                </a:solidFill>
              </a:rPr>
              <a:t>- Great opportunity to reduce human health risk through better sewage treatment</a:t>
            </a:r>
          </a:p>
        </p:txBody>
      </p:sp>
    </p:spTree>
    <p:extLst>
      <p:ext uri="{BB962C8B-B14F-4D97-AF65-F5344CB8AC3E}">
        <p14:creationId xmlns:p14="http://schemas.microsoft.com/office/powerpoint/2010/main" val="25534765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goals</a:t>
            </a:r>
            <a:endParaRPr lang="en-US" dirty="0"/>
          </a:p>
        </p:txBody>
      </p:sp>
      <p:sp>
        <p:nvSpPr>
          <p:cNvPr id="3" name="Content Placeholder 2"/>
          <p:cNvSpPr>
            <a:spLocks noGrp="1"/>
          </p:cNvSpPr>
          <p:nvPr>
            <p:ph idx="1"/>
          </p:nvPr>
        </p:nvSpPr>
        <p:spPr>
          <a:xfrm>
            <a:off x="457200" y="2209801"/>
            <a:ext cx="7358185" cy="3916363"/>
          </a:xfrm>
        </p:spPr>
        <p:txBody>
          <a:bodyPr>
            <a:normAutofit fontScale="92500"/>
          </a:bodyPr>
          <a:lstStyle/>
          <a:p>
            <a:pPr marL="0" indent="0">
              <a:buNone/>
            </a:pPr>
            <a:r>
              <a:rPr lang="en-US" dirty="0" smtClean="0"/>
              <a:t>In Central Appalachia, plenty of anecdotal evidence suggests that bacterial water impairments are huge problem</a:t>
            </a:r>
          </a:p>
          <a:p>
            <a:pPr marL="0" indent="0">
              <a:buNone/>
            </a:pPr>
            <a:r>
              <a:rPr lang="en-US" dirty="0" smtClean="0"/>
              <a:t>In terms of community wellbeing, we aim to:</a:t>
            </a:r>
          </a:p>
          <a:p>
            <a:r>
              <a:rPr lang="en-US" dirty="0" smtClean="0"/>
              <a:t>Understand just how big the problem is</a:t>
            </a:r>
          </a:p>
          <a:p>
            <a:r>
              <a:rPr lang="en-US" dirty="0" smtClean="0"/>
              <a:t>Understand what the primary contributors                                                  and potential effects are</a:t>
            </a:r>
          </a:p>
          <a:p>
            <a:r>
              <a:rPr lang="en-US" dirty="0" smtClean="0"/>
              <a:t>Put this problem into context with other                                         “high priority” water quality issues</a:t>
            </a:r>
          </a:p>
          <a:p>
            <a:r>
              <a:rPr lang="en-US" dirty="0" smtClean="0"/>
              <a:t>Contribute to sustainable solutions</a:t>
            </a:r>
            <a:endParaRPr lang="en-US" dirty="0"/>
          </a:p>
        </p:txBody>
      </p:sp>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contrast="-40000"/>
                    </a14:imgEffect>
                  </a14:imgLayer>
                </a14:imgProps>
              </a:ext>
            </a:extLst>
          </a:blip>
          <a:stretch>
            <a:fillRect/>
          </a:stretch>
        </p:blipFill>
        <p:spPr>
          <a:xfrm>
            <a:off x="6195067" y="2950118"/>
            <a:ext cx="2792625" cy="3723500"/>
          </a:xfrm>
          <a:prstGeom prst="rect">
            <a:avLst/>
          </a:prstGeom>
        </p:spPr>
      </p:pic>
    </p:spTree>
    <p:extLst>
      <p:ext uri="{BB962C8B-B14F-4D97-AF65-F5344CB8AC3E}">
        <p14:creationId xmlns:p14="http://schemas.microsoft.com/office/powerpoint/2010/main" val="154636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research needs</a:t>
            </a:r>
            <a:endParaRPr lang="en-US" dirty="0"/>
          </a:p>
        </p:txBody>
      </p:sp>
      <p:sp>
        <p:nvSpPr>
          <p:cNvPr id="3" name="Content Placeholder 2"/>
          <p:cNvSpPr>
            <a:spLocks noGrp="1"/>
          </p:cNvSpPr>
          <p:nvPr>
            <p:ph idx="1"/>
          </p:nvPr>
        </p:nvSpPr>
        <p:spPr>
          <a:xfrm>
            <a:off x="457199" y="2209801"/>
            <a:ext cx="7945277" cy="4320668"/>
          </a:xfrm>
        </p:spPr>
        <p:txBody>
          <a:bodyPr>
            <a:normAutofit/>
          </a:bodyPr>
          <a:lstStyle/>
          <a:p>
            <a:r>
              <a:rPr lang="en-US" dirty="0" smtClean="0"/>
              <a:t>Current project is set to continue for another 18 months</a:t>
            </a:r>
          </a:p>
          <a:p>
            <a:pPr lvl="1"/>
            <a:r>
              <a:rPr lang="en-US" dirty="0" smtClean="0"/>
              <a:t>Field data critical to connecting water quality and benthic ecology with specific discharges</a:t>
            </a:r>
          </a:p>
          <a:p>
            <a:pPr lvl="1"/>
            <a:r>
              <a:rPr lang="en-US" dirty="0" smtClean="0"/>
              <a:t>Statistical analyses of geospatial data at regional- and local-scale </a:t>
            </a:r>
          </a:p>
          <a:p>
            <a:r>
              <a:rPr lang="en-US" dirty="0" smtClean="0"/>
              <a:t>Clear need for extended work </a:t>
            </a:r>
          </a:p>
          <a:p>
            <a:pPr lvl="1"/>
            <a:r>
              <a:rPr lang="en-US" dirty="0" smtClean="0"/>
              <a:t>Ecological and community wellbeing – what links may exist between bacterial water impairments and specific benthic and human outcomes?</a:t>
            </a:r>
          </a:p>
          <a:p>
            <a:pPr lvl="1"/>
            <a:r>
              <a:rPr lang="en-US" dirty="0"/>
              <a:t>Policy – how can sustainable solutions </a:t>
            </a:r>
            <a:r>
              <a:rPr lang="en-US" dirty="0" smtClean="0"/>
              <a:t>be </a:t>
            </a:r>
            <a:r>
              <a:rPr lang="en-US" dirty="0"/>
              <a:t>achieved given the current inventory of </a:t>
            </a:r>
            <a:r>
              <a:rPr lang="en-US" dirty="0" smtClean="0"/>
              <a:t>stakeholders </a:t>
            </a:r>
            <a:r>
              <a:rPr lang="en-US" dirty="0"/>
              <a:t>and resources</a:t>
            </a:r>
            <a:r>
              <a:rPr lang="en-US" dirty="0" smtClean="0"/>
              <a:t>?</a:t>
            </a:r>
            <a:endParaRPr lang="en-US" dirty="0"/>
          </a:p>
          <a:p>
            <a:pPr lvl="1"/>
            <a:endParaRPr lang="en-US" dirty="0"/>
          </a:p>
        </p:txBody>
      </p:sp>
    </p:spTree>
    <p:extLst>
      <p:ext uri="{BB962C8B-B14F-4D97-AF65-F5344CB8AC3E}">
        <p14:creationId xmlns:p14="http://schemas.microsoft.com/office/powerpoint/2010/main" val="65260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3" name="Title 1"/>
          <p:cNvSpPr>
            <a:spLocks noGrp="1"/>
          </p:cNvSpPr>
          <p:nvPr>
            <p:ph type="title"/>
          </p:nvPr>
        </p:nvSpPr>
        <p:spPr/>
        <p:txBody>
          <a:bodyPr/>
          <a:lstStyle/>
          <a:p>
            <a:pPr eaLnBrk="1" hangingPunct="1"/>
            <a:r>
              <a:rPr lang="en-US" b="1" smtClean="0"/>
              <a:t>Summary and Status</a:t>
            </a:r>
          </a:p>
        </p:txBody>
      </p:sp>
      <p:sp>
        <p:nvSpPr>
          <p:cNvPr id="3" name="Content Placeholder 2"/>
          <p:cNvSpPr>
            <a:spLocks noGrp="1"/>
          </p:cNvSpPr>
          <p:nvPr>
            <p:ph idx="1"/>
          </p:nvPr>
        </p:nvSpPr>
        <p:spPr>
          <a:xfrm>
            <a:off x="457200" y="1104900"/>
            <a:ext cx="8228013" cy="4826000"/>
          </a:xfrm>
        </p:spPr>
        <p:txBody>
          <a:bodyPr/>
          <a:lstStyle/>
          <a:p>
            <a:pPr marL="457200" indent="-457200" eaLnBrk="1" hangingPunct="1">
              <a:buFont typeface="Arial" charset="0"/>
              <a:buChar char="•"/>
            </a:pPr>
            <a:r>
              <a:rPr lang="en-US" sz="2800" dirty="0" smtClean="0"/>
              <a:t>ARIES has already gotten meaningful results and publications in less than two years</a:t>
            </a:r>
          </a:p>
          <a:p>
            <a:pPr marL="457200" indent="-457200" eaLnBrk="1" hangingPunct="1">
              <a:buFont typeface="Arial" charset="0"/>
              <a:buChar char="•"/>
            </a:pPr>
            <a:r>
              <a:rPr lang="en-US" sz="2800" dirty="0" smtClean="0"/>
              <a:t>Commitment to the program essential to get return on investment and need for new sponsors</a:t>
            </a:r>
          </a:p>
          <a:p>
            <a:pPr marL="457200" indent="-457200" eaLnBrk="1" hangingPunct="1">
              <a:buFont typeface="Arial" charset="0"/>
              <a:buChar char="•"/>
            </a:pPr>
            <a:r>
              <a:rPr lang="en-US" sz="2800" dirty="0" smtClean="0"/>
              <a:t>Program </a:t>
            </a:r>
            <a:r>
              <a:rPr lang="en-US" sz="2800" dirty="0"/>
              <a:t>of research being reviewed for efficiencies and to deal with funding levels</a:t>
            </a:r>
          </a:p>
          <a:p>
            <a:pPr marL="457200" indent="-457200" eaLnBrk="1" hangingPunct="1">
              <a:buFont typeface="Arial" charset="0"/>
              <a:buChar char="•"/>
            </a:pPr>
            <a:r>
              <a:rPr lang="en-US" sz="2800" dirty="0" smtClean="0"/>
              <a:t>Consideration of expansion to utility, oil and gas, and potentially hard rock mining issues</a:t>
            </a:r>
            <a:endParaRPr lang="en-US" sz="2800" dirty="0"/>
          </a:p>
          <a:p>
            <a:pPr marL="457200" indent="-457200" eaLnBrk="1" hangingPunct="1"/>
            <a:endParaRPr lang="en-US" sz="2800" dirty="0" smtClean="0"/>
          </a:p>
        </p:txBody>
      </p:sp>
    </p:spTree>
    <p:extLst>
      <p:ext uri="{BB962C8B-B14F-4D97-AF65-F5344CB8AC3E}">
        <p14:creationId xmlns:p14="http://schemas.microsoft.com/office/powerpoint/2010/main" val="36971642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ARIES Update</a:t>
            </a:r>
            <a:endParaRPr lang="en-US" dirty="0"/>
          </a:p>
        </p:txBody>
      </p:sp>
      <p:sp>
        <p:nvSpPr>
          <p:cNvPr id="3" name="Content Placeholder 2"/>
          <p:cNvSpPr>
            <a:spLocks noGrp="1"/>
          </p:cNvSpPr>
          <p:nvPr>
            <p:ph idx="1"/>
          </p:nvPr>
        </p:nvSpPr>
        <p:spPr>
          <a:xfrm>
            <a:off x="457200" y="990600"/>
            <a:ext cx="7796030" cy="3311189"/>
          </a:xfrm>
          <a:prstGeom prst="rect">
            <a:avLst/>
          </a:prstGeom>
        </p:spPr>
        <p:txBody>
          <a:bodyPr>
            <a:normAutofit fontScale="77500" lnSpcReduction="20000"/>
          </a:bodyPr>
          <a:lstStyle/>
          <a:p>
            <a:r>
              <a:rPr lang="en-US" dirty="0" smtClean="0"/>
              <a:t>Second Year of research </a:t>
            </a:r>
            <a:r>
              <a:rPr lang="en-US" dirty="0" smtClean="0"/>
              <a:t>ended </a:t>
            </a:r>
            <a:r>
              <a:rPr lang="en-US" dirty="0" smtClean="0"/>
              <a:t>June 30, 2013</a:t>
            </a:r>
          </a:p>
          <a:p>
            <a:r>
              <a:rPr lang="en-US" dirty="0" smtClean="0"/>
              <a:t>Third Year will be different than previous two yeas</a:t>
            </a:r>
          </a:p>
          <a:p>
            <a:pPr lvl="1"/>
            <a:r>
              <a:rPr lang="en-US" dirty="0" smtClean="0"/>
              <a:t>Fewer Projects</a:t>
            </a:r>
          </a:p>
          <a:p>
            <a:pPr lvl="2"/>
            <a:r>
              <a:rPr lang="en-US" dirty="0" smtClean="0"/>
              <a:t>Focus on key issues</a:t>
            </a:r>
          </a:p>
          <a:p>
            <a:pPr lvl="2"/>
            <a:r>
              <a:rPr lang="en-US" dirty="0" smtClean="0"/>
              <a:t>Reflects completion of some work</a:t>
            </a:r>
          </a:p>
          <a:p>
            <a:pPr lvl="1"/>
            <a:r>
              <a:rPr lang="en-US" dirty="0" smtClean="0"/>
              <a:t>Different structure</a:t>
            </a:r>
          </a:p>
          <a:p>
            <a:pPr lvl="2"/>
            <a:r>
              <a:rPr lang="en-US" dirty="0" smtClean="0"/>
              <a:t>Four Emphasis Areas versus six previously</a:t>
            </a:r>
          </a:p>
          <a:p>
            <a:pPr lvl="1"/>
            <a:r>
              <a:rPr lang="en-US" dirty="0" smtClean="0"/>
              <a:t>Continued expansion of health and community impacts research</a:t>
            </a:r>
          </a:p>
          <a:p>
            <a:pPr lvl="1"/>
            <a:r>
              <a:rPr lang="en-US" dirty="0" smtClean="0"/>
              <a:t>Some new work to focus on new concerns</a:t>
            </a:r>
            <a:endParaRPr lang="en-US" dirty="0"/>
          </a:p>
        </p:txBody>
      </p:sp>
    </p:spTree>
    <p:extLst>
      <p:ext uri="{BB962C8B-B14F-4D97-AF65-F5344CB8AC3E}">
        <p14:creationId xmlns:p14="http://schemas.microsoft.com/office/powerpoint/2010/main" val="3120703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1"/>
          <p:cNvSpPr txBox="1">
            <a:spLocks noChangeArrowheads="1"/>
          </p:cNvSpPr>
          <p:nvPr/>
        </p:nvSpPr>
        <p:spPr bwMode="auto">
          <a:xfrm>
            <a:off x="457200" y="4572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buClrTx/>
              <a:buFontTx/>
              <a:buNone/>
            </a:pPr>
            <a:r>
              <a:rPr lang="en-US" sz="4200" b="1">
                <a:solidFill>
                  <a:srgbClr val="006633"/>
                </a:solidFill>
                <a:latin typeface="Garamond" pitchFamily="18" charset="0"/>
              </a:rPr>
              <a:t>Major Research Areas of ARIES</a:t>
            </a:r>
          </a:p>
        </p:txBody>
      </p:sp>
      <p:sp>
        <p:nvSpPr>
          <p:cNvPr id="115715" name="Text Box 2"/>
          <p:cNvSpPr txBox="1">
            <a:spLocks noChangeArrowheads="1"/>
          </p:cNvSpPr>
          <p:nvPr/>
        </p:nvSpPr>
        <p:spPr bwMode="auto">
          <a:xfrm>
            <a:off x="1371600" y="1371600"/>
            <a:ext cx="6705600" cy="464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2pPr>
            <a:lvl3pPr marL="1020763" indent="-34925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9pPr>
          </a:lstStyle>
          <a:p>
            <a:pPr eaLnBrk="1" hangingPunct="1">
              <a:spcBef>
                <a:spcPts val="750"/>
              </a:spcBef>
              <a:buClr>
                <a:srgbClr val="CC9900"/>
              </a:buClr>
              <a:buSzPct val="65000"/>
              <a:buFont typeface="Wingdings" pitchFamily="2" charset="2"/>
              <a:buChar char=""/>
            </a:pPr>
            <a:r>
              <a:rPr lang="en-US" sz="3000">
                <a:solidFill>
                  <a:srgbClr val="000000"/>
                </a:solidFill>
              </a:rPr>
              <a:t>Energy production in Appalachia</a:t>
            </a:r>
          </a:p>
          <a:p>
            <a:pPr lvl="1" eaLnBrk="1" hangingPunct="1">
              <a:spcBef>
                <a:spcPts val="700"/>
              </a:spcBef>
              <a:buClr>
                <a:srgbClr val="3B812F"/>
              </a:buClr>
              <a:buSzPct val="60000"/>
              <a:buFont typeface="Wingdings" pitchFamily="2" charset="2"/>
              <a:buChar char=""/>
            </a:pPr>
            <a:r>
              <a:rPr lang="en-US" sz="2800">
                <a:solidFill>
                  <a:srgbClr val="000000"/>
                </a:solidFill>
              </a:rPr>
              <a:t>Coal mining</a:t>
            </a:r>
          </a:p>
          <a:p>
            <a:pPr lvl="1" eaLnBrk="1" hangingPunct="1">
              <a:spcBef>
                <a:spcPts val="700"/>
              </a:spcBef>
              <a:buClr>
                <a:srgbClr val="3B812F"/>
              </a:buClr>
              <a:buSzPct val="60000"/>
              <a:buFont typeface="Wingdings" pitchFamily="2" charset="2"/>
              <a:buChar char=""/>
            </a:pPr>
            <a:r>
              <a:rPr lang="en-US" sz="2800">
                <a:solidFill>
                  <a:srgbClr val="000000"/>
                </a:solidFill>
              </a:rPr>
              <a:t>Natural gas</a:t>
            </a:r>
          </a:p>
          <a:p>
            <a:pPr lvl="2" eaLnBrk="1" hangingPunct="1">
              <a:spcBef>
                <a:spcPts val="650"/>
              </a:spcBef>
              <a:buClr>
                <a:srgbClr val="CC9900"/>
              </a:buClr>
              <a:buSzPct val="65000"/>
              <a:buFont typeface="Wingdings" pitchFamily="2" charset="2"/>
              <a:buChar char=""/>
            </a:pPr>
            <a:r>
              <a:rPr lang="en-US" sz="2600">
                <a:solidFill>
                  <a:srgbClr val="000000"/>
                </a:solidFill>
              </a:rPr>
              <a:t>CBM</a:t>
            </a:r>
          </a:p>
          <a:p>
            <a:pPr lvl="2" eaLnBrk="1" hangingPunct="1">
              <a:spcBef>
                <a:spcPts val="650"/>
              </a:spcBef>
              <a:buClr>
                <a:srgbClr val="CC9900"/>
              </a:buClr>
              <a:buSzPct val="65000"/>
              <a:buFont typeface="Wingdings" pitchFamily="2" charset="2"/>
              <a:buChar char=""/>
            </a:pPr>
            <a:r>
              <a:rPr lang="en-US" sz="2600">
                <a:solidFill>
                  <a:srgbClr val="000000"/>
                </a:solidFill>
              </a:rPr>
              <a:t>Shale gas</a:t>
            </a:r>
          </a:p>
          <a:p>
            <a:pPr lvl="1" eaLnBrk="1" hangingPunct="1">
              <a:spcBef>
                <a:spcPts val="700"/>
              </a:spcBef>
              <a:buClr>
                <a:srgbClr val="3B812F"/>
              </a:buClr>
              <a:buSzPct val="60000"/>
              <a:buFont typeface="Wingdings" pitchFamily="2" charset="2"/>
              <a:buChar char=""/>
            </a:pPr>
            <a:r>
              <a:rPr lang="en-US" sz="2800">
                <a:solidFill>
                  <a:srgbClr val="000000"/>
                </a:solidFill>
              </a:rPr>
              <a:t>Electricity generation</a:t>
            </a:r>
          </a:p>
          <a:p>
            <a:pPr lvl="1" eaLnBrk="1" hangingPunct="1">
              <a:spcBef>
                <a:spcPts val="700"/>
              </a:spcBef>
              <a:buClr>
                <a:srgbClr val="3B812F"/>
              </a:buClr>
              <a:buSzPct val="60000"/>
              <a:buFont typeface="Wingdings" pitchFamily="2" charset="2"/>
              <a:buChar char=""/>
            </a:pPr>
            <a:r>
              <a:rPr lang="en-US" sz="2800">
                <a:solidFill>
                  <a:srgbClr val="000000"/>
                </a:solidFill>
              </a:rPr>
              <a:t>Petroleum</a:t>
            </a:r>
          </a:p>
          <a:p>
            <a:pPr lvl="1" eaLnBrk="1" hangingPunct="1">
              <a:spcBef>
                <a:spcPts val="700"/>
              </a:spcBef>
              <a:buClr>
                <a:srgbClr val="3B812F"/>
              </a:buClr>
              <a:buSzPct val="60000"/>
              <a:buFont typeface="Wingdings" pitchFamily="2" charset="2"/>
              <a:buChar char=""/>
            </a:pPr>
            <a:r>
              <a:rPr lang="en-US" sz="2800">
                <a:solidFill>
                  <a:srgbClr val="000000"/>
                </a:solidFill>
              </a:rPr>
              <a:t>Renewables</a:t>
            </a:r>
          </a:p>
          <a:p>
            <a:pPr eaLnBrk="1" hangingPunct="1">
              <a:spcBef>
                <a:spcPts val="750"/>
              </a:spcBef>
              <a:buClr>
                <a:srgbClr val="CC9900"/>
              </a:buClr>
              <a:buSzPct val="65000"/>
              <a:buFont typeface="Wingdings" pitchFamily="2" charset="2"/>
              <a:buChar char=""/>
            </a:pPr>
            <a:r>
              <a:rPr lang="en-US" sz="3000">
                <a:solidFill>
                  <a:srgbClr val="000000"/>
                </a:solidFill>
              </a:rPr>
              <a:t>First priority focus is coal mining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ARIES UPDATE (Cont.)</a:t>
            </a:r>
            <a:endParaRPr lang="en-US" dirty="0"/>
          </a:p>
        </p:txBody>
      </p:sp>
      <p:sp>
        <p:nvSpPr>
          <p:cNvPr id="3" name="Content Placeholder 2"/>
          <p:cNvSpPr>
            <a:spLocks noGrp="1"/>
          </p:cNvSpPr>
          <p:nvPr>
            <p:ph idx="1"/>
          </p:nvPr>
        </p:nvSpPr>
        <p:spPr>
          <a:xfrm>
            <a:off x="381000" y="1143000"/>
            <a:ext cx="7796030" cy="3311189"/>
          </a:xfrm>
          <a:prstGeom prst="rect">
            <a:avLst/>
          </a:prstGeom>
        </p:spPr>
        <p:txBody>
          <a:bodyPr/>
          <a:lstStyle/>
          <a:p>
            <a:r>
              <a:rPr lang="en-US" dirty="0" smtClean="0"/>
              <a:t>Re-Designed ARIES Website  </a:t>
            </a:r>
            <a:r>
              <a:rPr lang="en-US" cap="none" dirty="0" smtClean="0">
                <a:hlinkClick r:id="rId2"/>
              </a:rPr>
              <a:t>www.energy.vt.edu/ARIES</a:t>
            </a:r>
            <a:r>
              <a:rPr lang="en-US" cap="none" dirty="0" smtClean="0"/>
              <a:t> </a:t>
            </a:r>
          </a:p>
          <a:p>
            <a:r>
              <a:rPr lang="en-US" dirty="0" smtClean="0"/>
              <a:t>EMPHASIS AREAS</a:t>
            </a:r>
          </a:p>
          <a:p>
            <a:pPr lvl="1"/>
            <a:r>
              <a:rPr lang="en-US" dirty="0"/>
              <a:t>Emphasis Area A: Stream Protection and Restoration </a:t>
            </a:r>
            <a:endParaRPr lang="en-US" dirty="0" smtClean="0"/>
          </a:p>
          <a:p>
            <a:pPr lvl="1"/>
            <a:r>
              <a:rPr lang="en-US" dirty="0"/>
              <a:t>Emphasis Area B: Materials characterization and </a:t>
            </a:r>
            <a:r>
              <a:rPr lang="en-US" dirty="0" smtClean="0"/>
              <a:t>handling</a:t>
            </a:r>
          </a:p>
          <a:p>
            <a:pPr lvl="1"/>
            <a:r>
              <a:rPr lang="en-US" dirty="0"/>
              <a:t>Emphasis Area C: Water impacts of UG coal mining </a:t>
            </a:r>
            <a:endParaRPr lang="en-US" dirty="0" smtClean="0"/>
          </a:p>
          <a:p>
            <a:pPr lvl="1"/>
            <a:r>
              <a:rPr lang="en-US" dirty="0"/>
              <a:t>Emphasis Area D: Community and health impacts</a:t>
            </a:r>
            <a:endParaRPr lang="en-US" dirty="0" smtClean="0"/>
          </a:p>
          <a:p>
            <a:pPr lvl="1"/>
            <a:endParaRPr lang="en-US" dirty="0" smtClean="0"/>
          </a:p>
        </p:txBody>
      </p:sp>
    </p:spTree>
    <p:extLst>
      <p:ext uri="{BB962C8B-B14F-4D97-AF65-F5344CB8AC3E}">
        <p14:creationId xmlns:p14="http://schemas.microsoft.com/office/powerpoint/2010/main" val="34692179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a:t>
            </a:r>
            <a:endParaRPr lang="en-US" dirty="0"/>
          </a:p>
        </p:txBody>
      </p:sp>
      <p:sp>
        <p:nvSpPr>
          <p:cNvPr id="3" name="Content Placeholder 2"/>
          <p:cNvSpPr>
            <a:spLocks noGrp="1"/>
          </p:cNvSpPr>
          <p:nvPr>
            <p:ph sz="quarter" idx="4294967295"/>
          </p:nvPr>
        </p:nvSpPr>
        <p:spPr>
          <a:xfrm>
            <a:off x="381000" y="1066800"/>
            <a:ext cx="7796030" cy="3311189"/>
          </a:xfrm>
          <a:prstGeom prst="rect">
            <a:avLst/>
          </a:prstGeom>
        </p:spPr>
        <p:txBody>
          <a:bodyPr/>
          <a:lstStyle/>
          <a:p>
            <a:r>
              <a:rPr lang="en-US" sz="2400" dirty="0" smtClean="0"/>
              <a:t>Planning beginning for ECEP 2015 symposium</a:t>
            </a:r>
          </a:p>
          <a:p>
            <a:r>
              <a:rPr lang="en-US" sz="2400" dirty="0" smtClean="0"/>
              <a:t>New research opportunities may exist</a:t>
            </a:r>
          </a:p>
          <a:p>
            <a:pPr lvl="1"/>
            <a:r>
              <a:rPr lang="en-US" sz="2400" dirty="0" smtClean="0"/>
              <a:t>Half of presentations/papers at ECEP not from ARIES researchers</a:t>
            </a:r>
          </a:p>
          <a:p>
            <a:pPr lvl="1"/>
            <a:r>
              <a:rPr lang="en-US" sz="2400" dirty="0" smtClean="0"/>
              <a:t>New connections to other ongoing work created</a:t>
            </a:r>
          </a:p>
          <a:p>
            <a:r>
              <a:rPr lang="en-US" sz="2400" dirty="0" smtClean="0"/>
              <a:t>ARIES next steps</a:t>
            </a:r>
            <a:endParaRPr lang="en-US" sz="2400" dirty="0"/>
          </a:p>
          <a:p>
            <a:pPr lvl="1"/>
            <a:r>
              <a:rPr lang="en-US" sz="2400" dirty="0" smtClean="0"/>
              <a:t>Directing continued research and publications</a:t>
            </a:r>
            <a:endParaRPr lang="en-US" sz="2400" dirty="0"/>
          </a:p>
          <a:p>
            <a:pPr lvl="1"/>
            <a:r>
              <a:rPr lang="en-US" sz="2400" dirty="0" smtClean="0"/>
              <a:t>Looking for opportunities for continued outreach on ARIES and results</a:t>
            </a:r>
            <a:endParaRPr lang="en-US" sz="2400" dirty="0"/>
          </a:p>
          <a:p>
            <a:pPr lvl="1"/>
            <a:r>
              <a:rPr lang="en-US" sz="2400" dirty="0" smtClean="0"/>
              <a:t>Seeking continued </a:t>
            </a:r>
            <a:r>
              <a:rPr lang="en-US" sz="2400" dirty="0"/>
              <a:t>and expanded support</a:t>
            </a:r>
          </a:p>
          <a:p>
            <a:pPr lvl="1"/>
            <a:endParaRPr lang="en-US" dirty="0"/>
          </a:p>
        </p:txBody>
      </p:sp>
    </p:spTree>
    <p:extLst>
      <p:ext uri="{BB962C8B-B14F-4D97-AF65-F5344CB8AC3E}">
        <p14:creationId xmlns:p14="http://schemas.microsoft.com/office/powerpoint/2010/main" val="37475722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1"/>
          <p:cNvSpPr>
            <a:spLocks noGrp="1"/>
          </p:cNvSpPr>
          <p:nvPr>
            <p:ph type="title"/>
          </p:nvPr>
        </p:nvSpPr>
        <p:spPr/>
        <p:txBody>
          <a:bodyPr/>
          <a:lstStyle/>
          <a:p>
            <a:r>
              <a:rPr lang="en-US" b="1" dirty="0" smtClean="0"/>
              <a:t>Closing remarks</a:t>
            </a:r>
            <a:endParaRPr lang="en-US" b="1" dirty="0" smtClean="0"/>
          </a:p>
        </p:txBody>
      </p:sp>
      <p:sp>
        <p:nvSpPr>
          <p:cNvPr id="154627" name="Content Placeholder 2"/>
          <p:cNvSpPr>
            <a:spLocks noGrp="1"/>
          </p:cNvSpPr>
          <p:nvPr>
            <p:ph idx="1"/>
          </p:nvPr>
        </p:nvSpPr>
        <p:spPr>
          <a:xfrm>
            <a:off x="381000" y="1066800"/>
            <a:ext cx="8229600" cy="4530725"/>
          </a:xfrm>
        </p:spPr>
        <p:txBody>
          <a:bodyPr/>
          <a:lstStyle/>
          <a:p>
            <a:r>
              <a:rPr lang="en-US" dirty="0" smtClean="0"/>
              <a:t>In difficult times, easy to remove support for research</a:t>
            </a:r>
            <a:endParaRPr lang="en-US" dirty="0"/>
          </a:p>
          <a:p>
            <a:pPr lvl="1"/>
            <a:r>
              <a:rPr lang="en-US" dirty="0" smtClean="0"/>
              <a:t>May be more critical then to help cut costs and improve operations</a:t>
            </a:r>
          </a:p>
          <a:p>
            <a:r>
              <a:rPr lang="en-US" dirty="0" smtClean="0"/>
              <a:t>The results are encouraging, but more work is needed</a:t>
            </a:r>
          </a:p>
          <a:p>
            <a:r>
              <a:rPr lang="en-US" dirty="0" smtClean="0"/>
              <a:t>There is a need for broader support to ensure that the work gets done</a:t>
            </a:r>
          </a:p>
          <a:p>
            <a:r>
              <a:rPr lang="en-US" dirty="0" smtClean="0"/>
              <a:t>Science will help all companies and lack of science will hurt all companies</a:t>
            </a: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special about ARIES?</a:t>
            </a:r>
            <a:endParaRPr lang="en-US" dirty="0"/>
          </a:p>
        </p:txBody>
      </p:sp>
      <p:sp>
        <p:nvSpPr>
          <p:cNvPr id="3" name="Content Placeholder 2"/>
          <p:cNvSpPr>
            <a:spLocks noGrp="1"/>
          </p:cNvSpPr>
          <p:nvPr>
            <p:ph idx="1"/>
          </p:nvPr>
        </p:nvSpPr>
        <p:spPr/>
        <p:txBody>
          <a:bodyPr/>
          <a:lstStyle/>
          <a:p>
            <a:r>
              <a:rPr lang="en-US" dirty="0" smtClean="0"/>
              <a:t>ARIES is multi-disciplinary, multi-university, multi-priority </a:t>
            </a:r>
          </a:p>
          <a:p>
            <a:r>
              <a:rPr lang="en-US" dirty="0" smtClean="0"/>
              <a:t>ARIES is independent, researcher led peer-reviewed science</a:t>
            </a:r>
          </a:p>
          <a:p>
            <a:r>
              <a:rPr lang="en-US" dirty="0" smtClean="0"/>
              <a:t>ARIES was created with private resources, and is built on cooperation and communication</a:t>
            </a:r>
          </a:p>
          <a:p>
            <a:r>
              <a:rPr lang="en-US" dirty="0" smtClean="0"/>
              <a:t>ARIES includes the capability to address new problems quickly (given resources)</a:t>
            </a:r>
          </a:p>
        </p:txBody>
      </p:sp>
    </p:spTree>
    <p:extLst>
      <p:ext uri="{BB962C8B-B14F-4D97-AF65-F5344CB8AC3E}">
        <p14:creationId xmlns:p14="http://schemas.microsoft.com/office/powerpoint/2010/main" val="35948347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p:txBody>
          <a:bodyPr/>
          <a:lstStyle/>
          <a:p>
            <a:r>
              <a:rPr lang="en-US" smtClean="0"/>
              <a:t>ARIES</a:t>
            </a:r>
          </a:p>
        </p:txBody>
      </p:sp>
      <p:sp>
        <p:nvSpPr>
          <p:cNvPr id="155651" name="Content Placeholder 2"/>
          <p:cNvSpPr>
            <a:spLocks noGrp="1"/>
          </p:cNvSpPr>
          <p:nvPr>
            <p:ph idx="1"/>
          </p:nvPr>
        </p:nvSpPr>
        <p:spPr/>
        <p:txBody>
          <a:bodyPr/>
          <a:lstStyle/>
          <a:p>
            <a:r>
              <a:rPr lang="en-US" dirty="0" smtClean="0"/>
              <a:t>For more information:</a:t>
            </a:r>
          </a:p>
          <a:p>
            <a:pPr marL="457200" lvl="1" indent="0">
              <a:buFont typeface="Wingdings" pitchFamily="2" charset="2"/>
              <a:buNone/>
            </a:pPr>
            <a:r>
              <a:rPr lang="en-US" dirty="0" smtClean="0">
                <a:hlinkClick r:id="rId3"/>
              </a:rPr>
              <a:t>http://www.energy.vt.edu/ARIES</a:t>
            </a:r>
            <a:endParaRPr lang="en-US" dirty="0" smtClean="0"/>
          </a:p>
          <a:p>
            <a:pPr marL="457200" lvl="1" indent="0">
              <a:buFont typeface="Wingdings" pitchFamily="2" charset="2"/>
              <a:buNone/>
            </a:pPr>
            <a:endParaRPr lang="en-US" dirty="0" smtClean="0"/>
          </a:p>
          <a:p>
            <a:pPr marL="457200" lvl="1" indent="0">
              <a:buFont typeface="Wingdings" pitchFamily="2" charset="2"/>
              <a:buNone/>
            </a:pPr>
            <a:r>
              <a:rPr lang="en-US" dirty="0" smtClean="0"/>
              <a:t>Or call:</a:t>
            </a:r>
          </a:p>
          <a:p>
            <a:pPr marL="914400" lvl="2" indent="0">
              <a:buFont typeface="Wingdings" pitchFamily="2" charset="2"/>
              <a:buNone/>
            </a:pPr>
            <a:r>
              <a:rPr lang="en-US" dirty="0" smtClean="0"/>
              <a:t>John Craynon, ARIES Project Director</a:t>
            </a:r>
          </a:p>
          <a:p>
            <a:pPr marL="914400" lvl="2" indent="0">
              <a:buFont typeface="Wingdings" pitchFamily="2" charset="2"/>
              <a:buNone/>
            </a:pPr>
            <a:r>
              <a:rPr lang="en-US" dirty="0" smtClean="0"/>
              <a:t>(540) 231-9462 or (540) 505-3362</a:t>
            </a:r>
          </a:p>
          <a:p>
            <a:pPr marL="914400" lvl="2" indent="0">
              <a:buFont typeface="Wingdings" pitchFamily="2" charset="2"/>
              <a:buNone/>
            </a:pPr>
            <a:r>
              <a:rPr lang="en-US" dirty="0" smtClean="0">
                <a:hlinkClick r:id="rId4"/>
              </a:rPr>
              <a:t>jcraynon@vt.edu</a:t>
            </a:r>
            <a:r>
              <a:rPr lang="en-US"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Box 1"/>
          <p:cNvSpPr txBox="1">
            <a:spLocks noChangeArrowheads="1"/>
          </p:cNvSpPr>
          <p:nvPr/>
        </p:nvSpPr>
        <p:spPr bwMode="auto">
          <a:xfrm>
            <a:off x="533400" y="277813"/>
            <a:ext cx="8305800" cy="865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buClrTx/>
              <a:buFontTx/>
              <a:buNone/>
            </a:pPr>
            <a:r>
              <a:rPr lang="en-US" sz="3800" b="1">
                <a:solidFill>
                  <a:srgbClr val="006633"/>
                </a:solidFill>
                <a:latin typeface="Garamond" pitchFamily="18" charset="0"/>
              </a:rPr>
              <a:t>ARIES Member Companies</a:t>
            </a:r>
          </a:p>
        </p:txBody>
      </p:sp>
      <p:sp>
        <p:nvSpPr>
          <p:cNvPr id="10242" name="Text Box 2"/>
          <p:cNvSpPr txBox="1">
            <a:spLocks noChangeArrowheads="1"/>
          </p:cNvSpPr>
          <p:nvPr/>
        </p:nvSpPr>
        <p:spPr bwMode="auto">
          <a:xfrm>
            <a:off x="584200" y="1236663"/>
            <a:ext cx="8305800" cy="4830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cs typeface="Arial" charset="0"/>
              </a:defRPr>
            </a:lvl9pPr>
          </a:lstStyle>
          <a:p>
            <a:pPr>
              <a:spcBef>
                <a:spcPts val="650"/>
              </a:spcBef>
              <a:buClr>
                <a:srgbClr val="CC9900"/>
              </a:buClr>
              <a:buSzPct val="65000"/>
              <a:buFont typeface="Wingdings" pitchFamily="2" charset="2"/>
              <a:buChar char=""/>
              <a:defRPr/>
            </a:pPr>
            <a:r>
              <a:rPr lang="en-US" sz="2600" dirty="0" smtClean="0"/>
              <a:t>Alpha Natural Resources</a:t>
            </a:r>
          </a:p>
          <a:p>
            <a:pPr>
              <a:spcBef>
                <a:spcPts val="650"/>
              </a:spcBef>
              <a:buClr>
                <a:srgbClr val="CC9900"/>
              </a:buClr>
              <a:buSzPct val="65000"/>
              <a:buFont typeface="Wingdings" pitchFamily="2" charset="2"/>
              <a:buChar char=""/>
              <a:defRPr/>
            </a:pPr>
            <a:r>
              <a:rPr lang="en-US" sz="2600" dirty="0" smtClean="0"/>
              <a:t>Arch Coal</a:t>
            </a:r>
          </a:p>
          <a:p>
            <a:pPr>
              <a:spcBef>
                <a:spcPts val="650"/>
              </a:spcBef>
              <a:buClr>
                <a:srgbClr val="CC9900"/>
              </a:buClr>
              <a:buSzPct val="65000"/>
              <a:buFont typeface="Wingdings" pitchFamily="2" charset="2"/>
              <a:buChar char=""/>
              <a:defRPr/>
            </a:pPr>
            <a:r>
              <a:rPr lang="en-US" sz="2600" dirty="0" smtClean="0"/>
              <a:t>Natural Resource Partners</a:t>
            </a:r>
          </a:p>
          <a:p>
            <a:pPr>
              <a:spcBef>
                <a:spcPts val="650"/>
              </a:spcBef>
              <a:buClr>
                <a:srgbClr val="CC9900"/>
              </a:buClr>
              <a:buSzPct val="65000"/>
              <a:buFont typeface="Wingdings" pitchFamily="2" charset="2"/>
              <a:buChar char=""/>
              <a:defRPr/>
            </a:pPr>
            <a:r>
              <a:rPr lang="en-US" sz="2600" dirty="0" smtClean="0"/>
              <a:t>TECO Coal Corporation</a:t>
            </a:r>
          </a:p>
          <a:p>
            <a:pPr>
              <a:spcBef>
                <a:spcPts val="650"/>
              </a:spcBef>
              <a:buClr>
                <a:srgbClr val="CC9900"/>
              </a:buClr>
              <a:buSzPct val="65000"/>
              <a:buFont typeface="Wingdings" pitchFamily="2" charset="2"/>
              <a:buChar char=""/>
              <a:defRPr/>
            </a:pPr>
            <a:r>
              <a:rPr lang="en-US" sz="2600" dirty="0" smtClean="0"/>
              <a:t>Patriot Coal Corporation</a:t>
            </a:r>
          </a:p>
          <a:p>
            <a:pPr>
              <a:spcBef>
                <a:spcPts val="650"/>
              </a:spcBef>
              <a:buClr>
                <a:srgbClr val="CC9900"/>
              </a:buClr>
              <a:buSzPct val="65000"/>
              <a:buFont typeface="Wingdings" pitchFamily="2" charset="2"/>
              <a:buChar char=""/>
              <a:defRPr/>
            </a:pPr>
            <a:r>
              <a:rPr lang="en-US" sz="2600" dirty="0" smtClean="0"/>
              <a:t>Cliffs Natural Resources</a:t>
            </a:r>
          </a:p>
          <a:p>
            <a:pPr>
              <a:spcBef>
                <a:spcPts val="650"/>
              </a:spcBef>
              <a:buClr>
                <a:srgbClr val="CC9900"/>
              </a:buClr>
              <a:buSzPct val="65000"/>
              <a:buFont typeface="Wingdings" pitchFamily="2" charset="2"/>
              <a:buChar char=""/>
              <a:defRPr/>
            </a:pPr>
            <a:r>
              <a:rPr lang="en-US" sz="2600" dirty="0" smtClean="0"/>
              <a:t>Norfolk </a:t>
            </a:r>
            <a:r>
              <a:rPr lang="en-US" sz="2600" dirty="0" smtClean="0"/>
              <a:t>Southern Corporation</a:t>
            </a:r>
          </a:p>
          <a:p>
            <a:pPr>
              <a:spcBef>
                <a:spcPts val="650"/>
              </a:spcBef>
              <a:buClr>
                <a:srgbClr val="CC9900"/>
              </a:buClr>
              <a:buSzPct val="65000"/>
              <a:buFont typeface="Wingdings" pitchFamily="2" charset="2"/>
              <a:buChar char=""/>
              <a:defRPr/>
            </a:pPr>
            <a:r>
              <a:rPr lang="en-US" sz="2600" dirty="0" smtClean="0"/>
              <a:t>CSX Corporation</a:t>
            </a:r>
          </a:p>
          <a:p>
            <a:pPr marL="0" indent="0">
              <a:spcBef>
                <a:spcPts val="650"/>
              </a:spcBef>
              <a:buClr>
                <a:srgbClr val="CC9900"/>
              </a:buClr>
              <a:buSzPct val="65000"/>
              <a:defRPr/>
            </a:pPr>
            <a:r>
              <a:rPr lang="en-US" sz="2600" dirty="0" smtClean="0"/>
              <a:t>	Coal associations are participants</a:t>
            </a:r>
          </a:p>
          <a:p>
            <a:pPr>
              <a:spcBef>
                <a:spcPts val="200"/>
              </a:spcBef>
              <a:buClrTx/>
              <a:buSzPct val="65000"/>
              <a:buFontTx/>
              <a:buNone/>
              <a:defRPr/>
            </a:pPr>
            <a:endParaRPr lang="en-US" sz="800" dirty="0" smtClean="0"/>
          </a:p>
          <a:p>
            <a:pPr>
              <a:spcBef>
                <a:spcPts val="500"/>
              </a:spcBef>
              <a:buClrTx/>
              <a:buSzPct val="65000"/>
              <a:buFontTx/>
              <a:buNone/>
              <a:defRPr/>
            </a:pPr>
            <a:r>
              <a:rPr lang="en-US" sz="2000" dirty="0" smtClean="0"/>
              <a:t>In discussions with other companies interested to join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1"/>
          <p:cNvSpPr txBox="1">
            <a:spLocks noChangeArrowheads="1"/>
          </p:cNvSpPr>
          <p:nvPr/>
        </p:nvSpPr>
        <p:spPr bwMode="auto">
          <a:xfrm>
            <a:off x="609600" y="277813"/>
            <a:ext cx="8077200" cy="788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buClrTx/>
              <a:buFontTx/>
              <a:buNone/>
            </a:pPr>
            <a:r>
              <a:rPr lang="en-US" sz="4200" b="1">
                <a:solidFill>
                  <a:srgbClr val="006633"/>
                </a:solidFill>
                <a:latin typeface="Garamond" pitchFamily="18" charset="0"/>
              </a:rPr>
              <a:t>ARIES Partner Universities</a:t>
            </a:r>
          </a:p>
        </p:txBody>
      </p:sp>
      <p:sp>
        <p:nvSpPr>
          <p:cNvPr id="117763" name="Text Box 2"/>
          <p:cNvSpPr txBox="1">
            <a:spLocks noChangeArrowheads="1"/>
          </p:cNvSpPr>
          <p:nvPr/>
        </p:nvSpPr>
        <p:spPr bwMode="auto">
          <a:xfrm>
            <a:off x="990600" y="1074738"/>
            <a:ext cx="7772400" cy="5670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9pPr>
          </a:lstStyle>
          <a:p>
            <a:pPr eaLnBrk="1" hangingPunct="1">
              <a:spcBef>
                <a:spcPts val="700"/>
              </a:spcBef>
              <a:buClr>
                <a:srgbClr val="CC9900"/>
              </a:buClr>
              <a:buSzPct val="65000"/>
              <a:buFont typeface="Wingdings" pitchFamily="2" charset="2"/>
              <a:buChar char=""/>
            </a:pPr>
            <a:r>
              <a:rPr lang="en-US" sz="2800" dirty="0">
                <a:solidFill>
                  <a:srgbClr val="000000"/>
                </a:solidFill>
              </a:rPr>
              <a:t>Virginia Tech</a:t>
            </a:r>
          </a:p>
          <a:p>
            <a:pPr lvl="1" eaLnBrk="1" hangingPunct="1">
              <a:spcBef>
                <a:spcPts val="500"/>
              </a:spcBef>
              <a:buClr>
                <a:srgbClr val="3B812F"/>
              </a:buClr>
              <a:buSzPct val="60000"/>
              <a:buFont typeface="Wingdings" pitchFamily="2" charset="2"/>
              <a:buChar char=""/>
            </a:pPr>
            <a:r>
              <a:rPr lang="en-US" sz="2000" dirty="0">
                <a:solidFill>
                  <a:srgbClr val="000000"/>
                </a:solidFill>
              </a:rPr>
              <a:t>VCCER at VT is the managing entity for ARIES</a:t>
            </a:r>
          </a:p>
          <a:p>
            <a:pPr eaLnBrk="1" hangingPunct="1">
              <a:spcBef>
                <a:spcPts val="700"/>
              </a:spcBef>
              <a:buClr>
                <a:srgbClr val="CC9900"/>
              </a:buClr>
              <a:buSzPct val="65000"/>
              <a:buFont typeface="Wingdings" pitchFamily="2" charset="2"/>
              <a:buChar char=""/>
            </a:pPr>
            <a:r>
              <a:rPr lang="en-US" sz="2800" dirty="0">
                <a:solidFill>
                  <a:srgbClr val="000000"/>
                </a:solidFill>
              </a:rPr>
              <a:t>West Virginia University</a:t>
            </a:r>
          </a:p>
          <a:p>
            <a:pPr eaLnBrk="1" hangingPunct="1">
              <a:spcBef>
                <a:spcPts val="700"/>
              </a:spcBef>
              <a:buClr>
                <a:srgbClr val="CC9900"/>
              </a:buClr>
              <a:buSzPct val="65000"/>
              <a:buFont typeface="Wingdings" pitchFamily="2" charset="2"/>
              <a:buChar char=""/>
            </a:pPr>
            <a:r>
              <a:rPr lang="en-US" sz="2800" dirty="0">
                <a:solidFill>
                  <a:srgbClr val="000000"/>
                </a:solidFill>
              </a:rPr>
              <a:t>University of Kentucky</a:t>
            </a:r>
          </a:p>
          <a:p>
            <a:pPr eaLnBrk="1" hangingPunct="1">
              <a:spcBef>
                <a:spcPts val="700"/>
              </a:spcBef>
              <a:buClr>
                <a:srgbClr val="CC9900"/>
              </a:buClr>
              <a:buSzPct val="65000"/>
              <a:buFont typeface="Wingdings" pitchFamily="2" charset="2"/>
              <a:buChar char=""/>
            </a:pPr>
            <a:r>
              <a:rPr lang="en-US" sz="2800" dirty="0">
                <a:solidFill>
                  <a:srgbClr val="000000"/>
                </a:solidFill>
              </a:rPr>
              <a:t>Ohio State University</a:t>
            </a:r>
          </a:p>
          <a:p>
            <a:pPr eaLnBrk="1" hangingPunct="1">
              <a:spcBef>
                <a:spcPts val="700"/>
              </a:spcBef>
              <a:buClr>
                <a:srgbClr val="CC9900"/>
              </a:buClr>
              <a:buSzPct val="65000"/>
              <a:buFont typeface="Wingdings" pitchFamily="2" charset="2"/>
              <a:buChar char=""/>
            </a:pPr>
            <a:r>
              <a:rPr lang="en-US" sz="2800" dirty="0">
                <a:solidFill>
                  <a:srgbClr val="000000"/>
                </a:solidFill>
              </a:rPr>
              <a:t>Pennsylvania State University</a:t>
            </a:r>
          </a:p>
          <a:p>
            <a:pPr eaLnBrk="1" hangingPunct="1">
              <a:spcBef>
                <a:spcPts val="700"/>
              </a:spcBef>
              <a:buClr>
                <a:srgbClr val="CC9900"/>
              </a:buClr>
              <a:buSzPct val="65000"/>
              <a:buFont typeface="Wingdings" pitchFamily="2" charset="2"/>
              <a:buChar char=""/>
            </a:pPr>
            <a:r>
              <a:rPr lang="en-US" sz="2800" dirty="0">
                <a:solidFill>
                  <a:srgbClr val="000000"/>
                </a:solidFill>
              </a:rPr>
              <a:t>University of Pittsburgh</a:t>
            </a:r>
          </a:p>
          <a:p>
            <a:pPr eaLnBrk="1" hangingPunct="1">
              <a:spcBef>
                <a:spcPts val="700"/>
              </a:spcBef>
              <a:buClr>
                <a:srgbClr val="CC9900"/>
              </a:buClr>
              <a:buSzPct val="65000"/>
              <a:buFont typeface="Wingdings" pitchFamily="2" charset="2"/>
              <a:buChar char=""/>
            </a:pPr>
            <a:r>
              <a:rPr lang="en-US" sz="2800" dirty="0">
                <a:solidFill>
                  <a:srgbClr val="000000"/>
                </a:solidFill>
              </a:rPr>
              <a:t>University of Pennsylvania</a:t>
            </a:r>
          </a:p>
          <a:p>
            <a:pPr eaLnBrk="1" hangingPunct="1">
              <a:spcBef>
                <a:spcPts val="700"/>
              </a:spcBef>
              <a:buClr>
                <a:srgbClr val="CC9900"/>
              </a:buClr>
              <a:buSzPct val="65000"/>
              <a:buFont typeface="Wingdings" pitchFamily="2" charset="2"/>
              <a:buChar char=""/>
            </a:pPr>
            <a:r>
              <a:rPr lang="en-US" sz="2800" dirty="0">
                <a:solidFill>
                  <a:srgbClr val="000000"/>
                </a:solidFill>
              </a:rPr>
              <a:t>Marshall </a:t>
            </a:r>
            <a:r>
              <a:rPr lang="en-US" sz="2800" dirty="0" smtClean="0">
                <a:solidFill>
                  <a:srgbClr val="000000"/>
                </a:solidFill>
              </a:rPr>
              <a:t>University</a:t>
            </a:r>
            <a:endParaRPr lang="en-US" sz="2800" dirty="0">
              <a:solidFill>
                <a:srgbClr val="000000"/>
              </a:solidFill>
            </a:endParaRPr>
          </a:p>
          <a:p>
            <a:pPr eaLnBrk="1" hangingPunct="1">
              <a:spcBef>
                <a:spcPts val="700"/>
              </a:spcBef>
              <a:buClr>
                <a:srgbClr val="CC9900"/>
              </a:buClr>
              <a:buSzPct val="65000"/>
              <a:buFont typeface="Wingdings" pitchFamily="2" charset="2"/>
              <a:buChar char=""/>
            </a:pPr>
            <a:r>
              <a:rPr lang="en-US" sz="2800" dirty="0">
                <a:solidFill>
                  <a:srgbClr val="000000"/>
                </a:solidFill>
              </a:rPr>
              <a:t>Edward Via College of Osteopathic </a:t>
            </a:r>
            <a:r>
              <a:rPr lang="en-US" sz="2800" dirty="0" smtClean="0">
                <a:solidFill>
                  <a:srgbClr val="000000"/>
                </a:solidFill>
              </a:rPr>
              <a:t>Medicine</a:t>
            </a:r>
            <a:endParaRPr lang="en-US" sz="2800" dirty="0">
              <a:solidFill>
                <a:srgbClr val="000000"/>
              </a:solidFill>
            </a:endParaRPr>
          </a:p>
          <a:p>
            <a:pPr eaLnBrk="1" hangingPunct="1">
              <a:spcBef>
                <a:spcPts val="300"/>
              </a:spcBef>
              <a:buClrTx/>
              <a:buSzPct val="65000"/>
              <a:buFontTx/>
              <a:buNone/>
            </a:pPr>
            <a:endParaRPr lang="en-US" sz="1200" dirty="0">
              <a:solidFill>
                <a:srgbClr val="000000"/>
              </a:solidFill>
            </a:endParaRPr>
          </a:p>
          <a:p>
            <a:pPr eaLnBrk="1" hangingPunct="1">
              <a:spcBef>
                <a:spcPts val="600"/>
              </a:spcBef>
              <a:buClrTx/>
              <a:buSzPct val="65000"/>
              <a:buFontTx/>
              <a:buNone/>
            </a:pPr>
            <a:endParaRPr 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1"/>
          <p:cNvSpPr txBox="1">
            <a:spLocks noChangeArrowheads="1"/>
          </p:cNvSpPr>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SimSun" charset="-122"/>
              </a:defRPr>
            </a:lvl9pPr>
          </a:lstStyle>
          <a:p>
            <a:pPr eaLnBrk="1" hangingPunct="1">
              <a:buClrTx/>
              <a:buFontTx/>
              <a:buNone/>
            </a:pPr>
            <a:r>
              <a:rPr lang="en-US" sz="4200" b="1">
                <a:solidFill>
                  <a:srgbClr val="006633"/>
                </a:solidFill>
                <a:latin typeface="Garamond" pitchFamily="18" charset="0"/>
              </a:rPr>
              <a:t>ARIES Research Team</a:t>
            </a:r>
          </a:p>
        </p:txBody>
      </p:sp>
      <p:sp>
        <p:nvSpPr>
          <p:cNvPr id="121859" name="Text Box 2"/>
          <p:cNvSpPr txBox="1">
            <a:spLocks noChangeArrowheads="1"/>
          </p:cNvSpPr>
          <p:nvPr/>
        </p:nvSpPr>
        <p:spPr bwMode="auto">
          <a:xfrm>
            <a:off x="457200" y="1447800"/>
            <a:ext cx="8229600" cy="453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ea typeface="SimSun" charset="-122"/>
              </a:defRPr>
            </a:lvl9pPr>
          </a:lstStyle>
          <a:p>
            <a:pPr eaLnBrk="1" hangingPunct="1">
              <a:spcBef>
                <a:spcPts val="900"/>
              </a:spcBef>
              <a:buClr>
                <a:srgbClr val="CC9900"/>
              </a:buClr>
              <a:buSzPct val="65000"/>
            </a:pPr>
            <a:r>
              <a:rPr lang="en-US" sz="3600" dirty="0">
                <a:solidFill>
                  <a:srgbClr val="000000"/>
                </a:solidFill>
              </a:rPr>
              <a:t>In total, </a:t>
            </a:r>
            <a:r>
              <a:rPr lang="en-US" sz="3600" dirty="0" smtClean="0">
                <a:solidFill>
                  <a:srgbClr val="000000"/>
                </a:solidFill>
              </a:rPr>
              <a:t>nearly 60 </a:t>
            </a:r>
            <a:r>
              <a:rPr lang="en-US" sz="3600" dirty="0">
                <a:solidFill>
                  <a:srgbClr val="000000"/>
                </a:solidFill>
              </a:rPr>
              <a:t>Academic Researchers, over </a:t>
            </a:r>
            <a:r>
              <a:rPr lang="en-US" sz="3600" dirty="0" smtClean="0">
                <a:solidFill>
                  <a:srgbClr val="000000"/>
                </a:solidFill>
              </a:rPr>
              <a:t>60 </a:t>
            </a:r>
            <a:r>
              <a:rPr lang="en-US" sz="3600" dirty="0">
                <a:solidFill>
                  <a:srgbClr val="000000"/>
                </a:solidFill>
              </a:rPr>
              <a:t>Graduate and Undergraduate Students, almost 30 Academic Departments representing Colleges of Engineering, Science, Agriculture, Forestry, Liberal Arts and Human Sciences, Arts and Sciences, Public Health, Business and Medicine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“Environmental Considerations in Energy Production” Symposium</a:t>
            </a:r>
            <a:endParaRPr lang="en-US" dirty="0"/>
          </a:p>
        </p:txBody>
      </p:sp>
      <p:sp>
        <p:nvSpPr>
          <p:cNvPr id="3" name="Content Placeholder 2"/>
          <p:cNvSpPr>
            <a:spLocks noGrp="1"/>
          </p:cNvSpPr>
          <p:nvPr>
            <p:ph sz="quarter" idx="4294967295"/>
          </p:nvPr>
        </p:nvSpPr>
        <p:spPr>
          <a:xfrm>
            <a:off x="514351" y="2063396"/>
            <a:ext cx="7796030" cy="3311189"/>
          </a:xfrm>
          <a:prstGeom prst="rect">
            <a:avLst/>
          </a:prstGeom>
        </p:spPr>
        <p:txBody>
          <a:bodyPr/>
          <a:lstStyle/>
          <a:p>
            <a:r>
              <a:rPr lang="en-US" dirty="0" smtClean="0"/>
              <a:t>Symposium Held in Charleston, WV, April 14-18,2013</a:t>
            </a:r>
          </a:p>
          <a:p>
            <a:r>
              <a:rPr lang="en-US" dirty="0" smtClean="0"/>
              <a:t>Nearly 230 attendees</a:t>
            </a:r>
          </a:p>
          <a:p>
            <a:r>
              <a:rPr lang="en-US" dirty="0" smtClean="0"/>
              <a:t>Fourteen technical sessions with 70 presentations</a:t>
            </a:r>
          </a:p>
          <a:p>
            <a:r>
              <a:rPr lang="en-US" dirty="0"/>
              <a:t>Over 45 peer-reviewed papers in proceedings volume</a:t>
            </a:r>
          </a:p>
          <a:p>
            <a:endParaRPr lang="en-US" dirty="0" smtClean="0"/>
          </a:p>
        </p:txBody>
      </p:sp>
    </p:spTree>
    <p:extLst>
      <p:ext uri="{BB962C8B-B14F-4D97-AF65-F5344CB8AC3E}">
        <p14:creationId xmlns:p14="http://schemas.microsoft.com/office/powerpoint/2010/main" val="3878409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(cont.)</a:t>
            </a:r>
            <a:endParaRPr lang="en-US" dirty="0"/>
          </a:p>
        </p:txBody>
      </p:sp>
      <p:sp>
        <p:nvSpPr>
          <p:cNvPr id="3" name="Content Placeholder 2"/>
          <p:cNvSpPr>
            <a:spLocks noGrp="1"/>
          </p:cNvSpPr>
          <p:nvPr>
            <p:ph sz="quarter" idx="4294967295"/>
          </p:nvPr>
        </p:nvSpPr>
        <p:spPr>
          <a:xfrm>
            <a:off x="514351" y="1219200"/>
            <a:ext cx="7796030" cy="4155385"/>
          </a:xfrm>
          <a:prstGeom prst="rect">
            <a:avLst/>
          </a:prstGeom>
        </p:spPr>
        <p:txBody>
          <a:bodyPr/>
          <a:lstStyle/>
          <a:p>
            <a:r>
              <a:rPr lang="en-US" sz="2400" dirty="0"/>
              <a:t>Abstracts of other presentations included in proceedings as well</a:t>
            </a:r>
          </a:p>
          <a:p>
            <a:r>
              <a:rPr lang="en-US" sz="2400" dirty="0"/>
              <a:t>“Environmental Considerations in Energy Production” Edited by John R. </a:t>
            </a:r>
            <a:r>
              <a:rPr lang="en-US" sz="2400" dirty="0" err="1"/>
              <a:t>Craynon</a:t>
            </a:r>
            <a:endParaRPr lang="en-US" sz="2400" dirty="0"/>
          </a:p>
          <a:p>
            <a:pPr lvl="1"/>
            <a:r>
              <a:rPr lang="en-US" sz="2400" dirty="0"/>
              <a:t>Available from Society Of Mining, Metallurgy and Exploration </a:t>
            </a:r>
          </a:p>
          <a:p>
            <a:r>
              <a:rPr lang="en-US" sz="2400" dirty="0" smtClean="0"/>
              <a:t>Two </a:t>
            </a:r>
            <a:r>
              <a:rPr lang="en-US" sz="2400" dirty="0" smtClean="0"/>
              <a:t>keynote sessions and one closing plenary</a:t>
            </a:r>
          </a:p>
          <a:p>
            <a:r>
              <a:rPr lang="en-US" sz="2400" dirty="0" smtClean="0"/>
              <a:t>Video Greeting from U.S. Senator Joe Manchin (D., WV)</a:t>
            </a:r>
            <a:endParaRPr lang="en-US" sz="2400" dirty="0"/>
          </a:p>
        </p:txBody>
      </p:sp>
    </p:spTree>
    <p:extLst>
      <p:ext uri="{BB962C8B-B14F-4D97-AF65-F5344CB8AC3E}">
        <p14:creationId xmlns:p14="http://schemas.microsoft.com/office/powerpoint/2010/main" val="40356578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aramond"/>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aramond"/>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Edge">
  <a:themeElements>
    <a:clrScheme name="2_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2_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2_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2_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2_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2_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2_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2_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2_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2_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ARIES">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aramond"/>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5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aramond"/>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themeOverride>
</file>

<file path=docProps/app.xml><?xml version="1.0" encoding="utf-8"?>
<Properties xmlns="http://schemas.openxmlformats.org/officeDocument/2006/extended-properties" xmlns:vt="http://schemas.openxmlformats.org/officeDocument/2006/docPropsVTypes">
  <TotalTime>0</TotalTime>
  <Words>2107</Words>
  <Application>Microsoft Office PowerPoint</Application>
  <PresentationFormat>On-screen Show (4:3)</PresentationFormat>
  <Paragraphs>304</Paragraphs>
  <Slides>44</Slides>
  <Notes>26</Notes>
  <HiddenSlides>0</HiddenSlides>
  <MMClips>0</MMClips>
  <ScaleCrop>false</ScaleCrop>
  <HeadingPairs>
    <vt:vector size="6" baseType="variant">
      <vt:variant>
        <vt:lpstr>Theme</vt:lpstr>
      </vt:variant>
      <vt:variant>
        <vt:i4>9</vt:i4>
      </vt:variant>
      <vt:variant>
        <vt:lpstr>Embedded OLE Servers</vt:lpstr>
      </vt:variant>
      <vt:variant>
        <vt:i4>2</vt:i4>
      </vt:variant>
      <vt:variant>
        <vt:lpstr>Slide Titles</vt:lpstr>
      </vt:variant>
      <vt:variant>
        <vt:i4>44</vt:i4>
      </vt:variant>
    </vt:vector>
  </HeadingPairs>
  <TitlesOfParts>
    <vt:vector size="55" baseType="lpstr">
      <vt:lpstr>Office Theme</vt:lpstr>
      <vt:lpstr>1_Office Theme</vt:lpstr>
      <vt:lpstr>2_Edge</vt:lpstr>
      <vt:lpstr>4_Edge</vt:lpstr>
      <vt:lpstr>5_Edge</vt:lpstr>
      <vt:lpstr>ARIES</vt:lpstr>
      <vt:lpstr>3_Office Theme</vt:lpstr>
      <vt:lpstr>Plaza</vt:lpstr>
      <vt:lpstr>5_Office Theme</vt:lpstr>
      <vt:lpstr>Chart</vt:lpstr>
      <vt:lpstr>Microsoft Excel Chart</vt:lpstr>
      <vt:lpstr>PowerPoint Presentation</vt:lpstr>
      <vt:lpstr>Why do we need science-based approaches?</vt:lpstr>
      <vt:lpstr>ARIES Founding</vt:lpstr>
      <vt:lpstr>PowerPoint Presentation</vt:lpstr>
      <vt:lpstr>PowerPoint Presentation</vt:lpstr>
      <vt:lpstr>PowerPoint Presentation</vt:lpstr>
      <vt:lpstr>PowerPoint Presentation</vt:lpstr>
      <vt:lpstr>Overview of “Environmental Considerations in Energy Production” Symposium</vt:lpstr>
      <vt:lpstr>Overview (cont.)</vt:lpstr>
      <vt:lpstr>Keynote Session 1</vt:lpstr>
      <vt:lpstr>Messages from Keynote Session 1</vt:lpstr>
      <vt:lpstr>Keynote Session 2</vt:lpstr>
      <vt:lpstr>Messages from Keynote Session 2</vt:lpstr>
      <vt:lpstr>Luncheon</vt:lpstr>
      <vt:lpstr>Banquet</vt:lpstr>
      <vt:lpstr>Closing Plenary</vt:lpstr>
      <vt:lpstr>Technical Sessions</vt:lpstr>
      <vt:lpstr>Technical Sessions (cont.)</vt:lpstr>
      <vt:lpstr>Follow up</vt:lpstr>
      <vt:lpstr>Review of some important ARIES results</vt:lpstr>
      <vt:lpstr>Water quality</vt:lpstr>
      <vt:lpstr>What we already know about selenium</vt:lpstr>
      <vt:lpstr>Water quality</vt:lpstr>
      <vt:lpstr>Conductivity versus VSCI scores based on historical data and VT study</vt:lpstr>
      <vt:lpstr>Straight Creek Data (May 2008) from Passmore and Pond, 2009</vt:lpstr>
      <vt:lpstr>Improved Mining Practices</vt:lpstr>
      <vt:lpstr>Mechanism of caving and ground movements</vt:lpstr>
      <vt:lpstr>Empirical Rule </vt:lpstr>
      <vt:lpstr>Design of Barrier Pillars Using Ground Movement Criteria,  +E=10ms (impoundments)-5ms </vt:lpstr>
      <vt:lpstr>Human Health</vt:lpstr>
      <vt:lpstr>Specific Aim</vt:lpstr>
      <vt:lpstr>White Male Age-Adjusted Mortality Rates</vt:lpstr>
      <vt:lpstr>Increased concerns about health</vt:lpstr>
      <vt:lpstr>ARIES health research emphasis</vt:lpstr>
      <vt:lpstr>Human Health</vt:lpstr>
      <vt:lpstr>Project goals</vt:lpstr>
      <vt:lpstr>Further research needs</vt:lpstr>
      <vt:lpstr>Summary and Status</vt:lpstr>
      <vt:lpstr>ARIES Update</vt:lpstr>
      <vt:lpstr>ARIES UPDATE (Cont.)</vt:lpstr>
      <vt:lpstr>Follow up</vt:lpstr>
      <vt:lpstr>Closing remarks</vt:lpstr>
      <vt:lpstr>What is special about ARIES?</vt:lpstr>
      <vt:lpstr>ARIES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2012-06-05T16:17:05Z</dcterms:created>
  <dcterms:modified xsi:type="dcterms:W3CDTF">2013-09-06T03:55:26Z</dcterms:modified>
</cp:coreProperties>
</file>