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6"/>
  </p:notesMasterIdLst>
  <p:handoutMasterIdLst>
    <p:handoutMasterId r:id="rId27"/>
  </p:handoutMasterIdLst>
  <p:sldIdLst>
    <p:sldId id="393" r:id="rId2"/>
    <p:sldId id="379" r:id="rId3"/>
    <p:sldId id="381" r:id="rId4"/>
    <p:sldId id="269" r:id="rId5"/>
    <p:sldId id="382" r:id="rId6"/>
    <p:sldId id="383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9"/>
    <a:srgbClr val="FFFFC9"/>
    <a:srgbClr val="FFFF99"/>
    <a:srgbClr val="005654"/>
    <a:srgbClr val="F6DA94"/>
    <a:srgbClr val="F3CC69"/>
    <a:srgbClr val="FFFF8B"/>
    <a:srgbClr val="006666"/>
    <a:srgbClr val="0080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14" autoAdjust="0"/>
  </p:normalViewPr>
  <p:slideViewPr>
    <p:cSldViewPr>
      <p:cViewPr varScale="1">
        <p:scale>
          <a:sx n="53" d="100"/>
          <a:sy n="53" d="100"/>
        </p:scale>
        <p:origin x="1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78DC8F8-448C-4131-982D-1A4AA4335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1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C1D76D-E5A5-403F-B324-8AAECEB85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06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E8DCD4-16DC-4EC4-B7AD-4A36B0460832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8EA7-8B73-4587-947E-D5618C02EF49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EAEAEA"/>
                </a:solidFill>
                <a:latin typeface="Times New Roma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617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7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C3459-ACD8-468D-BCCE-84284B8D035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59330-7CF3-45BA-8074-7EA5E88094B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4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9893B-711E-4B35-B7F6-B0C3D576B38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2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E869-E6F6-4DC7-A411-EF2D6F2967FB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8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DCF4-8C7D-421A-B9EE-B680C1DAA62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1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4867-923E-493A-A40D-E180BDB95D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2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7F0A-0E1E-48E2-8D5A-0EF72F52EBA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7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3118-DA10-4669-95E9-FFAACF8ACBE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0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F4740-AE5F-4C97-93ED-8753418A746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8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0B86-B05D-4986-B5C9-A58D7A15A9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3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FEEF-A267-4EBC-A4B8-219C944F692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22000">
              <a:schemeClr val="bg1">
                <a:tint val="45000"/>
                <a:shade val="99000"/>
                <a:satMod val="350000"/>
              </a:schemeClr>
            </a:gs>
            <a:gs pos="100000">
              <a:srgbClr val="005654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pic>
          <p:nvPicPr>
            <p:cNvPr id="1051" name="Picture 22" descr="Topbanx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fld id="{CD61AED7-9187-4446-9A8C-539D41AFB8C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73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3200" y="3886200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6000" dirty="0">
                <a:solidFill>
                  <a:srgbClr val="F6DA94"/>
                </a:solidFill>
                <a:latin typeface="Times New Roman" pitchFamily="18" charset="0"/>
              </a:rPr>
              <a:t>RWKT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763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b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b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b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b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800" kern="0" dirty="0">
                <a:solidFill>
                  <a:srgbClr val="FFFF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MSHA VIOLATION AND ENFORCEMENT ISSUES</a:t>
            </a:r>
            <a:br>
              <a:rPr lang="en-US" sz="2000" kern="0" dirty="0">
                <a:solidFill>
                  <a:srgbClr val="FFFF8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000" kern="0" dirty="0">
              <a:solidFill>
                <a:srgbClr val="FFFF8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876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sz="1600" b="1" cap="small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>
                <a:solidFill>
                  <a:srgbClr val="FFFF99"/>
                </a:solidFill>
                <a:latin typeface="Times New Roman" pitchFamily="18" charset="0"/>
              </a:rPr>
              <a:t>arco M. Rajkovich, Jr.</a:t>
            </a:r>
          </a:p>
          <a:p>
            <a:pPr algn="ctr" eaLnBrk="0" hangingPunct="0"/>
            <a:r>
              <a:rPr lang="en-US" sz="1600" dirty="0">
                <a:solidFill>
                  <a:srgbClr val="FFFF99"/>
                </a:solidFill>
                <a:latin typeface="Times New Roman" pitchFamily="18" charset="0"/>
              </a:rPr>
              <a:t>3151 Beaumont Centre Circle, Suite 375</a:t>
            </a:r>
          </a:p>
          <a:p>
            <a:pPr algn="ctr" eaLnBrk="0" hangingPunct="0"/>
            <a:r>
              <a:rPr lang="en-US" sz="1600" dirty="0">
                <a:solidFill>
                  <a:srgbClr val="FFFF99"/>
                </a:solidFill>
                <a:latin typeface="Times New Roman" pitchFamily="18" charset="0"/>
              </a:rPr>
              <a:t>Lexington, Kentucky 40513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sz="1600" b="1" dirty="0">
                <a:solidFill>
                  <a:srgbClr val="FFFF99"/>
                </a:solidFill>
                <a:latin typeface="Times New Roman" pitchFamily="18" charset="0"/>
              </a:rPr>
              <a:t>rajkovich@rwktlaw.com</a:t>
            </a:r>
          </a:p>
          <a:p>
            <a:pPr algn="ctr" eaLnBrk="0" hangingPunct="0"/>
            <a:r>
              <a:rPr lang="en-US" sz="1600" dirty="0">
                <a:solidFill>
                  <a:srgbClr val="FFFF99"/>
                </a:solidFill>
                <a:latin typeface="Times New Roman" pitchFamily="18" charset="0"/>
              </a:rPr>
              <a:t>859.245.1059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52400" y="419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sz="2400" b="1" cap="small" dirty="0">
                <a:solidFill>
                  <a:srgbClr val="FFFFC9"/>
                </a:solidFill>
                <a:latin typeface="Goudy Old Style" pitchFamily="18" charset="0"/>
              </a:rPr>
              <a:t>Rajkovich, Williams, Kilpatrick &amp; True, </a:t>
            </a:r>
            <a:r>
              <a:rPr lang="en-US" sz="2400" b="1" cap="small" dirty="0" err="1">
                <a:solidFill>
                  <a:srgbClr val="FFFFC9"/>
                </a:solidFill>
                <a:latin typeface="Goudy Old Style" pitchFamily="18" charset="0"/>
              </a:rPr>
              <a:t>pllc</a:t>
            </a:r>
            <a:endParaRPr lang="en-US" sz="2400" b="1" cap="small" dirty="0">
              <a:solidFill>
                <a:srgbClr val="FFFFC9"/>
              </a:solidFill>
              <a:latin typeface="Goudy Old Style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286000" y="647700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/>
              <a:t>COPYRIGHT 2013© RAJKOVICH, WILLIAMS, KILPATRICK &amp; TRUE, PLLC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68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endParaRPr lang="en-US" sz="2800" kern="0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0" y="1828800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B9"/>
                </a:solidFill>
              </a:rPr>
              <a:t>2013</a:t>
            </a:r>
          </a:p>
          <a:p>
            <a:pPr algn="ctr"/>
            <a:r>
              <a:rPr lang="en-US" sz="2800" dirty="0">
                <a:solidFill>
                  <a:srgbClr val="FFFFB9"/>
                </a:solidFill>
              </a:rPr>
              <a:t>KENTUCKY PROFESSIONAL ENGINEERS IN MINING SEMINAR</a:t>
            </a:r>
          </a:p>
        </p:txBody>
      </p:sp>
    </p:spTree>
    <p:extLst>
      <p:ext uri="{BB962C8B-B14F-4D97-AF65-F5344CB8AC3E}">
        <p14:creationId xmlns:p14="http://schemas.microsoft.com/office/powerpoint/2010/main" val="153390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5000"/>
            <a:grayscl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Surveying Equipment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en-US" i="1" u="sng" dirty="0"/>
            </a:b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matter of </a:t>
            </a:r>
            <a:r>
              <a:rPr lang="en-US" i="1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Parkwood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Resources, Inc., Rosebud Mining Co. v. MSHA </a:t>
            </a:r>
            <a:b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i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Case Nos. 201-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-1, 2011-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-2,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2011-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-11, 2011-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-12</a:t>
            </a:r>
          </a:p>
        </p:txBody>
      </p:sp>
    </p:spTree>
    <p:extLst>
      <p:ext uri="{BB962C8B-B14F-4D97-AF65-F5344CB8AC3E}">
        <p14:creationId xmlns:p14="http://schemas.microsoft.com/office/powerpoint/2010/main" val="14539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5000"/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Petition for Modification of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§ 75.507-1(a) &amp; §75.500(d)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 of Non-Permissible Electronic Surveying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58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5000"/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6209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Rosebud Mining Company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Net Gain or Equivalence 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Overall Mine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Mechanical Equipment is Obsolete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MSHA Has Already Granted Petitions for Low-Voltage Equipment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a Significant Risk of Ignition</a:t>
            </a:r>
          </a:p>
        </p:txBody>
      </p:sp>
    </p:spTree>
    <p:extLst>
      <p:ext uri="{BB962C8B-B14F-4D97-AF65-F5344CB8AC3E}">
        <p14:creationId xmlns:p14="http://schemas.microsoft.com/office/powerpoint/2010/main" val="3127703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5000"/>
            <a:grayscl/>
          </a:blip>
          <a:srcRect/>
          <a:stretch>
            <a:fillRect t="-18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Rosebud Mining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Separate log book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Equipment examined prior to use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Equipment not used at or above 1% methane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Equipment not to be used in suspended float coal dust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Batteries changed in fresh air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Personnel training on hazards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Prior MSHA inspection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Replace or retire older equipment</a:t>
            </a:r>
          </a:p>
        </p:txBody>
      </p:sp>
    </p:spTree>
    <p:extLst>
      <p:ext uri="{BB962C8B-B14F-4D97-AF65-F5344CB8AC3E}">
        <p14:creationId xmlns:p14="http://schemas.microsoft.com/office/powerpoint/2010/main" val="12305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Plan Disapprovals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1447800"/>
          </a:xfrm>
        </p:spPr>
        <p:txBody>
          <a:bodyPr/>
          <a:lstStyle/>
          <a:p>
            <a:pPr algn="ctr">
              <a:buNone/>
            </a:pPr>
            <a:r>
              <a:rPr lang="en-US" u="sng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Program Policy Manual V., section V.G-4</a:t>
            </a:r>
          </a:p>
        </p:txBody>
      </p:sp>
    </p:spTree>
    <p:extLst>
      <p:ext uri="{BB962C8B-B14F-4D97-AF65-F5344CB8AC3E}">
        <p14:creationId xmlns:p14="http://schemas.microsoft.com/office/powerpoint/2010/main" val="39470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685800" y="1295400"/>
            <a:ext cx="7772400" cy="1847850"/>
          </a:xfrm>
        </p:spPr>
        <p:txBody>
          <a:bodyPr/>
          <a:lstStyle/>
          <a:p>
            <a:pPr algn="ctr"/>
            <a:r>
              <a:rPr lang="en-US" sz="3200" u="sng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Mach Mining, LLC v. Secretary of Labor</a:t>
            </a:r>
            <a:br>
              <a:rPr lang="en-US" sz="3200" u="sng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United States Court of Appeals</a:t>
            </a:r>
            <a:b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For the 7</a:t>
            </a:r>
            <a:r>
              <a:rPr lang="en-US" sz="2800" baseline="300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 Circuit</a:t>
            </a:r>
            <a:b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Case No. 12-3598</a:t>
            </a:r>
            <a:endParaRPr lang="en-US" sz="2800" u="sng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Stalemate on plan approval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MSHA issued technical citation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"/>
            <a:ext cx="7239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FFFFC9"/>
                </a:solidFill>
              </a:rPr>
              <a:t>Arguments</a:t>
            </a:r>
          </a:p>
          <a:p>
            <a:pPr algn="ctr"/>
            <a:endParaRPr lang="en-US" sz="2800" u="sng" dirty="0">
              <a:solidFill>
                <a:srgbClr val="FFFFC9"/>
              </a:solidFill>
            </a:endParaRPr>
          </a:p>
          <a:p>
            <a:r>
              <a:rPr lang="en-US" sz="2800" dirty="0">
                <a:solidFill>
                  <a:srgbClr val="FFFFC9"/>
                </a:solidFill>
              </a:rPr>
              <a:t>Operator argued it was entitled to trial on    whether plan was unsuitable</a:t>
            </a:r>
          </a:p>
          <a:p>
            <a:endParaRPr lang="en-US" sz="2800" dirty="0">
              <a:solidFill>
                <a:srgbClr val="FFFFC9"/>
              </a:solidFill>
            </a:endParaRPr>
          </a:p>
          <a:p>
            <a:r>
              <a:rPr lang="en-US" sz="2800" dirty="0">
                <a:solidFill>
                  <a:srgbClr val="FFFFC9"/>
                </a:solidFill>
              </a:rPr>
              <a:t>MSHA argued all that needed to be tried  was whether District Manager was arbitrary and capricious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rgbClr val="FFFFC9"/>
              </a:solidFill>
            </a:endParaRPr>
          </a:p>
          <a:p>
            <a:pPr algn="ctr"/>
            <a:r>
              <a:rPr lang="en-US" sz="2800" dirty="0">
                <a:solidFill>
                  <a:srgbClr val="FFFFC9"/>
                </a:solidFill>
              </a:rPr>
              <a:t>JUDGE MILLER RULED IN MSHA’S FAVOR</a:t>
            </a:r>
          </a:p>
          <a:p>
            <a:pPr algn="ctr"/>
            <a:endParaRPr lang="en-US" sz="2800" dirty="0">
              <a:solidFill>
                <a:srgbClr val="FFFFC9"/>
              </a:solidFill>
            </a:endParaRPr>
          </a:p>
          <a:p>
            <a:pPr algn="ctr"/>
            <a:r>
              <a:rPr lang="en-US" sz="2800" dirty="0">
                <a:solidFill>
                  <a:srgbClr val="FFFFC9"/>
                </a:solidFill>
              </a:rPr>
              <a:t>THE 7</a:t>
            </a:r>
            <a:r>
              <a:rPr lang="en-US" sz="2800" baseline="30000" dirty="0">
                <a:solidFill>
                  <a:srgbClr val="FFFFC9"/>
                </a:solidFill>
              </a:rPr>
              <a:t>TH</a:t>
            </a:r>
            <a:r>
              <a:rPr lang="en-US" sz="2800" dirty="0">
                <a:solidFill>
                  <a:srgbClr val="FFFFC9"/>
                </a:solidFill>
              </a:rPr>
              <a:t> CIRCUIT AGREED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4900" y="1295400"/>
            <a:ext cx="6934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FFFFC9"/>
                </a:solidFill>
              </a:rPr>
              <a:t>Mach Mining Decision</a:t>
            </a:r>
          </a:p>
          <a:p>
            <a:pPr algn="ctr"/>
            <a:endParaRPr lang="en-US" sz="3200" dirty="0">
              <a:solidFill>
                <a:srgbClr val="FFFFC9"/>
              </a:solidFill>
            </a:endParaRPr>
          </a:p>
          <a:p>
            <a:pPr algn="ctr"/>
            <a:r>
              <a:rPr lang="en-US" sz="3200" dirty="0">
                <a:solidFill>
                  <a:srgbClr val="FFFFC9"/>
                </a:solidFill>
              </a:rPr>
              <a:t>No standard of review set by Congress</a:t>
            </a:r>
          </a:p>
          <a:p>
            <a:pPr algn="ctr"/>
            <a:endParaRPr lang="en-US" sz="3200" dirty="0">
              <a:solidFill>
                <a:srgbClr val="FFFFC9"/>
              </a:solidFill>
            </a:endParaRPr>
          </a:p>
          <a:p>
            <a:pPr algn="ctr"/>
            <a:r>
              <a:rPr lang="en-US" sz="3200" dirty="0">
                <a:solidFill>
                  <a:srgbClr val="FFFFC9"/>
                </a:solidFill>
              </a:rPr>
              <a:t>Must show District Manager abused his discretion and there was insufficient evidence for the District Manager to come to that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-know-noth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9536" y="1752600"/>
            <a:ext cx="1764927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838200" y="-381000"/>
            <a:ext cx="7772400" cy="147002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Witness Stand Pointers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1066800" y="1066800"/>
            <a:ext cx="7010400" cy="1752600"/>
          </a:xfrm>
        </p:spPr>
        <p:txBody>
          <a:bodyPr/>
          <a:lstStyle/>
          <a:p>
            <a:pPr algn="ctr">
              <a:buNone/>
            </a:pPr>
            <a: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The “Schultz” Response</a:t>
            </a:r>
          </a:p>
          <a:p>
            <a:endParaRPr lang="en-US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i="1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Don’t do it!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Don’t be the best witness for the opposition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If your case is a loser, convey that to your client</a:t>
            </a:r>
          </a:p>
          <a:p>
            <a:endParaRPr lang="en-US" sz="2800" dirty="0">
              <a:solidFill>
                <a:srgbClr val="005654"/>
              </a:solidFill>
            </a:endParaRPr>
          </a:p>
          <a:p>
            <a:endParaRPr lang="en-US" dirty="0">
              <a:solidFill>
                <a:srgbClr val="005654"/>
              </a:solidFill>
            </a:endParaRPr>
          </a:p>
          <a:p>
            <a:endParaRPr lang="en-US" dirty="0">
              <a:solidFill>
                <a:srgbClr val="005654"/>
              </a:solidFill>
            </a:endParaRPr>
          </a:p>
        </p:txBody>
      </p:sp>
      <p:sp>
        <p:nvSpPr>
          <p:cNvPr id="4" name="&quot;No&quot; Symbol 3"/>
          <p:cNvSpPr/>
          <p:nvPr/>
        </p:nvSpPr>
        <p:spPr>
          <a:xfrm>
            <a:off x="3790950" y="1828800"/>
            <a:ext cx="1562100" cy="1600200"/>
          </a:xfrm>
          <a:prstGeom prst="noSmoking">
            <a:avLst>
              <a:gd name="adj" fmla="val 731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762000" y="762000"/>
            <a:ext cx="8153400" cy="3276600"/>
          </a:xfrm>
        </p:spPr>
        <p:txBody>
          <a:bodyPr/>
          <a:lstStyle/>
          <a:p>
            <a:pPr algn="ctr">
              <a:buNone/>
            </a:pPr>
            <a:r>
              <a:rPr lang="en-US" sz="40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Witness Stand Pointers (cont’d)</a:t>
            </a:r>
          </a:p>
          <a:p>
            <a:pPr algn="ctr">
              <a:buNone/>
            </a:pPr>
            <a:endParaRPr lang="en-US" sz="1800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u="sng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Secretary v. </a:t>
            </a:r>
            <a:r>
              <a:rPr lang="en-US" u="sng" dirty="0" err="1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Tennco</a:t>
            </a:r>
            <a:r>
              <a:rPr lang="en-US" u="sng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 Energy, Inc.</a:t>
            </a:r>
          </a:p>
          <a:p>
            <a:pPr algn="ctr">
              <a:buNone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DKT No. KENT 2010-1511</a:t>
            </a:r>
          </a:p>
          <a:p>
            <a:endParaRPr lang="en-US" sz="1600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MSHA claimed bad ribs and modifications needed to roof control plan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One citation and two orders were issued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ALL VACATED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610600" cy="6858000"/>
          </a:xfrm>
        </p:spPr>
        <p:txBody>
          <a:bodyPr/>
          <a:lstStyle/>
          <a:p>
            <a:pPr marL="0" indent="0" algn="ctr">
              <a:buNone/>
            </a:pPr>
            <a:br>
              <a:rPr lang="en-US" i="1" u="sng" dirty="0"/>
            </a:br>
            <a:r>
              <a:rPr lang="en-US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Secretary of Labor v. Webster County Coal, LLC, Warrior Coal, LLC, Hopkins County Coal, LLC, River View Coal, LLC</a:t>
            </a:r>
          </a:p>
          <a:p>
            <a:pPr marL="0" indent="0" algn="ctr">
              <a:buNone/>
            </a:pPr>
            <a:endParaRPr lang="en-US" i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Docket Nos. KENT 2011-1580, 2012-27, 2012-446, </a:t>
            </a:r>
            <a:b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2012-861, 2012-661</a:t>
            </a:r>
            <a:b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Location of Boreholes</a:t>
            </a:r>
          </a:p>
          <a:p>
            <a:pPr marL="0" indent="0" algn="ctr">
              <a:buNone/>
            </a:pP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CFR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§75.1700</a:t>
            </a:r>
          </a:p>
          <a:p>
            <a:pPr marL="0" indent="0" algn="ctr">
              <a:buNone/>
            </a:pP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KRS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352.510</a:t>
            </a:r>
          </a:p>
        </p:txBody>
      </p:sp>
    </p:spTree>
    <p:extLst>
      <p:ext uri="{BB962C8B-B14F-4D97-AF65-F5344CB8AC3E}">
        <p14:creationId xmlns:p14="http://schemas.microsoft.com/office/powerpoint/2010/main" val="20366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838200" y="1676400"/>
            <a:ext cx="7924800" cy="1752600"/>
          </a:xfrm>
        </p:spPr>
        <p:txBody>
          <a:bodyPr/>
          <a:lstStyle/>
          <a:p>
            <a:pPr algn="ctr">
              <a:buNone/>
            </a:pPr>
            <a:r>
              <a:rPr lang="en-US" sz="40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Witness Stand Pointers (cont’d)</a:t>
            </a:r>
          </a:p>
          <a:p>
            <a:endParaRPr lang="en-US" sz="4000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Photos must be identified and dated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Be mindful of other witnesses and what they saw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838200" y="609600"/>
            <a:ext cx="7772400" cy="147002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Witness Stand Pointers (cont’d)</a:t>
            </a:r>
            <a:br>
              <a:rPr lang="en-US" sz="40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u="sng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Excel Mining, LLC Cases</a:t>
            </a:r>
            <a:endParaRPr lang="en-US" sz="4000" u="sng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1143000" y="2209800"/>
            <a:ext cx="7315200" cy="1752600"/>
          </a:xfrm>
        </p:spPr>
        <p:txBody>
          <a:bodyPr/>
          <a:lstStyle/>
          <a:p>
            <a:pPr algn="ctr">
              <a:buNone/>
            </a:pPr>
            <a:r>
              <a:rPr lang="en-US" u="sng" dirty="0" err="1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Dkt</a:t>
            </a:r>
            <a:r>
              <a:rPr lang="en-US" u="sng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. No. 2010-159</a:t>
            </a:r>
          </a:p>
          <a:p>
            <a:pPr algn="ctr">
              <a:buNone/>
            </a:pPr>
            <a: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Speculative sources of ignition are insufficient evidence</a:t>
            </a:r>
          </a:p>
          <a:p>
            <a:pPr algn="ctr">
              <a:buNone/>
            </a:pPr>
            <a:r>
              <a:rPr lang="en-US" u="sng" dirty="0" err="1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Dkt</a:t>
            </a:r>
            <a:r>
              <a:rPr lang="en-US" u="sng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. No. 2010-160</a:t>
            </a:r>
          </a:p>
          <a:p>
            <a:pPr algn="ctr">
              <a:buNone/>
            </a:pPr>
            <a: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Don’t jump to conclusions without evidence</a:t>
            </a:r>
          </a:p>
          <a:p>
            <a:pPr algn="ctr">
              <a:buNone/>
            </a:pPr>
            <a:r>
              <a:rPr lang="en-US" u="sng" dirty="0" err="1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Dkt</a:t>
            </a:r>
            <a:r>
              <a:rPr lang="en-US" u="sng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. No. 2010-161</a:t>
            </a:r>
          </a:p>
          <a:p>
            <a:pPr algn="ctr">
              <a:buNone/>
            </a:pPr>
            <a: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Make sure your testimony is consistent with any written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l lu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71800" y="16002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C9"/>
                </a:solidFill>
              </a:rPr>
              <a:t>FEWER MINES</a:t>
            </a:r>
          </a:p>
          <a:p>
            <a:pPr algn="ctr"/>
            <a:endParaRPr lang="en-US" sz="2800" dirty="0">
              <a:solidFill>
                <a:srgbClr val="FFFFC9"/>
              </a:solidFill>
            </a:endParaRPr>
          </a:p>
          <a:p>
            <a:pPr algn="ctr"/>
            <a:r>
              <a:rPr lang="en-US" sz="2800" dirty="0">
                <a:solidFill>
                  <a:srgbClr val="FFFFC9"/>
                </a:solidFill>
              </a:rPr>
              <a:t>MORE COAL MINERS OUT OF WORK</a:t>
            </a:r>
          </a:p>
          <a:p>
            <a:pPr algn="ctr"/>
            <a:endParaRPr lang="en-US" sz="2800" dirty="0">
              <a:solidFill>
                <a:srgbClr val="FFFFC9"/>
              </a:solidFill>
            </a:endParaRPr>
          </a:p>
          <a:p>
            <a:pPr algn="ctr"/>
            <a:r>
              <a:rPr lang="en-US" sz="2800" dirty="0">
                <a:solidFill>
                  <a:srgbClr val="FFFFC9"/>
                </a:solidFill>
              </a:rPr>
              <a:t>and</a:t>
            </a:r>
          </a:p>
          <a:p>
            <a:pPr algn="ctr"/>
            <a:r>
              <a:rPr lang="en-US" sz="2800" dirty="0">
                <a:solidFill>
                  <a:srgbClr val="FFFFC9"/>
                </a:solidFill>
              </a:rPr>
              <a:t>THAT’S NOT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rchill_portrait_NYP_45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6466" y="495300"/>
            <a:ext cx="4771068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90800" y="3429000"/>
            <a:ext cx="4191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C9"/>
                </a:solidFill>
                <a:latin typeface="Georgia" pitchFamily="18" charset="0"/>
              </a:rPr>
              <a:t>Never</a:t>
            </a:r>
          </a:p>
          <a:p>
            <a:r>
              <a:rPr lang="en-US" sz="4000" dirty="0">
                <a:solidFill>
                  <a:srgbClr val="FFFFC9"/>
                </a:solidFill>
                <a:latin typeface="Georgia" pitchFamily="18" charset="0"/>
              </a:rPr>
              <a:t>Never</a:t>
            </a:r>
          </a:p>
          <a:p>
            <a:pPr algn="ctr"/>
            <a:r>
              <a:rPr lang="en-US" sz="6000" dirty="0">
                <a:solidFill>
                  <a:srgbClr val="FFFFC9"/>
                </a:solidFill>
                <a:latin typeface="Georgia" pitchFamily="18" charset="0"/>
              </a:rPr>
              <a:t>NEVER</a:t>
            </a:r>
          </a:p>
          <a:p>
            <a:pPr algn="ctr"/>
            <a:r>
              <a:rPr lang="en-US" sz="6000" dirty="0">
                <a:solidFill>
                  <a:srgbClr val="FFFFC9"/>
                </a:solidFill>
                <a:latin typeface="Georgia" pitchFamily="18" charset="0"/>
              </a:rPr>
              <a:t>GIVE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rchill_portrait_NYP_45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6466" y="495300"/>
            <a:ext cx="4771068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09800" y="4419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C9"/>
                </a:solidFill>
                <a:latin typeface="Georgia" pitchFamily="18" charset="0"/>
              </a:rPr>
              <a:t>If you’re going through hell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5486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C9"/>
                </a:solidFill>
                <a:latin typeface="Georgia" pitchFamily="18" charset="0"/>
              </a:rPr>
              <a:t>KEEP GOING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9"/>
          <p:cNvSpPr txBox="1">
            <a:spLocks/>
          </p:cNvSpPr>
          <p:nvPr/>
        </p:nvSpPr>
        <p:spPr>
          <a:xfrm>
            <a:off x="4762500" y="4038600"/>
            <a:ext cx="4381500" cy="14280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“This statute does not speak to borings which never produced natural gas or petroleum</a:t>
            </a:r>
            <a:r>
              <a:rPr lang="en-US" sz="2000" kern="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US" sz="1800" kern="0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Tx/>
              <a:buNone/>
            </a:pPr>
            <a:endParaRPr lang="en-US" sz="2400" kern="0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762000"/>
            <a:ext cx="4408487" cy="5705490"/>
            <a:chOff x="348457" y="152400"/>
            <a:chExt cx="4408487" cy="5705490"/>
          </a:xfrm>
        </p:grpSpPr>
        <p:graphicFrame>
          <p:nvGraphicFramePr>
            <p:cNvPr id="2" name="Content Placeholder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9788059"/>
                </p:ext>
              </p:extLst>
            </p:nvPr>
          </p:nvGraphicFramePr>
          <p:xfrm>
            <a:off x="348457" y="152400"/>
            <a:ext cx="4408487" cy="5705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3" name="PDF Document" r:id="rId3" imgW="5829120" imgH="7543440" progId="PDFPlus.Document">
                    <p:embed/>
                  </p:oleObj>
                </mc:Choice>
                <mc:Fallback>
                  <p:oleObj name="PDF Document" r:id="rId3" imgW="5829120" imgH="7543440" progId="PDFPlus.Document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457" y="152400"/>
                          <a:ext cx="4408487" cy="57054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Content Placeholder 9"/>
            <p:cNvSpPr txBox="1">
              <a:spLocks/>
            </p:cNvSpPr>
            <p:nvPr/>
          </p:nvSpPr>
          <p:spPr>
            <a:xfrm>
              <a:off x="2362200" y="4213339"/>
              <a:ext cx="1600200" cy="107722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endParaRPr lang="en-US" sz="800" kern="0" dirty="0"/>
            </a:p>
          </p:txBody>
        </p:sp>
        <p:sp>
          <p:nvSpPr>
            <p:cNvPr id="7" name="Content Placeholder 9"/>
            <p:cNvSpPr txBox="1">
              <a:spLocks/>
            </p:cNvSpPr>
            <p:nvPr/>
          </p:nvSpPr>
          <p:spPr>
            <a:xfrm>
              <a:off x="914400" y="4267416"/>
              <a:ext cx="1447800" cy="107722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endParaRPr lang="en-US" sz="8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10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2468562"/>
          </a:xfrm>
        </p:spPr>
        <p:txBody>
          <a:bodyPr/>
          <a:lstStyle/>
          <a:p>
            <a:pPr algn="ctr"/>
            <a:r>
              <a:rPr lang="en-US" sz="35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JUDGE’S DECISION</a:t>
            </a:r>
            <a:br>
              <a:rPr lang="en-US" sz="35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</a:br>
            <a:br>
              <a:rPr lang="en-US" sz="28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95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ALL CITATIONS VACATED FOR ALL OPERATIONS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2971800"/>
            <a:ext cx="9144000" cy="2620963"/>
          </a:xfrm>
        </p:spPr>
        <p:txBody>
          <a:bodyPr/>
          <a:lstStyle/>
          <a:p>
            <a:pPr marL="1374775" indent="-460375" eaLnBrk="1" hangingPunct="1">
              <a:lnSpc>
                <a:spcPct val="120000"/>
              </a:lnSpc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Federal Law Gives No Guidance</a:t>
            </a:r>
          </a:p>
          <a:p>
            <a:pPr marL="1374775" indent="-460375" eaLnBrk="1" hangingPunct="1">
              <a:lnSpc>
                <a:spcPct val="120000"/>
              </a:lnSpc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Refused To Rely On One State’s Terminology</a:t>
            </a:r>
          </a:p>
          <a:p>
            <a:pPr marL="1374775" indent="-460375" eaLnBrk="1" hangingPunct="1">
              <a:lnSpc>
                <a:spcPct val="120000"/>
              </a:lnSpc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MSHA Had Given No Guidance</a:t>
            </a:r>
          </a:p>
          <a:p>
            <a:pPr marL="1374775" indent="-460375" eaLnBrk="1" hangingPunct="1">
              <a:lnSpc>
                <a:spcPct val="120000"/>
              </a:lnSpc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“Patently Unfair”</a:t>
            </a:r>
          </a:p>
          <a:p>
            <a:pPr marL="1374775" indent="-460375" eaLnBrk="1" hangingPunct="1">
              <a:lnSpc>
                <a:spcPct val="120000"/>
              </a:lnSpc>
              <a:spcAft>
                <a:spcPct val="150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77200" cy="1447800"/>
          </a:xfrm>
        </p:spPr>
        <p:txBody>
          <a:bodyPr anchorCtr="1"/>
          <a:lstStyle/>
          <a:p>
            <a:pPr algn="ctr" eaLnBrk="1" hangingPunct="1"/>
            <a:r>
              <a:rPr lang="en-US" sz="3200" u="sng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SECRETARY OF LABOR V. CLINTWOOD ELKHORN MINING COMPANY, INC.</a:t>
            </a:r>
            <a:r>
              <a:rPr lang="en-US" sz="32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en-US" sz="32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KENT 2011-546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057400"/>
            <a:ext cx="7467600" cy="3962400"/>
          </a:xfrm>
        </p:spPr>
        <p:txBody>
          <a:bodyPr/>
          <a:lstStyle/>
          <a:p>
            <a:pPr marL="0" indent="0" eaLnBrk="1" hangingPunct="1">
              <a:spcAft>
                <a:spcPct val="50000"/>
              </a:spcAft>
              <a:buSzPct val="90000"/>
              <a:buFont typeface="Wingdings" pitchFamily="2" charset="2"/>
              <a:buChar char="Ø"/>
            </a:pPr>
            <a:r>
              <a:rPr lang="en-US" sz="3600" dirty="0">
                <a:solidFill>
                  <a:srgbClr val="005654"/>
                </a:solidFill>
              </a:rPr>
              <a:t>  </a:t>
            </a: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Hubble Mining Company is operator of Hubble No. 6 Mine and Clintwood Elkhorn Mining Company, Inc. provides engineering services</a:t>
            </a:r>
          </a:p>
          <a:p>
            <a:pPr marL="0" indent="0" eaLnBrk="1" hangingPunct="1">
              <a:spcAft>
                <a:spcPct val="50000"/>
              </a:spcAft>
              <a:buSzPct val="90000"/>
              <a:buFont typeface="Wingdings" pitchFamily="2" charset="2"/>
              <a:buChar char="Ø"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  Hubble No. 6 Mine is adjacent to abandoned Blackhawk Mine</a:t>
            </a:r>
          </a:p>
          <a:p>
            <a:pPr marL="0" indent="0" eaLnBrk="1" hangingPunct="1">
              <a:spcAft>
                <a:spcPct val="50000"/>
              </a:spcAft>
              <a:buSzPct val="90000"/>
              <a:buFontTx/>
              <a:buNone/>
            </a:pPr>
            <a:r>
              <a:rPr lang="en-US" sz="36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38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2983703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73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33600" y="0"/>
          <a:ext cx="4876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Acrobat Document" r:id="rId3" imgW="4695238" imgH="9828571" progId="AcroExch.Document.7">
                  <p:embed/>
                </p:oleObj>
              </mc:Choice>
              <mc:Fallback>
                <p:oleObj name="Acrobat Document" r:id="rId3" imgW="4695238" imgH="9828571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0"/>
                        <a:ext cx="48768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40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4525963"/>
          </a:xfrm>
        </p:spPr>
        <p:txBody>
          <a:bodyPr/>
          <a:lstStyle/>
          <a:p>
            <a:pPr algn="ctr">
              <a:spcAft>
                <a:spcPts val="1200"/>
              </a:spcAft>
              <a:buNone/>
            </a:pPr>
            <a:r>
              <a:rPr lang="en-US" u="sng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MSHA Issued 3 Citations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MSHA Claimed Full Extent Of Old Mine Not Shown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MSHA Claimed Hubble Mine Advanced Too Far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MSHA Claimed An Inaccurate Ventilation Map Not Up-to-date</a:t>
            </a:r>
          </a:p>
        </p:txBody>
      </p:sp>
    </p:spTree>
    <p:extLst>
      <p:ext uri="{BB962C8B-B14F-4D97-AF65-F5344CB8AC3E}">
        <p14:creationId xmlns:p14="http://schemas.microsoft.com/office/powerpoint/2010/main" val="390075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Judge’s Decision</a:t>
            </a:r>
            <a:br>
              <a:rPr lang="en-US" sz="36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36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All 3 citations vacated</a:t>
            </a:r>
          </a:p>
          <a:p>
            <a:pPr algn="ctr">
              <a:buFont typeface="Wingdings" pitchFamily="2" charset="2"/>
              <a:buChar char="Ø"/>
            </a:pPr>
            <a:endParaRPr lang="en-US" sz="3600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36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Mine map </a:t>
            </a:r>
            <a:r>
              <a:rPr lang="en-US" sz="3600" b="1" i="1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en-US" sz="3600" i="1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FFC9"/>
                </a:solidFill>
                <a:latin typeface="Arial" pitchFamily="34" charset="0"/>
                <a:cs typeface="Arial" pitchFamily="34" charset="0"/>
              </a:rPr>
              <a:t>accurate</a:t>
            </a:r>
            <a:endParaRPr lang="en-US" dirty="0">
              <a:solidFill>
                <a:srgbClr val="FFFFC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ynon9-2">
  <a:themeElements>
    <a:clrScheme name="craynon9-2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craynon9-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raynon9-2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non9-2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non9-2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non9-2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</TotalTime>
  <Words>668</Words>
  <Application>Microsoft Office PowerPoint</Application>
  <PresentationFormat>On-screen Show (4:3)</PresentationFormat>
  <Paragraphs>118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Georgia</vt:lpstr>
      <vt:lpstr>Goudy Old Style</vt:lpstr>
      <vt:lpstr>Times New Roman</vt:lpstr>
      <vt:lpstr>Verdana</vt:lpstr>
      <vt:lpstr>Wingdings</vt:lpstr>
      <vt:lpstr>craynon9-2</vt:lpstr>
      <vt:lpstr>PDF Document</vt:lpstr>
      <vt:lpstr>Acrobat Document</vt:lpstr>
      <vt:lpstr>PowerPoint Presentation</vt:lpstr>
      <vt:lpstr>PowerPoint Presentation</vt:lpstr>
      <vt:lpstr>PowerPoint Presentation</vt:lpstr>
      <vt:lpstr>JUDGE’S DECISION  ALL CITATIONS VACATED FOR ALL OPERATIONS</vt:lpstr>
      <vt:lpstr>SECRETARY OF LABOR V. CLINTWOOD ELKHORN MINING COMPANY, INC.,  KENT 2011-546</vt:lpstr>
      <vt:lpstr>PowerPoint Presentation</vt:lpstr>
      <vt:lpstr>PowerPoint Presentation</vt:lpstr>
      <vt:lpstr>PowerPoint Presentation</vt:lpstr>
      <vt:lpstr>PowerPoint Presentation</vt:lpstr>
      <vt:lpstr>Surveying Equipment</vt:lpstr>
      <vt:lpstr>PowerPoint Presentation</vt:lpstr>
      <vt:lpstr>Rosebud Mining Company  Net Gain or Equivalence  in Overall Mine Safety</vt:lpstr>
      <vt:lpstr>Rosebud Mining Conditions</vt:lpstr>
      <vt:lpstr>Plan Disapprovals</vt:lpstr>
      <vt:lpstr>Mach Mining, LLC v. Secretary of Labor United States Court of Appeals For the 7th Circuit Case No. 12-3598</vt:lpstr>
      <vt:lpstr>PowerPoint Presentation</vt:lpstr>
      <vt:lpstr>PowerPoint Presentation</vt:lpstr>
      <vt:lpstr>Witness Stand Pointers</vt:lpstr>
      <vt:lpstr>PowerPoint Presentation</vt:lpstr>
      <vt:lpstr>PowerPoint Presentation</vt:lpstr>
      <vt:lpstr>Witness Stand Pointers (cont’d) Excel Mining, LLC Cases</vt:lpstr>
      <vt:lpstr>PowerPoint Presentation</vt:lpstr>
      <vt:lpstr>PowerPoint Presentation</vt:lpstr>
      <vt:lpstr>PowerPoint Presentation</vt:lpstr>
    </vt:vector>
  </TitlesOfParts>
  <Company>Rajkovich Williams Kilpatrick &amp; True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Luann Shouse</dc:creator>
  <cp:lastModifiedBy>Bueno, Leslie</cp:lastModifiedBy>
  <cp:revision>181</cp:revision>
  <dcterms:created xsi:type="dcterms:W3CDTF">2006-08-09T14:41:39Z</dcterms:created>
  <dcterms:modified xsi:type="dcterms:W3CDTF">2020-05-05T06:20:06Z</dcterms:modified>
</cp:coreProperties>
</file>