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71" r:id="rId3"/>
    <p:sldId id="261" r:id="rId4"/>
    <p:sldId id="263" r:id="rId5"/>
    <p:sldId id="258" r:id="rId6"/>
    <p:sldId id="268" r:id="rId7"/>
    <p:sldId id="264" r:id="rId8"/>
    <p:sldId id="265" r:id="rId9"/>
    <p:sldId id="266" r:id="rId10"/>
    <p:sldId id="270" r:id="rId11"/>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8508C9-273C-4ED5-AD8B-7C0C74CE48DC}" type="datetimeFigureOut">
              <a:rPr lang="en-US" smtClean="0"/>
              <a:t>9/6/2013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8AA0A-E101-45A2-9A53-5E1485434B9F}" type="slidenum">
              <a:rPr lang="en-US" smtClean="0"/>
              <a:t>‹#›</a:t>
            </a:fld>
            <a:endParaRPr lang="en-US"/>
          </a:p>
        </p:txBody>
      </p:sp>
    </p:spTree>
    <p:extLst>
      <p:ext uri="{BB962C8B-B14F-4D97-AF65-F5344CB8AC3E}">
        <p14:creationId xmlns:p14="http://schemas.microsoft.com/office/powerpoint/2010/main" val="2299477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8508C9-273C-4ED5-AD8B-7C0C74CE48DC}" type="datetimeFigureOut">
              <a:rPr lang="en-US" smtClean="0"/>
              <a:t>9/6/2013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8AA0A-E101-45A2-9A53-5E1485434B9F}" type="slidenum">
              <a:rPr lang="en-US" smtClean="0"/>
              <a:t>‹#›</a:t>
            </a:fld>
            <a:endParaRPr lang="en-US"/>
          </a:p>
        </p:txBody>
      </p:sp>
    </p:spTree>
    <p:extLst>
      <p:ext uri="{BB962C8B-B14F-4D97-AF65-F5344CB8AC3E}">
        <p14:creationId xmlns:p14="http://schemas.microsoft.com/office/powerpoint/2010/main" val="2835648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8508C9-273C-4ED5-AD8B-7C0C74CE48DC}" type="datetimeFigureOut">
              <a:rPr lang="en-US" smtClean="0"/>
              <a:t>9/6/2013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8AA0A-E101-45A2-9A53-5E1485434B9F}" type="slidenum">
              <a:rPr lang="en-US" smtClean="0"/>
              <a:t>‹#›</a:t>
            </a:fld>
            <a:endParaRPr lang="en-US"/>
          </a:p>
        </p:txBody>
      </p:sp>
    </p:spTree>
    <p:extLst>
      <p:ext uri="{BB962C8B-B14F-4D97-AF65-F5344CB8AC3E}">
        <p14:creationId xmlns:p14="http://schemas.microsoft.com/office/powerpoint/2010/main" val="3985211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8508C9-273C-4ED5-AD8B-7C0C74CE48DC}" type="datetimeFigureOut">
              <a:rPr lang="en-US" smtClean="0"/>
              <a:t>9/6/2013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8AA0A-E101-45A2-9A53-5E1485434B9F}" type="slidenum">
              <a:rPr lang="en-US" smtClean="0"/>
              <a:t>‹#›</a:t>
            </a:fld>
            <a:endParaRPr lang="en-US"/>
          </a:p>
        </p:txBody>
      </p:sp>
    </p:spTree>
    <p:extLst>
      <p:ext uri="{BB962C8B-B14F-4D97-AF65-F5344CB8AC3E}">
        <p14:creationId xmlns:p14="http://schemas.microsoft.com/office/powerpoint/2010/main" val="2601733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8508C9-273C-4ED5-AD8B-7C0C74CE48DC}" type="datetimeFigureOut">
              <a:rPr lang="en-US" smtClean="0"/>
              <a:t>9/6/2013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8AA0A-E101-45A2-9A53-5E1485434B9F}" type="slidenum">
              <a:rPr lang="en-US" smtClean="0"/>
              <a:t>‹#›</a:t>
            </a:fld>
            <a:endParaRPr lang="en-US"/>
          </a:p>
        </p:txBody>
      </p:sp>
    </p:spTree>
    <p:extLst>
      <p:ext uri="{BB962C8B-B14F-4D97-AF65-F5344CB8AC3E}">
        <p14:creationId xmlns:p14="http://schemas.microsoft.com/office/powerpoint/2010/main" val="591645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8508C9-273C-4ED5-AD8B-7C0C74CE48DC}" type="datetimeFigureOut">
              <a:rPr lang="en-US" smtClean="0"/>
              <a:t>9/6/2013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E8AA0A-E101-45A2-9A53-5E1485434B9F}" type="slidenum">
              <a:rPr lang="en-US" smtClean="0"/>
              <a:t>‹#›</a:t>
            </a:fld>
            <a:endParaRPr lang="en-US"/>
          </a:p>
        </p:txBody>
      </p:sp>
    </p:spTree>
    <p:extLst>
      <p:ext uri="{BB962C8B-B14F-4D97-AF65-F5344CB8AC3E}">
        <p14:creationId xmlns:p14="http://schemas.microsoft.com/office/powerpoint/2010/main" val="2569558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8508C9-273C-4ED5-AD8B-7C0C74CE48DC}" type="datetimeFigureOut">
              <a:rPr lang="en-US" smtClean="0"/>
              <a:t>9/6/2013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E8AA0A-E101-45A2-9A53-5E1485434B9F}" type="slidenum">
              <a:rPr lang="en-US" smtClean="0"/>
              <a:t>‹#›</a:t>
            </a:fld>
            <a:endParaRPr lang="en-US"/>
          </a:p>
        </p:txBody>
      </p:sp>
    </p:spTree>
    <p:extLst>
      <p:ext uri="{BB962C8B-B14F-4D97-AF65-F5344CB8AC3E}">
        <p14:creationId xmlns:p14="http://schemas.microsoft.com/office/powerpoint/2010/main" val="147381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8508C9-273C-4ED5-AD8B-7C0C74CE48DC}" type="datetimeFigureOut">
              <a:rPr lang="en-US" smtClean="0"/>
              <a:t>9/6/2013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E8AA0A-E101-45A2-9A53-5E1485434B9F}" type="slidenum">
              <a:rPr lang="en-US" smtClean="0"/>
              <a:t>‹#›</a:t>
            </a:fld>
            <a:endParaRPr lang="en-US"/>
          </a:p>
        </p:txBody>
      </p:sp>
    </p:spTree>
    <p:extLst>
      <p:ext uri="{BB962C8B-B14F-4D97-AF65-F5344CB8AC3E}">
        <p14:creationId xmlns:p14="http://schemas.microsoft.com/office/powerpoint/2010/main" val="3386882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8508C9-273C-4ED5-AD8B-7C0C74CE48DC}" type="datetimeFigureOut">
              <a:rPr lang="en-US" smtClean="0"/>
              <a:t>9/6/2013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E8AA0A-E101-45A2-9A53-5E1485434B9F}" type="slidenum">
              <a:rPr lang="en-US" smtClean="0"/>
              <a:t>‹#›</a:t>
            </a:fld>
            <a:endParaRPr lang="en-US"/>
          </a:p>
        </p:txBody>
      </p:sp>
    </p:spTree>
    <p:extLst>
      <p:ext uri="{BB962C8B-B14F-4D97-AF65-F5344CB8AC3E}">
        <p14:creationId xmlns:p14="http://schemas.microsoft.com/office/powerpoint/2010/main" val="3666633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8508C9-273C-4ED5-AD8B-7C0C74CE48DC}" type="datetimeFigureOut">
              <a:rPr lang="en-US" smtClean="0"/>
              <a:t>9/6/2013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E8AA0A-E101-45A2-9A53-5E1485434B9F}" type="slidenum">
              <a:rPr lang="en-US" smtClean="0"/>
              <a:t>‹#›</a:t>
            </a:fld>
            <a:endParaRPr lang="en-US"/>
          </a:p>
        </p:txBody>
      </p:sp>
    </p:spTree>
    <p:extLst>
      <p:ext uri="{BB962C8B-B14F-4D97-AF65-F5344CB8AC3E}">
        <p14:creationId xmlns:p14="http://schemas.microsoft.com/office/powerpoint/2010/main" val="1516089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8508C9-273C-4ED5-AD8B-7C0C74CE48DC}" type="datetimeFigureOut">
              <a:rPr lang="en-US" smtClean="0"/>
              <a:t>9/6/2013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E8AA0A-E101-45A2-9A53-5E1485434B9F}" type="slidenum">
              <a:rPr lang="en-US" smtClean="0"/>
              <a:t>‹#›</a:t>
            </a:fld>
            <a:endParaRPr lang="en-US"/>
          </a:p>
        </p:txBody>
      </p:sp>
    </p:spTree>
    <p:extLst>
      <p:ext uri="{BB962C8B-B14F-4D97-AF65-F5344CB8AC3E}">
        <p14:creationId xmlns:p14="http://schemas.microsoft.com/office/powerpoint/2010/main" val="3098675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8508C9-273C-4ED5-AD8B-7C0C74CE48DC}" type="datetimeFigureOut">
              <a:rPr lang="en-US" smtClean="0"/>
              <a:t>9/6/2013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8AA0A-E101-45A2-9A53-5E1485434B9F}" type="slidenum">
              <a:rPr lang="en-US" smtClean="0"/>
              <a:t>‹#›</a:t>
            </a:fld>
            <a:endParaRPr lang="en-US"/>
          </a:p>
        </p:txBody>
      </p:sp>
    </p:spTree>
    <p:extLst>
      <p:ext uri="{BB962C8B-B14F-4D97-AF65-F5344CB8AC3E}">
        <p14:creationId xmlns:p14="http://schemas.microsoft.com/office/powerpoint/2010/main" val="3894953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4168" y="2010630"/>
            <a:ext cx="8326497" cy="2335480"/>
          </a:xfrm>
        </p:spPr>
        <p:txBody>
          <a:bodyPr>
            <a:normAutofit fontScale="90000"/>
          </a:bodyPr>
          <a:lstStyle/>
          <a:p>
            <a:r>
              <a:rPr lang="en-US" sz="6000" b="1" i="1" dirty="0" smtClean="0"/>
              <a:t/>
            </a:r>
            <a:br>
              <a:rPr lang="en-US" sz="6000" b="1" i="1" dirty="0" smtClean="0"/>
            </a:br>
            <a:r>
              <a:rPr lang="en-US" sz="6000" b="1" i="1" dirty="0" smtClean="0"/>
              <a:t>Continued Growth and Changes</a:t>
            </a:r>
            <a:br>
              <a:rPr lang="en-US" sz="6000" b="1" i="1" dirty="0" smtClean="0"/>
            </a:br>
            <a:r>
              <a:rPr lang="en-US" sz="6000" b="1" i="1" dirty="0" smtClean="0"/>
              <a:t>September 2013</a:t>
            </a:r>
            <a:r>
              <a:rPr lang="en-US" sz="6000" b="1" dirty="0" smtClean="0"/>
              <a:t/>
            </a:r>
            <a:br>
              <a:rPr lang="en-US" sz="6000" b="1" dirty="0" smtClean="0"/>
            </a:br>
            <a:endParaRPr lang="en-US" sz="4444" b="1" dirty="0"/>
          </a:p>
        </p:txBody>
      </p:sp>
      <p:sp>
        <p:nvSpPr>
          <p:cNvPr id="3" name="Subtitle 2"/>
          <p:cNvSpPr>
            <a:spLocks noGrp="1"/>
          </p:cNvSpPr>
          <p:nvPr>
            <p:ph type="subTitle" idx="1"/>
          </p:nvPr>
        </p:nvSpPr>
        <p:spPr>
          <a:xfrm>
            <a:off x="1371600" y="4360333"/>
            <a:ext cx="6400800" cy="2229556"/>
          </a:xfrm>
        </p:spPr>
        <p:txBody>
          <a:bodyPr>
            <a:normAutofit/>
          </a:bodyPr>
          <a:lstStyle/>
          <a:p>
            <a:endParaRPr lang="en-US" sz="2400" dirty="0" smtClean="0">
              <a:solidFill>
                <a:schemeClr val="tx1"/>
              </a:solidFill>
            </a:endParaRPr>
          </a:p>
          <a:p>
            <a:endParaRPr lang="en-US" dirty="0" smtClean="0"/>
          </a:p>
          <a:p>
            <a:endParaRPr lang="en-US" dirty="0"/>
          </a:p>
        </p:txBody>
      </p:sp>
      <p:pic>
        <p:nvPicPr>
          <p:cNvPr id="6" name="Picture 5" descr="FOC LogoBetter.JPG"/>
          <p:cNvPicPr>
            <a:picLocks noChangeAspect="1"/>
          </p:cNvPicPr>
          <p:nvPr/>
        </p:nvPicPr>
        <p:blipFill>
          <a:blip r:embed="rId2"/>
          <a:stretch>
            <a:fillRect/>
          </a:stretch>
        </p:blipFill>
        <p:spPr>
          <a:xfrm>
            <a:off x="7052304" y="5475111"/>
            <a:ext cx="2091696" cy="1382889"/>
          </a:xfrm>
          <a:prstGeom prst="rect">
            <a:avLst/>
          </a:prstGeom>
        </p:spPr>
      </p:pic>
      <p:pic>
        <p:nvPicPr>
          <p:cNvPr id="8" name="Picture 7" descr="KCA-Logo-2Color.jpg"/>
          <p:cNvPicPr>
            <a:picLocks noChangeAspect="1"/>
          </p:cNvPicPr>
          <p:nvPr/>
        </p:nvPicPr>
        <p:blipFill>
          <a:blip r:embed="rId3"/>
          <a:stretch>
            <a:fillRect/>
          </a:stretch>
        </p:blipFill>
        <p:spPr>
          <a:xfrm>
            <a:off x="3000318" y="229663"/>
            <a:ext cx="2812869" cy="1500197"/>
          </a:xfrm>
          <a:prstGeom prst="rect">
            <a:avLst/>
          </a:prstGeom>
        </p:spPr>
      </p:pic>
      <p:sp>
        <p:nvSpPr>
          <p:cNvPr id="4" name="Rectangle 3"/>
          <p:cNvSpPr/>
          <p:nvPr/>
        </p:nvSpPr>
        <p:spPr>
          <a:xfrm>
            <a:off x="2480304" y="4724330"/>
            <a:ext cx="4572000" cy="2308324"/>
          </a:xfrm>
          <a:prstGeom prst="rect">
            <a:avLst/>
          </a:prstGeom>
        </p:spPr>
        <p:txBody>
          <a:bodyPr>
            <a:spAutoFit/>
          </a:bodyPr>
          <a:lstStyle/>
          <a:p>
            <a:pPr algn="ctr"/>
            <a:endParaRPr lang="en-US" dirty="0"/>
          </a:p>
          <a:p>
            <a:pPr algn="ctr"/>
            <a:r>
              <a:rPr lang="en-US" dirty="0" smtClean="0"/>
              <a:t>Kentucky </a:t>
            </a:r>
            <a:r>
              <a:rPr lang="en-US" dirty="0"/>
              <a:t>Coal Association</a:t>
            </a:r>
          </a:p>
          <a:p>
            <a:pPr algn="ctr"/>
            <a:r>
              <a:rPr lang="en-US" dirty="0"/>
              <a:t>2800 Palumbo Drive, Suite 200</a:t>
            </a:r>
          </a:p>
          <a:p>
            <a:pPr algn="ctr"/>
            <a:r>
              <a:rPr lang="en-US" dirty="0"/>
              <a:t>Lexington, KY 40509</a:t>
            </a:r>
          </a:p>
          <a:p>
            <a:pPr algn="ctr"/>
            <a:r>
              <a:rPr lang="en-US" dirty="0"/>
              <a:t>859/233-4743</a:t>
            </a:r>
          </a:p>
          <a:p>
            <a:pPr algn="ctr"/>
            <a:r>
              <a:rPr lang="en-US" u="sng" dirty="0"/>
              <a:t>www.KentuckyCoal.com</a:t>
            </a:r>
          </a:p>
          <a:p>
            <a:pPr algn="ctr"/>
            <a:endParaRPr lang="en-US" dirty="0"/>
          </a:p>
          <a:p>
            <a:pPr algn="ctr"/>
            <a:endParaRPr lang="en-US" dirty="0"/>
          </a:p>
        </p:txBody>
      </p:sp>
    </p:spTree>
    <p:extLst>
      <p:ext uri="{BB962C8B-B14F-4D97-AF65-F5344CB8AC3E}">
        <p14:creationId xmlns:p14="http://schemas.microsoft.com/office/powerpoint/2010/main" val="4000171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4168" y="2010630"/>
            <a:ext cx="8326497" cy="2335480"/>
          </a:xfrm>
        </p:spPr>
        <p:txBody>
          <a:bodyPr>
            <a:normAutofit fontScale="90000"/>
          </a:bodyPr>
          <a:lstStyle/>
          <a:p>
            <a:r>
              <a:rPr lang="en-US" sz="6000" b="1" i="1" dirty="0" smtClean="0"/>
              <a:t/>
            </a:r>
            <a:br>
              <a:rPr lang="en-US" sz="6000" b="1" i="1" dirty="0" smtClean="0"/>
            </a:br>
            <a:r>
              <a:rPr lang="en-US" sz="6000" b="1" i="1" dirty="0" smtClean="0"/>
              <a:t>Continued Growth and Changes</a:t>
            </a:r>
            <a:br>
              <a:rPr lang="en-US" sz="6000" b="1" i="1" dirty="0" smtClean="0"/>
            </a:br>
            <a:r>
              <a:rPr lang="en-US" sz="6000" b="1" i="1" dirty="0" smtClean="0"/>
              <a:t>September 2013</a:t>
            </a:r>
            <a:r>
              <a:rPr lang="en-US" sz="6000" b="1" dirty="0" smtClean="0"/>
              <a:t/>
            </a:r>
            <a:br>
              <a:rPr lang="en-US" sz="6000" b="1" dirty="0" smtClean="0"/>
            </a:br>
            <a:endParaRPr lang="en-US" sz="4444" b="1" dirty="0"/>
          </a:p>
        </p:txBody>
      </p:sp>
      <p:sp>
        <p:nvSpPr>
          <p:cNvPr id="3" name="Subtitle 2"/>
          <p:cNvSpPr>
            <a:spLocks noGrp="1"/>
          </p:cNvSpPr>
          <p:nvPr>
            <p:ph type="subTitle" idx="1"/>
          </p:nvPr>
        </p:nvSpPr>
        <p:spPr>
          <a:xfrm>
            <a:off x="1371600" y="4360333"/>
            <a:ext cx="6400800" cy="2229556"/>
          </a:xfrm>
        </p:spPr>
        <p:txBody>
          <a:bodyPr>
            <a:normAutofit/>
          </a:bodyPr>
          <a:lstStyle/>
          <a:p>
            <a:endParaRPr lang="en-US" sz="2400" dirty="0" smtClean="0">
              <a:solidFill>
                <a:schemeClr val="tx1"/>
              </a:solidFill>
            </a:endParaRPr>
          </a:p>
          <a:p>
            <a:endParaRPr lang="en-US" dirty="0" smtClean="0"/>
          </a:p>
          <a:p>
            <a:endParaRPr lang="en-US" dirty="0"/>
          </a:p>
        </p:txBody>
      </p:sp>
      <p:pic>
        <p:nvPicPr>
          <p:cNvPr id="6" name="Picture 5" descr="FOC LogoBetter.JPG"/>
          <p:cNvPicPr>
            <a:picLocks noChangeAspect="1"/>
          </p:cNvPicPr>
          <p:nvPr/>
        </p:nvPicPr>
        <p:blipFill>
          <a:blip r:embed="rId2"/>
          <a:stretch>
            <a:fillRect/>
          </a:stretch>
        </p:blipFill>
        <p:spPr>
          <a:xfrm>
            <a:off x="7052304" y="5475111"/>
            <a:ext cx="2091696" cy="1382889"/>
          </a:xfrm>
          <a:prstGeom prst="rect">
            <a:avLst/>
          </a:prstGeom>
        </p:spPr>
      </p:pic>
      <p:pic>
        <p:nvPicPr>
          <p:cNvPr id="8" name="Picture 7" descr="KCA-Logo-2Color.jpg"/>
          <p:cNvPicPr>
            <a:picLocks noChangeAspect="1"/>
          </p:cNvPicPr>
          <p:nvPr/>
        </p:nvPicPr>
        <p:blipFill>
          <a:blip r:embed="rId3"/>
          <a:stretch>
            <a:fillRect/>
          </a:stretch>
        </p:blipFill>
        <p:spPr>
          <a:xfrm>
            <a:off x="3000318" y="229663"/>
            <a:ext cx="2812869" cy="1500197"/>
          </a:xfrm>
          <a:prstGeom prst="rect">
            <a:avLst/>
          </a:prstGeom>
        </p:spPr>
      </p:pic>
      <p:sp>
        <p:nvSpPr>
          <p:cNvPr id="4" name="Rectangle 3"/>
          <p:cNvSpPr/>
          <p:nvPr/>
        </p:nvSpPr>
        <p:spPr>
          <a:xfrm>
            <a:off x="2480304" y="4724330"/>
            <a:ext cx="4572000" cy="2308324"/>
          </a:xfrm>
          <a:prstGeom prst="rect">
            <a:avLst/>
          </a:prstGeom>
        </p:spPr>
        <p:txBody>
          <a:bodyPr>
            <a:spAutoFit/>
          </a:bodyPr>
          <a:lstStyle/>
          <a:p>
            <a:pPr algn="ctr"/>
            <a:endParaRPr lang="en-US" dirty="0"/>
          </a:p>
          <a:p>
            <a:pPr algn="ctr"/>
            <a:r>
              <a:rPr lang="en-US" dirty="0" smtClean="0"/>
              <a:t>Kentucky </a:t>
            </a:r>
            <a:r>
              <a:rPr lang="en-US" dirty="0"/>
              <a:t>Coal Association</a:t>
            </a:r>
          </a:p>
          <a:p>
            <a:pPr algn="ctr"/>
            <a:r>
              <a:rPr lang="en-US" dirty="0"/>
              <a:t>2800 Palumbo Drive, Suite 200</a:t>
            </a:r>
          </a:p>
          <a:p>
            <a:pPr algn="ctr"/>
            <a:r>
              <a:rPr lang="en-US" dirty="0"/>
              <a:t>Lexington, KY 40509</a:t>
            </a:r>
          </a:p>
          <a:p>
            <a:pPr algn="ctr"/>
            <a:r>
              <a:rPr lang="en-US" dirty="0"/>
              <a:t>859/233-4743</a:t>
            </a:r>
          </a:p>
          <a:p>
            <a:pPr algn="ctr"/>
            <a:r>
              <a:rPr lang="en-US" u="sng" dirty="0"/>
              <a:t>www.KentuckyCoal.com</a:t>
            </a:r>
          </a:p>
          <a:p>
            <a:pPr algn="ctr"/>
            <a:endParaRPr lang="en-US" dirty="0"/>
          </a:p>
          <a:p>
            <a:pPr algn="ctr"/>
            <a:endParaRPr lang="en-US" dirty="0"/>
          </a:p>
        </p:txBody>
      </p:sp>
    </p:spTree>
    <p:extLst>
      <p:ext uri="{BB962C8B-B14F-4D97-AF65-F5344CB8AC3E}">
        <p14:creationId xmlns:p14="http://schemas.microsoft.com/office/powerpoint/2010/main" val="2106842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Don Gibson and the EPA Public Hearing 2012</a:t>
            </a:r>
            <a:endParaRPr lang="en-US" dirty="0"/>
          </a:p>
        </p:txBody>
      </p:sp>
      <p:sp>
        <p:nvSpPr>
          <p:cNvPr id="6" name="Text Placeholder 5"/>
          <p:cNvSpPr>
            <a:spLocks noGrp="1"/>
          </p:cNvSpPr>
          <p:nvPr>
            <p:ph type="body" sz="half" idx="2"/>
          </p:nvPr>
        </p:nvSpPr>
        <p:spPr/>
        <p:txBody>
          <a:bodyPr/>
          <a:lstStyle/>
          <a:p>
            <a:endParaRPr lang="en-US" dirty="0"/>
          </a:p>
        </p:txBody>
      </p:sp>
      <p:pic>
        <p:nvPicPr>
          <p:cNvPr id="1026" name="Picture 2" descr="http://www.kentuckycoal.com/images/events/DGibson.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573" r="557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27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4168" y="2010630"/>
            <a:ext cx="8326497" cy="2335480"/>
          </a:xfrm>
        </p:spPr>
        <p:txBody>
          <a:bodyPr>
            <a:normAutofit fontScale="90000"/>
          </a:bodyPr>
          <a:lstStyle/>
          <a:p>
            <a:r>
              <a:rPr lang="en-US" sz="6000" b="1" i="1" dirty="0" smtClean="0"/>
              <a:t/>
            </a:r>
            <a:br>
              <a:rPr lang="en-US" sz="6000" b="1" i="1" dirty="0" smtClean="0"/>
            </a:br>
            <a:r>
              <a:rPr lang="en-US" sz="6000" b="1" dirty="0" smtClean="0"/>
              <a:t>Friends of Coal Campaign</a:t>
            </a:r>
            <a:br>
              <a:rPr lang="en-US" sz="6000" b="1" dirty="0" smtClean="0"/>
            </a:br>
            <a:endParaRPr lang="en-US" sz="4444" b="1" dirty="0"/>
          </a:p>
        </p:txBody>
      </p:sp>
      <p:sp>
        <p:nvSpPr>
          <p:cNvPr id="3" name="Subtitle 2"/>
          <p:cNvSpPr>
            <a:spLocks noGrp="1"/>
          </p:cNvSpPr>
          <p:nvPr>
            <p:ph type="subTitle" idx="1"/>
          </p:nvPr>
        </p:nvSpPr>
        <p:spPr>
          <a:xfrm>
            <a:off x="1371600" y="4360333"/>
            <a:ext cx="6400800" cy="2229556"/>
          </a:xfrm>
        </p:spPr>
        <p:txBody>
          <a:bodyPr>
            <a:normAutofit/>
          </a:bodyPr>
          <a:lstStyle/>
          <a:p>
            <a:endParaRPr lang="en-US" sz="2400" dirty="0" smtClean="0">
              <a:solidFill>
                <a:schemeClr val="tx1"/>
              </a:solidFill>
            </a:endParaRPr>
          </a:p>
          <a:p>
            <a:endParaRPr lang="en-US" dirty="0" smtClean="0"/>
          </a:p>
          <a:p>
            <a:endParaRPr lang="en-US" dirty="0"/>
          </a:p>
        </p:txBody>
      </p:sp>
      <p:pic>
        <p:nvPicPr>
          <p:cNvPr id="6" name="Picture 5" descr="FOC LogoBetter.JPG"/>
          <p:cNvPicPr>
            <a:picLocks noChangeAspect="1"/>
          </p:cNvPicPr>
          <p:nvPr/>
        </p:nvPicPr>
        <p:blipFill>
          <a:blip r:embed="rId2"/>
          <a:stretch>
            <a:fillRect/>
          </a:stretch>
        </p:blipFill>
        <p:spPr>
          <a:xfrm>
            <a:off x="7052304" y="5475111"/>
            <a:ext cx="2091696" cy="1382889"/>
          </a:xfrm>
          <a:prstGeom prst="rect">
            <a:avLst/>
          </a:prstGeom>
        </p:spPr>
      </p:pic>
      <p:pic>
        <p:nvPicPr>
          <p:cNvPr id="8" name="Picture 7" descr="KCA-Logo-2Color.jpg"/>
          <p:cNvPicPr>
            <a:picLocks noChangeAspect="1"/>
          </p:cNvPicPr>
          <p:nvPr/>
        </p:nvPicPr>
        <p:blipFill>
          <a:blip r:embed="rId3"/>
          <a:stretch>
            <a:fillRect/>
          </a:stretch>
        </p:blipFill>
        <p:spPr>
          <a:xfrm>
            <a:off x="3000318" y="229663"/>
            <a:ext cx="2812869" cy="1500197"/>
          </a:xfrm>
          <a:prstGeom prst="rect">
            <a:avLst/>
          </a:prstGeom>
        </p:spPr>
      </p:pic>
      <p:sp>
        <p:nvSpPr>
          <p:cNvPr id="4" name="Rectangle 3"/>
          <p:cNvSpPr/>
          <p:nvPr/>
        </p:nvSpPr>
        <p:spPr>
          <a:xfrm>
            <a:off x="2480304" y="4724330"/>
            <a:ext cx="4572000" cy="2308324"/>
          </a:xfrm>
          <a:prstGeom prst="rect">
            <a:avLst/>
          </a:prstGeom>
        </p:spPr>
        <p:txBody>
          <a:bodyPr>
            <a:spAutoFit/>
          </a:bodyPr>
          <a:lstStyle/>
          <a:p>
            <a:pPr algn="ctr"/>
            <a:endParaRPr lang="en-US" dirty="0"/>
          </a:p>
          <a:p>
            <a:pPr algn="ctr"/>
            <a:r>
              <a:rPr lang="en-US" dirty="0" smtClean="0"/>
              <a:t>Kentucky </a:t>
            </a:r>
            <a:r>
              <a:rPr lang="en-US" dirty="0"/>
              <a:t>Coal Association</a:t>
            </a:r>
          </a:p>
          <a:p>
            <a:pPr algn="ctr"/>
            <a:r>
              <a:rPr lang="en-US" dirty="0"/>
              <a:t>2800 Palumbo Drive, Suite 200</a:t>
            </a:r>
          </a:p>
          <a:p>
            <a:pPr algn="ctr"/>
            <a:r>
              <a:rPr lang="en-US" dirty="0"/>
              <a:t>Lexington, KY 40509</a:t>
            </a:r>
          </a:p>
          <a:p>
            <a:pPr algn="ctr"/>
            <a:r>
              <a:rPr lang="en-US" dirty="0"/>
              <a:t>859/233-4743</a:t>
            </a:r>
          </a:p>
          <a:p>
            <a:pPr algn="ctr"/>
            <a:r>
              <a:rPr lang="en-US" u="sng" dirty="0"/>
              <a:t>www.KentuckyCoal.com</a:t>
            </a:r>
          </a:p>
          <a:p>
            <a:pPr algn="ctr"/>
            <a:endParaRPr lang="en-US" dirty="0"/>
          </a:p>
          <a:p>
            <a:pPr algn="ctr"/>
            <a:endParaRPr lang="en-US" dirty="0"/>
          </a:p>
        </p:txBody>
      </p:sp>
    </p:spTree>
    <p:extLst>
      <p:ext uri="{BB962C8B-B14F-4D97-AF65-F5344CB8AC3E}">
        <p14:creationId xmlns:p14="http://schemas.microsoft.com/office/powerpoint/2010/main" val="4000171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 Success</a:t>
            </a:r>
            <a:endParaRPr lang="en-US" dirty="0"/>
          </a:p>
        </p:txBody>
      </p:sp>
      <p:sp>
        <p:nvSpPr>
          <p:cNvPr id="3" name="Content Placeholder 2"/>
          <p:cNvSpPr>
            <a:spLocks noGrp="1"/>
          </p:cNvSpPr>
          <p:nvPr>
            <p:ph idx="1"/>
          </p:nvPr>
        </p:nvSpPr>
        <p:spPr>
          <a:xfrm>
            <a:off x="457200" y="1600201"/>
            <a:ext cx="8229600" cy="3581400"/>
          </a:xfrm>
        </p:spPr>
        <p:txBody>
          <a:bodyPr/>
          <a:lstStyle/>
          <a:p>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362200"/>
            <a:ext cx="502920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FOC LogoBetter.JPG"/>
          <p:cNvPicPr>
            <a:picLocks noChangeAspect="1"/>
          </p:cNvPicPr>
          <p:nvPr/>
        </p:nvPicPr>
        <p:blipFill>
          <a:blip r:embed="rId3"/>
          <a:stretch>
            <a:fillRect/>
          </a:stretch>
        </p:blipFill>
        <p:spPr>
          <a:xfrm>
            <a:off x="7052304" y="5475111"/>
            <a:ext cx="2091696" cy="1382889"/>
          </a:xfrm>
          <a:prstGeom prst="rect">
            <a:avLst/>
          </a:prstGeom>
        </p:spPr>
      </p:pic>
    </p:spTree>
    <p:extLst>
      <p:ext uri="{BB962C8B-B14F-4D97-AF65-F5344CB8AC3E}">
        <p14:creationId xmlns:p14="http://schemas.microsoft.com/office/powerpoint/2010/main" val="2587403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Continues to Grow……..</a:t>
            </a:r>
            <a:endParaRPr lang="en-US" dirty="0"/>
          </a:p>
        </p:txBody>
      </p:sp>
      <p:sp>
        <p:nvSpPr>
          <p:cNvPr id="3" name="Content Placeholder 2"/>
          <p:cNvSpPr>
            <a:spLocks noGrp="1"/>
          </p:cNvSpPr>
          <p:nvPr>
            <p:ph idx="1"/>
          </p:nvPr>
        </p:nvSpPr>
        <p:spPr/>
        <p:txBody>
          <a:bodyPr/>
          <a:lstStyle/>
          <a:p>
            <a:r>
              <a:rPr lang="en-US" dirty="0" smtClean="0"/>
              <a:t>72,000 as of September 2013</a:t>
            </a:r>
          </a:p>
          <a:p>
            <a:r>
              <a:rPr lang="en-US" dirty="0" smtClean="0"/>
              <a:t>As continued success more detractors</a:t>
            </a:r>
          </a:p>
          <a:p>
            <a:r>
              <a:rPr lang="en-US" dirty="0" smtClean="0"/>
              <a:t>Friends of Coal – West</a:t>
            </a:r>
          </a:p>
          <a:p>
            <a:r>
              <a:rPr lang="en-US" dirty="0" smtClean="0"/>
              <a:t>Still continues to be effective tool to be introduced to the “Middle Ground” </a:t>
            </a:r>
          </a:p>
          <a:p>
            <a:endParaRPr lang="en-US" dirty="0"/>
          </a:p>
        </p:txBody>
      </p:sp>
      <p:pic>
        <p:nvPicPr>
          <p:cNvPr id="4" name="Picture 3" descr="FOC LogoBetter.JPG"/>
          <p:cNvPicPr>
            <a:picLocks noChangeAspect="1"/>
          </p:cNvPicPr>
          <p:nvPr/>
        </p:nvPicPr>
        <p:blipFill>
          <a:blip r:embed="rId2"/>
          <a:stretch>
            <a:fillRect/>
          </a:stretch>
        </p:blipFill>
        <p:spPr>
          <a:xfrm>
            <a:off x="7052304" y="5475111"/>
            <a:ext cx="2091696" cy="1382889"/>
          </a:xfrm>
          <a:prstGeom prst="rect">
            <a:avLst/>
          </a:prstGeom>
        </p:spPr>
      </p:pic>
    </p:spTree>
    <p:extLst>
      <p:ext uri="{BB962C8B-B14F-4D97-AF65-F5344CB8AC3E}">
        <p14:creationId xmlns:p14="http://schemas.microsoft.com/office/powerpoint/2010/main" val="1330484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New Senate President Robert </a:t>
            </a:r>
            <a:r>
              <a:rPr lang="en-US" dirty="0" err="1" smtClean="0">
                <a:latin typeface="Arial" pitchFamily="34" charset="0"/>
                <a:cs typeface="Arial" pitchFamily="34" charset="0"/>
              </a:rPr>
              <a:t>Stivers</a:t>
            </a:r>
            <a:endParaRPr lang="en-US" dirty="0">
              <a:latin typeface="Arial" pitchFamily="34" charset="0"/>
              <a:cs typeface="Arial" pitchFamily="34" charset="0"/>
            </a:endParaRPr>
          </a:p>
        </p:txBody>
      </p:sp>
      <p:sp>
        <p:nvSpPr>
          <p:cNvPr id="4" name="Text Placeholder 3"/>
          <p:cNvSpPr>
            <a:spLocks noGrp="1"/>
          </p:cNvSpPr>
          <p:nvPr>
            <p:ph type="body" sz="half" idx="2"/>
          </p:nvPr>
        </p:nvSpPr>
        <p:spPr>
          <a:xfrm>
            <a:off x="1792288" y="5367338"/>
            <a:ext cx="5370512" cy="804862"/>
          </a:xfrm>
        </p:spPr>
        <p:txBody>
          <a:bodyPr>
            <a:noAutofit/>
          </a:bodyPr>
          <a:lstStyle/>
          <a:p>
            <a:r>
              <a:rPr lang="en-US" sz="1000" b="1" dirty="0">
                <a:latin typeface="Arial" pitchFamily="34" charset="0"/>
                <a:cs typeface="Arial" pitchFamily="34" charset="0"/>
              </a:rPr>
              <a:t>Bio</a:t>
            </a:r>
            <a:r>
              <a:rPr lang="en-US" sz="1000" dirty="0">
                <a:latin typeface="Arial" pitchFamily="34" charset="0"/>
                <a:cs typeface="Arial" pitchFamily="34" charset="0"/>
              </a:rPr>
              <a:t> </a:t>
            </a:r>
            <a:r>
              <a:rPr lang="en-US" sz="1000" dirty="0" smtClean="0">
                <a:latin typeface="Arial" pitchFamily="34" charset="0"/>
                <a:cs typeface="Arial" pitchFamily="34" charset="0"/>
              </a:rPr>
              <a:t/>
            </a:r>
            <a:br>
              <a:rPr lang="en-US" sz="1000" dirty="0" smtClean="0">
                <a:latin typeface="Arial" pitchFamily="34" charset="0"/>
                <a:cs typeface="Arial" pitchFamily="34" charset="0"/>
              </a:rPr>
            </a:br>
            <a:r>
              <a:rPr lang="en-US" sz="1000" dirty="0">
                <a:latin typeface="Arial" pitchFamily="34" charset="0"/>
                <a:cs typeface="Arial" pitchFamily="34" charset="0"/>
              </a:rPr>
              <a:t>Born December 24, 1961. Attorney. Presbyterian. Sue Bennett College, BS Industrial </a:t>
            </a:r>
            <a:r>
              <a:rPr lang="en-US" sz="1000" dirty="0" err="1">
                <a:latin typeface="Arial" pitchFamily="34" charset="0"/>
                <a:cs typeface="Arial" pitchFamily="34" charset="0"/>
              </a:rPr>
              <a:t>Mgt</a:t>
            </a:r>
            <a:r>
              <a:rPr lang="en-US" sz="1000" dirty="0">
                <a:latin typeface="Arial" pitchFamily="34" charset="0"/>
                <a:cs typeface="Arial" pitchFamily="34" charset="0"/>
              </a:rPr>
              <a:t>, minor Economics. UK, JD. </a:t>
            </a:r>
            <a:r>
              <a:rPr lang="en-US" sz="1000" dirty="0" err="1">
                <a:latin typeface="Arial" pitchFamily="34" charset="0"/>
                <a:cs typeface="Arial" pitchFamily="34" charset="0"/>
              </a:rPr>
              <a:t>UofL</a:t>
            </a:r>
            <a:r>
              <a:rPr lang="en-US" sz="1000" dirty="0">
                <a:latin typeface="Arial" pitchFamily="34" charset="0"/>
                <a:cs typeface="Arial" pitchFamily="34" charset="0"/>
              </a:rPr>
              <a:t>. Mason. Sue Bennett Junior College, </a:t>
            </a:r>
            <a:r>
              <a:rPr lang="en-US" sz="1000" dirty="0" err="1">
                <a:latin typeface="Arial" pitchFamily="34" charset="0"/>
                <a:cs typeface="Arial" pitchFamily="34" charset="0"/>
              </a:rPr>
              <a:t>Bd</a:t>
            </a:r>
            <a:r>
              <a:rPr lang="en-US" sz="1000" dirty="0">
                <a:latin typeface="Arial" pitchFamily="34" charset="0"/>
                <a:cs typeface="Arial" pitchFamily="34" charset="0"/>
              </a:rPr>
              <a:t> of Trustees. SREB, delegate. AARP Appreciation Award 2002. Clay Co Chamber of Commerce Man of the Year 2000. KY River Lincoln Club Outstanding Service Award 2002. Majority Floor Leader 2009-present. </a:t>
            </a:r>
            <a:r>
              <a:rPr lang="en-US" sz="1000" dirty="0" smtClean="0">
                <a:latin typeface="Arial" pitchFamily="34" charset="0"/>
                <a:cs typeface="Arial" pitchFamily="34" charset="0"/>
              </a:rPr>
              <a:t>  Elected 1997 – Present </a:t>
            </a:r>
            <a:br>
              <a:rPr lang="en-US" sz="1000" dirty="0" smtClean="0">
                <a:latin typeface="Arial" pitchFamily="34" charset="0"/>
                <a:cs typeface="Arial" pitchFamily="34" charset="0"/>
              </a:rPr>
            </a:br>
            <a:endParaRPr lang="en-US" sz="1000" dirty="0">
              <a:latin typeface="Arial" pitchFamily="34" charset="0"/>
              <a:cs typeface="Arial" pitchFamily="34" charset="0"/>
            </a:endParaRPr>
          </a:p>
        </p:txBody>
      </p:sp>
      <p:pic>
        <p:nvPicPr>
          <p:cNvPr id="5" name="Picture 2" descr="http://www.lrc.ky.gov/pubinfo/thumbnails/Senate25.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tretch>
            <a:fillRect/>
          </a:stretch>
        </p:blipFill>
        <p:spPr bwMode="auto">
          <a:xfrm>
            <a:off x="2133600" y="990600"/>
            <a:ext cx="41148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FOC LogoBetter.JPG"/>
          <p:cNvPicPr>
            <a:picLocks noChangeAspect="1"/>
          </p:cNvPicPr>
          <p:nvPr/>
        </p:nvPicPr>
        <p:blipFill>
          <a:blip r:embed="rId3"/>
          <a:stretch>
            <a:fillRect/>
          </a:stretch>
        </p:blipFill>
        <p:spPr>
          <a:xfrm>
            <a:off x="7052304" y="5475111"/>
            <a:ext cx="2091696" cy="1382889"/>
          </a:xfrm>
          <a:prstGeom prst="rect">
            <a:avLst/>
          </a:prstGeom>
        </p:spPr>
      </p:pic>
    </p:spTree>
    <p:extLst>
      <p:ext uri="{BB962C8B-B14F-4D97-AF65-F5344CB8AC3E}">
        <p14:creationId xmlns:p14="http://schemas.microsoft.com/office/powerpoint/2010/main" val="4240987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New Majority Whip of the State Senate </a:t>
            </a:r>
            <a:endParaRPr lang="en-US" dirty="0"/>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5556" r="5556"/>
          <a:stretch>
            <a:fillRect/>
          </a:stretch>
        </p:blipFill>
        <p:spPr/>
      </p:pic>
      <p:sp>
        <p:nvSpPr>
          <p:cNvPr id="6" name="Text Placeholder 5"/>
          <p:cNvSpPr>
            <a:spLocks noGrp="1"/>
          </p:cNvSpPr>
          <p:nvPr>
            <p:ph type="body" sz="half" idx="2"/>
          </p:nvPr>
        </p:nvSpPr>
        <p:spPr/>
        <p:txBody>
          <a:bodyPr>
            <a:noAutofit/>
          </a:bodyPr>
          <a:lstStyle/>
          <a:p>
            <a:r>
              <a:rPr lang="en-US" sz="1000" b="1" dirty="0" smtClean="0">
                <a:latin typeface="Arial" pitchFamily="34" charset="0"/>
                <a:cs typeface="Arial" pitchFamily="34" charset="0"/>
              </a:rPr>
              <a:t>Bio</a:t>
            </a:r>
            <a:r>
              <a:rPr lang="en-US" sz="1000" dirty="0" smtClean="0">
                <a:latin typeface="Arial" pitchFamily="34" charset="0"/>
                <a:cs typeface="Arial" pitchFamily="34" charset="0"/>
              </a:rPr>
              <a:t>- Brandon Smith </a:t>
            </a:r>
            <a:r>
              <a:rPr lang="en-US" sz="1200" dirty="0" smtClean="0">
                <a:latin typeface="Arial" pitchFamily="34" charset="0"/>
                <a:cs typeface="Arial" pitchFamily="34" charset="0"/>
              </a:rPr>
              <a:t/>
            </a:r>
            <a:br>
              <a:rPr lang="en-US" sz="1200" dirty="0" smtClean="0">
                <a:latin typeface="Arial" pitchFamily="34" charset="0"/>
                <a:cs typeface="Arial" pitchFamily="34" charset="0"/>
              </a:rPr>
            </a:br>
            <a:r>
              <a:rPr lang="en-US" sz="1000" dirty="0">
                <a:latin typeface="Arial" pitchFamily="34" charset="0"/>
                <a:cs typeface="Arial" pitchFamily="34" charset="0"/>
              </a:rPr>
              <a:t>Born June 14, 1967. Mohawk Energy, Owner. Presbyterian. UK, BA Political Science. Hazard Lion's Club, past Pres. Master Mason. Shriner. First Presbyterian Church, session member. Boy Scouts of America, District Commissioner, past Den Leader, Pack 90. Crystal Eagle Award. Philanthropy Initiative, Commonwealth Award. </a:t>
            </a:r>
          </a:p>
        </p:txBody>
      </p:sp>
      <p:pic>
        <p:nvPicPr>
          <p:cNvPr id="8" name="Picture 7" descr="FOC LogoBetter.JPG"/>
          <p:cNvPicPr>
            <a:picLocks noChangeAspect="1"/>
          </p:cNvPicPr>
          <p:nvPr/>
        </p:nvPicPr>
        <p:blipFill>
          <a:blip r:embed="rId3"/>
          <a:stretch>
            <a:fillRect/>
          </a:stretch>
        </p:blipFill>
        <p:spPr>
          <a:xfrm>
            <a:off x="7052304" y="5475111"/>
            <a:ext cx="2091696" cy="1382889"/>
          </a:xfrm>
          <a:prstGeom prst="rect">
            <a:avLst/>
          </a:prstGeom>
        </p:spPr>
      </p:pic>
    </p:spTree>
    <p:extLst>
      <p:ext uri="{BB962C8B-B14F-4D97-AF65-F5344CB8AC3E}">
        <p14:creationId xmlns:p14="http://schemas.microsoft.com/office/powerpoint/2010/main" val="2565429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itchFamily="34" charset="0"/>
                <a:cs typeface="Arial" pitchFamily="34" charset="0"/>
              </a:rPr>
              <a:t>New Chairman of Natural Resources and Environment  Committee </a:t>
            </a:r>
            <a:endParaRPr lang="en-US" dirty="0">
              <a:latin typeface="Arial" pitchFamily="34" charset="0"/>
              <a:cs typeface="Arial" pitchFamily="34" charset="0"/>
            </a:endParaRPr>
          </a:p>
        </p:txBody>
      </p:sp>
      <p:sp>
        <p:nvSpPr>
          <p:cNvPr id="4" name="Text Placeholder 3"/>
          <p:cNvSpPr>
            <a:spLocks noGrp="1"/>
          </p:cNvSpPr>
          <p:nvPr>
            <p:ph type="body" sz="half" idx="2"/>
          </p:nvPr>
        </p:nvSpPr>
        <p:spPr/>
        <p:txBody>
          <a:bodyPr>
            <a:noAutofit/>
          </a:bodyPr>
          <a:lstStyle/>
          <a:p>
            <a:r>
              <a:rPr lang="en-US" sz="1200" b="1" dirty="0" smtClean="0">
                <a:latin typeface="Arial" pitchFamily="34" charset="0"/>
                <a:cs typeface="Arial" pitchFamily="34" charset="0"/>
              </a:rPr>
              <a:t>Bio</a:t>
            </a:r>
            <a:r>
              <a:rPr lang="en-US" sz="1200" dirty="0" smtClean="0">
                <a:latin typeface="Arial" pitchFamily="34" charset="0"/>
                <a:cs typeface="Arial" pitchFamily="34" charset="0"/>
              </a:rPr>
              <a:t>- </a:t>
            </a:r>
            <a:r>
              <a:rPr lang="en-US" sz="1200" b="1" dirty="0" smtClean="0">
                <a:latin typeface="Arial" pitchFamily="34" charset="0"/>
                <a:cs typeface="Arial" pitchFamily="34" charset="0"/>
              </a:rPr>
              <a:t>Jared Carpenter </a:t>
            </a:r>
            <a:r>
              <a:rPr lang="en-US" sz="1200" dirty="0" smtClean="0">
                <a:latin typeface="Arial" pitchFamily="34" charset="0"/>
                <a:cs typeface="Arial" pitchFamily="34" charset="0"/>
              </a:rPr>
              <a:t/>
            </a:r>
            <a:br>
              <a:rPr lang="en-US" sz="1200" dirty="0" smtClean="0">
                <a:latin typeface="Arial" pitchFamily="34" charset="0"/>
                <a:cs typeface="Arial" pitchFamily="34" charset="0"/>
              </a:rPr>
            </a:br>
            <a:r>
              <a:rPr lang="en-US" sz="1200" dirty="0">
                <a:latin typeface="Arial" pitchFamily="34" charset="0"/>
                <a:cs typeface="Arial" pitchFamily="34" charset="0"/>
              </a:rPr>
              <a:t>Born April 26, 1977. Banker, First Southern National Bank. Baptist. EKU, BA Communication, minor Business Admin. Berea Utilities Advisory Bd. KY Bankers Assoc</a:t>
            </a:r>
            <a:r>
              <a:rPr lang="en-US" sz="1200" dirty="0" smtClean="0">
                <a:latin typeface="Arial" pitchFamily="34" charset="0"/>
                <a:cs typeface="Arial" pitchFamily="34" charset="0"/>
              </a:rPr>
              <a:t>.  Elected: 2011 to Present </a:t>
            </a:r>
            <a:br>
              <a:rPr lang="en-US" sz="1200" dirty="0" smtClean="0">
                <a:latin typeface="Arial" pitchFamily="34" charset="0"/>
                <a:cs typeface="Arial" pitchFamily="34" charset="0"/>
              </a:rPr>
            </a:br>
            <a:endParaRPr lang="en-US" sz="1200" dirty="0">
              <a:latin typeface="Arial" pitchFamily="34" charset="0"/>
              <a:cs typeface="Arial" pitchFamily="34" charset="0"/>
            </a:endParaRPr>
          </a:p>
        </p:txBody>
      </p:sp>
      <p:pic>
        <p:nvPicPr>
          <p:cNvPr id="3074" name="Picture 2" descr="http://www.lrc.ky.gov/pubinfo/thumbnails/Senate34.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tretch>
            <a:fillRect/>
          </a:stretch>
        </p:blipFill>
        <p:spPr bwMode="auto">
          <a:xfrm>
            <a:off x="2895600" y="990600"/>
            <a:ext cx="3581400" cy="33528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 name="Picture 5" descr="FOC LogoBetter.JPG"/>
          <p:cNvPicPr>
            <a:picLocks noChangeAspect="1"/>
          </p:cNvPicPr>
          <p:nvPr/>
        </p:nvPicPr>
        <p:blipFill>
          <a:blip r:embed="rId3"/>
          <a:stretch>
            <a:fillRect/>
          </a:stretch>
        </p:blipFill>
        <p:spPr>
          <a:xfrm>
            <a:off x="7052304" y="5475111"/>
            <a:ext cx="2091696" cy="1382889"/>
          </a:xfrm>
          <a:prstGeom prst="rect">
            <a:avLst/>
          </a:prstGeom>
        </p:spPr>
      </p:pic>
    </p:spTree>
    <p:extLst>
      <p:ext uri="{BB962C8B-B14F-4D97-AF65-F5344CB8AC3E}">
        <p14:creationId xmlns:p14="http://schemas.microsoft.com/office/powerpoint/2010/main" val="1161616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Majority Caucus Chair</a:t>
            </a:r>
            <a:endParaRPr lang="en-US" dirty="0">
              <a:latin typeface="Arial" pitchFamily="34" charset="0"/>
              <a:cs typeface="Arial" pitchFamily="34" charset="0"/>
            </a:endParaRPr>
          </a:p>
        </p:txBody>
      </p:sp>
      <p:sp>
        <p:nvSpPr>
          <p:cNvPr id="4" name="Text Placeholder 3"/>
          <p:cNvSpPr>
            <a:spLocks noGrp="1"/>
          </p:cNvSpPr>
          <p:nvPr>
            <p:ph type="body" sz="half" idx="2"/>
          </p:nvPr>
        </p:nvSpPr>
        <p:spPr/>
        <p:txBody>
          <a:bodyPr>
            <a:noAutofit/>
          </a:bodyPr>
          <a:lstStyle/>
          <a:p>
            <a:r>
              <a:rPr lang="en-US" sz="1000" b="1" dirty="0" smtClean="0">
                <a:latin typeface="Arial" pitchFamily="34" charset="0"/>
                <a:cs typeface="Arial" pitchFamily="34" charset="0"/>
              </a:rPr>
              <a:t>Bio</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Sannie</a:t>
            </a:r>
            <a:r>
              <a:rPr lang="en-US" sz="1000" dirty="0" smtClean="0">
                <a:latin typeface="Arial" pitchFamily="34" charset="0"/>
                <a:cs typeface="Arial" pitchFamily="34" charset="0"/>
              </a:rPr>
              <a:t> Overly </a:t>
            </a:r>
            <a:br>
              <a:rPr lang="en-US" sz="1000" dirty="0" smtClean="0">
                <a:latin typeface="Arial" pitchFamily="34" charset="0"/>
                <a:cs typeface="Arial" pitchFamily="34" charset="0"/>
              </a:rPr>
            </a:br>
            <a:r>
              <a:rPr lang="en-US" sz="1000" dirty="0">
                <a:latin typeface="Arial" pitchFamily="34" charset="0"/>
                <a:cs typeface="Arial" pitchFamily="34" charset="0"/>
              </a:rPr>
              <a:t>Born 1966. Attorney. Christian. </a:t>
            </a:r>
            <a:r>
              <a:rPr lang="en-US" sz="1000" dirty="0" err="1">
                <a:latin typeface="Arial" pitchFamily="34" charset="0"/>
                <a:cs typeface="Arial" pitchFamily="34" charset="0"/>
              </a:rPr>
              <a:t>UofL</a:t>
            </a:r>
            <a:r>
              <a:rPr lang="en-US" sz="1000" dirty="0">
                <a:latin typeface="Arial" pitchFamily="34" charset="0"/>
                <a:cs typeface="Arial" pitchFamily="34" charset="0"/>
              </a:rPr>
              <a:t>, JD. UK, BS Civil Engineering. Bourbon Community </a:t>
            </a:r>
            <a:r>
              <a:rPr lang="en-US" sz="1000" dirty="0" err="1">
                <a:latin typeface="Arial" pitchFamily="34" charset="0"/>
                <a:cs typeface="Arial" pitchFamily="34" charset="0"/>
              </a:rPr>
              <a:t>Hosp</a:t>
            </a:r>
            <a:r>
              <a:rPr lang="en-US" sz="1000" dirty="0">
                <a:latin typeface="Arial" pitchFamily="34" charset="0"/>
                <a:cs typeface="Arial" pitchFamily="34" charset="0"/>
              </a:rPr>
              <a:t>, Trustee, Chair. Bourbon Co Bar </a:t>
            </a:r>
            <a:r>
              <a:rPr lang="en-US" sz="1000" dirty="0" err="1">
                <a:latin typeface="Arial" pitchFamily="34" charset="0"/>
                <a:cs typeface="Arial" pitchFamily="34" charset="0"/>
              </a:rPr>
              <a:t>Assoc</a:t>
            </a:r>
            <a:r>
              <a:rPr lang="en-US" sz="1000" dirty="0">
                <a:latin typeface="Arial" pitchFamily="34" charset="0"/>
                <a:cs typeface="Arial" pitchFamily="34" charset="0"/>
              </a:rPr>
              <a:t>, Pres. Historic Paris-Bourbon Co </a:t>
            </a:r>
            <a:r>
              <a:rPr lang="en-US" sz="1000" dirty="0" err="1">
                <a:latin typeface="Arial" pitchFamily="34" charset="0"/>
                <a:cs typeface="Arial" pitchFamily="34" charset="0"/>
              </a:rPr>
              <a:t>Inc</a:t>
            </a:r>
            <a:r>
              <a:rPr lang="en-US" sz="1000" dirty="0">
                <a:latin typeface="Arial" pitchFamily="34" charset="0"/>
                <a:cs typeface="Arial" pitchFamily="34" charset="0"/>
              </a:rPr>
              <a:t>, </a:t>
            </a:r>
            <a:r>
              <a:rPr lang="en-US" sz="1000" dirty="0" err="1">
                <a:latin typeface="Arial" pitchFamily="34" charset="0"/>
                <a:cs typeface="Arial" pitchFamily="34" charset="0"/>
              </a:rPr>
              <a:t>Pres</a:t>
            </a:r>
            <a:r>
              <a:rPr lang="en-US" sz="1000" dirty="0">
                <a:latin typeface="Arial" pitchFamily="34" charset="0"/>
                <a:cs typeface="Arial" pitchFamily="34" charset="0"/>
              </a:rPr>
              <a:t> 2006-2007. KY Bar Assoc. Friends of the Paris-Bourbon Co Library. Friends of Ashland. Bourbon Co Alumni Assoc. UK Alumni Assoc. Paris-Bourbon Co Chamber of Commerce. Bourbon Co Homemakers. DAR, Jemima Johnson Chapter. First Christian Church of Paris. Bluegrass Conservancy. </a:t>
            </a:r>
            <a:r>
              <a:rPr lang="en-US" sz="1000" dirty="0" smtClean="0">
                <a:latin typeface="Arial" pitchFamily="34" charset="0"/>
                <a:cs typeface="Arial" pitchFamily="34" charset="0"/>
              </a:rPr>
              <a:t> Elected 2008 – Present </a:t>
            </a:r>
            <a:endParaRPr lang="en-US" sz="1000" dirty="0">
              <a:latin typeface="Arial" pitchFamily="34" charset="0"/>
              <a:cs typeface="Arial" pitchFamily="34" charset="0"/>
            </a:endParaRPr>
          </a:p>
        </p:txBody>
      </p:sp>
      <p:pic>
        <p:nvPicPr>
          <p:cNvPr id="5" name="Picture 4" descr="FOC LogoBetter.JPG"/>
          <p:cNvPicPr>
            <a:picLocks noChangeAspect="1"/>
          </p:cNvPicPr>
          <p:nvPr/>
        </p:nvPicPr>
        <p:blipFill>
          <a:blip r:embed="rId2"/>
          <a:stretch>
            <a:fillRect/>
          </a:stretch>
        </p:blipFill>
        <p:spPr>
          <a:xfrm>
            <a:off x="7052304" y="5475111"/>
            <a:ext cx="2091696" cy="1382889"/>
          </a:xfrm>
          <a:prstGeom prst="rect">
            <a:avLst/>
          </a:prstGeom>
        </p:spPr>
      </p:pic>
      <p:pic>
        <p:nvPicPr>
          <p:cNvPr id="4098" name="Picture 2" descr="http://www.lrc.ky.gov/pubinfo/thumbnails/House72.jp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tretch>
            <a:fillRect/>
          </a:stretch>
        </p:blipFill>
        <p:spPr bwMode="auto">
          <a:xfrm>
            <a:off x="2514600" y="381000"/>
            <a:ext cx="4080504"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516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119</Words>
  <Application>Microsoft Office PowerPoint</Application>
  <PresentationFormat>On-screen Show (4:3)</PresentationFormat>
  <Paragraphs>39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 Continued Growth and Changes September 2013 </vt:lpstr>
      <vt:lpstr>Don Gibson and the EPA Public Hearing 2012</vt:lpstr>
      <vt:lpstr> Friends of Coal Campaign </vt:lpstr>
      <vt:lpstr>Continued Success</vt:lpstr>
      <vt:lpstr>Continues to Grow……..</vt:lpstr>
      <vt:lpstr>New Senate President Robert Stivers</vt:lpstr>
      <vt:lpstr>New Majority Whip of the State Senate </vt:lpstr>
      <vt:lpstr>New Chairman of Natural Resources and Environment  Committee </vt:lpstr>
      <vt:lpstr>  Majority Caucus Chair</vt:lpstr>
      <vt:lpstr> Continued Growth and Changes September 2013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Slice of the Kentucky Coal Industry September 2013</dc:title>
  <dc:creator>dave moss</dc:creator>
  <cp:lastModifiedBy>dave moss</cp:lastModifiedBy>
  <cp:revision>6</cp:revision>
  <cp:lastPrinted>2013-09-06T19:06:53Z</cp:lastPrinted>
  <dcterms:created xsi:type="dcterms:W3CDTF">2013-09-06T18:06:29Z</dcterms:created>
  <dcterms:modified xsi:type="dcterms:W3CDTF">2013-09-06T19:12:35Z</dcterms:modified>
</cp:coreProperties>
</file>