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56" r:id="rId5"/>
    <p:sldId id="259" r:id="rId6"/>
    <p:sldId id="269" r:id="rId7"/>
    <p:sldId id="260" r:id="rId8"/>
    <p:sldId id="261" r:id="rId9"/>
    <p:sldId id="257" r:id="rId10"/>
    <p:sldId id="258" r:id="rId11"/>
    <p:sldId id="262" r:id="rId12"/>
    <p:sldId id="263" r:id="rId13"/>
    <p:sldId id="267" r:id="rId14"/>
    <p:sldId id="265" r:id="rId15"/>
    <p:sldId id="268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8" autoAdjust="0"/>
  </p:normalViewPr>
  <p:slideViewPr>
    <p:cSldViewPr>
      <p:cViewPr varScale="1">
        <p:scale>
          <a:sx n="49" d="100"/>
          <a:sy n="49" d="100"/>
        </p:scale>
        <p:origin x="28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Permitting Activity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Delinquent Applications</c:v>
          </c:tx>
          <c:cat>
            <c:multiLvlStrRef>
              <c:f>Sheet1!$A$23:$B$85</c:f>
              <c:multiLvlStrCache>
                <c:ptCount val="63"/>
                <c:lvl>
                  <c:pt idx="0">
                    <c:v>Apr</c:v>
                  </c:pt>
                  <c:pt idx="1">
                    <c:v>May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Oct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May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Oct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Oct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May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Oct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May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Oct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May</c:v>
                  </c:pt>
                  <c:pt idx="62">
                    <c:v>Jun</c:v>
                  </c:pt>
                </c:lvl>
                <c:lvl>
                  <c:pt idx="0">
                    <c:v>2008</c:v>
                  </c:pt>
                  <c:pt idx="9">
                    <c:v>2009</c:v>
                  </c:pt>
                  <c:pt idx="21">
                    <c:v>2010</c:v>
                  </c:pt>
                  <c:pt idx="33">
                    <c:v>2011</c:v>
                  </c:pt>
                  <c:pt idx="45">
                    <c:v>2012</c:v>
                  </c:pt>
                  <c:pt idx="57">
                    <c:v>2013</c:v>
                  </c:pt>
                </c:lvl>
              </c:multiLvlStrCache>
            </c:multiLvlStrRef>
          </c:cat>
          <c:val>
            <c:numRef>
              <c:f>Sheet1!$G$23:$G$85</c:f>
              <c:numCache>
                <c:formatCode>General</c:formatCode>
                <c:ptCount val="63"/>
                <c:pt idx="0">
                  <c:v>52</c:v>
                </c:pt>
                <c:pt idx="1">
                  <c:v>56</c:v>
                </c:pt>
                <c:pt idx="2">
                  <c:v>62</c:v>
                </c:pt>
                <c:pt idx="3">
                  <c:v>59</c:v>
                </c:pt>
                <c:pt idx="4">
                  <c:v>58</c:v>
                </c:pt>
                <c:pt idx="5">
                  <c:v>62</c:v>
                </c:pt>
                <c:pt idx="6">
                  <c:v>64</c:v>
                </c:pt>
                <c:pt idx="7">
                  <c:v>72</c:v>
                </c:pt>
                <c:pt idx="8">
                  <c:v>82</c:v>
                </c:pt>
                <c:pt idx="9">
                  <c:v>83</c:v>
                </c:pt>
                <c:pt idx="10">
                  <c:v>90</c:v>
                </c:pt>
                <c:pt idx="11">
                  <c:v>104</c:v>
                </c:pt>
                <c:pt idx="12">
                  <c:v>113</c:v>
                </c:pt>
                <c:pt idx="13">
                  <c:v>126</c:v>
                </c:pt>
                <c:pt idx="14">
                  <c:v>140</c:v>
                </c:pt>
                <c:pt idx="15">
                  <c:v>161</c:v>
                </c:pt>
                <c:pt idx="16">
                  <c:v>155</c:v>
                </c:pt>
                <c:pt idx="17">
                  <c:v>163</c:v>
                </c:pt>
                <c:pt idx="18">
                  <c:v>181</c:v>
                </c:pt>
                <c:pt idx="19">
                  <c:v>182</c:v>
                </c:pt>
                <c:pt idx="20">
                  <c:v>171</c:v>
                </c:pt>
                <c:pt idx="21">
                  <c:v>158</c:v>
                </c:pt>
                <c:pt idx="22">
                  <c:v>145</c:v>
                </c:pt>
                <c:pt idx="23">
                  <c:v>137</c:v>
                </c:pt>
                <c:pt idx="24">
                  <c:v>124</c:v>
                </c:pt>
                <c:pt idx="25">
                  <c:v>116</c:v>
                </c:pt>
                <c:pt idx="26">
                  <c:v>96</c:v>
                </c:pt>
                <c:pt idx="27">
                  <c:v>86</c:v>
                </c:pt>
                <c:pt idx="28">
                  <c:v>73</c:v>
                </c:pt>
                <c:pt idx="29">
                  <c:v>57</c:v>
                </c:pt>
                <c:pt idx="30">
                  <c:v>48</c:v>
                </c:pt>
                <c:pt idx="31">
                  <c:v>44</c:v>
                </c:pt>
                <c:pt idx="32">
                  <c:v>35</c:v>
                </c:pt>
                <c:pt idx="33">
                  <c:v>28</c:v>
                </c:pt>
                <c:pt idx="34">
                  <c:v>29</c:v>
                </c:pt>
                <c:pt idx="35">
                  <c:v>14</c:v>
                </c:pt>
                <c:pt idx="36">
                  <c:v>9</c:v>
                </c:pt>
                <c:pt idx="37">
                  <c:v>6</c:v>
                </c:pt>
                <c:pt idx="38">
                  <c:v>6</c:v>
                </c:pt>
                <c:pt idx="39">
                  <c:v>9</c:v>
                </c:pt>
                <c:pt idx="40">
                  <c:v>5</c:v>
                </c:pt>
                <c:pt idx="41">
                  <c:v>6</c:v>
                </c:pt>
                <c:pt idx="42">
                  <c:v>6</c:v>
                </c:pt>
                <c:pt idx="43">
                  <c:v>7</c:v>
                </c:pt>
                <c:pt idx="44">
                  <c:v>4</c:v>
                </c:pt>
                <c:pt idx="45">
                  <c:v>2</c:v>
                </c:pt>
                <c:pt idx="46">
                  <c:v>4</c:v>
                </c:pt>
                <c:pt idx="47">
                  <c:v>1</c:v>
                </c:pt>
                <c:pt idx="48">
                  <c:v>1</c:v>
                </c:pt>
                <c:pt idx="49">
                  <c:v>3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4</c:v>
                </c:pt>
                <c:pt idx="54">
                  <c:v>3</c:v>
                </c:pt>
                <c:pt idx="55">
                  <c:v>3</c:v>
                </c:pt>
                <c:pt idx="56">
                  <c:v>6</c:v>
                </c:pt>
                <c:pt idx="57">
                  <c:v>8</c:v>
                </c:pt>
                <c:pt idx="58">
                  <c:v>3</c:v>
                </c:pt>
                <c:pt idx="59">
                  <c:v>2</c:v>
                </c:pt>
                <c:pt idx="60">
                  <c:v>4</c:v>
                </c:pt>
                <c:pt idx="61">
                  <c:v>5</c:v>
                </c:pt>
                <c:pt idx="62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4F-478D-A0D6-766087C21991}"/>
            </c:ext>
          </c:extLst>
        </c:ser>
        <c:ser>
          <c:idx val="1"/>
          <c:order val="1"/>
          <c:tx>
            <c:v>Applications Received</c:v>
          </c:tx>
          <c:trendline>
            <c:spPr>
              <a:ln w="34925">
                <a:solidFill>
                  <a:srgbClr val="C00000"/>
                </a:solidFill>
                <a:prstDash val="sysDash"/>
              </a:ln>
            </c:spPr>
            <c:trendlineType val="poly"/>
            <c:order val="6"/>
            <c:dispRSqr val="0"/>
            <c:dispEq val="0"/>
          </c:trendline>
          <c:cat>
            <c:multiLvlStrRef>
              <c:f>Sheet1!$A$23:$B$85</c:f>
              <c:multiLvlStrCache>
                <c:ptCount val="63"/>
                <c:lvl>
                  <c:pt idx="0">
                    <c:v>Apr</c:v>
                  </c:pt>
                  <c:pt idx="1">
                    <c:v>May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Oct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May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Oct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Oct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May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Oct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May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Oct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May</c:v>
                  </c:pt>
                  <c:pt idx="62">
                    <c:v>Jun</c:v>
                  </c:pt>
                </c:lvl>
                <c:lvl>
                  <c:pt idx="0">
                    <c:v>2008</c:v>
                  </c:pt>
                  <c:pt idx="9">
                    <c:v>2009</c:v>
                  </c:pt>
                  <c:pt idx="21">
                    <c:v>2010</c:v>
                  </c:pt>
                  <c:pt idx="33">
                    <c:v>2011</c:v>
                  </c:pt>
                  <c:pt idx="45">
                    <c:v>2012</c:v>
                  </c:pt>
                  <c:pt idx="57">
                    <c:v>2013</c:v>
                  </c:pt>
                </c:lvl>
              </c:multiLvlStrCache>
            </c:multiLvlStrRef>
          </c:cat>
          <c:val>
            <c:numRef>
              <c:f>Sheet1!$D$23:$D$85</c:f>
              <c:numCache>
                <c:formatCode>General</c:formatCode>
                <c:ptCount val="63"/>
                <c:pt idx="0">
                  <c:v>45</c:v>
                </c:pt>
                <c:pt idx="1">
                  <c:v>64</c:v>
                </c:pt>
                <c:pt idx="2">
                  <c:v>74</c:v>
                </c:pt>
                <c:pt idx="3">
                  <c:v>71</c:v>
                </c:pt>
                <c:pt idx="4">
                  <c:v>70</c:v>
                </c:pt>
                <c:pt idx="5">
                  <c:v>65</c:v>
                </c:pt>
                <c:pt idx="6">
                  <c:v>63</c:v>
                </c:pt>
                <c:pt idx="7">
                  <c:v>69</c:v>
                </c:pt>
                <c:pt idx="8">
                  <c:v>61</c:v>
                </c:pt>
                <c:pt idx="9">
                  <c:v>65</c:v>
                </c:pt>
                <c:pt idx="10">
                  <c:v>64</c:v>
                </c:pt>
                <c:pt idx="11">
                  <c:v>65</c:v>
                </c:pt>
                <c:pt idx="12">
                  <c:v>52</c:v>
                </c:pt>
                <c:pt idx="13">
                  <c:v>57</c:v>
                </c:pt>
                <c:pt idx="14">
                  <c:v>50</c:v>
                </c:pt>
                <c:pt idx="15">
                  <c:v>51</c:v>
                </c:pt>
                <c:pt idx="16">
                  <c:v>46</c:v>
                </c:pt>
                <c:pt idx="17">
                  <c:v>48</c:v>
                </c:pt>
                <c:pt idx="18">
                  <c:v>54</c:v>
                </c:pt>
                <c:pt idx="19">
                  <c:v>38</c:v>
                </c:pt>
                <c:pt idx="20">
                  <c:v>51</c:v>
                </c:pt>
                <c:pt idx="21">
                  <c:v>44</c:v>
                </c:pt>
                <c:pt idx="22">
                  <c:v>46</c:v>
                </c:pt>
                <c:pt idx="23">
                  <c:v>49</c:v>
                </c:pt>
                <c:pt idx="24">
                  <c:v>44</c:v>
                </c:pt>
                <c:pt idx="25">
                  <c:v>54</c:v>
                </c:pt>
                <c:pt idx="26">
                  <c:v>71</c:v>
                </c:pt>
                <c:pt idx="27">
                  <c:v>61</c:v>
                </c:pt>
                <c:pt idx="28">
                  <c:v>60</c:v>
                </c:pt>
                <c:pt idx="29">
                  <c:v>54</c:v>
                </c:pt>
                <c:pt idx="30">
                  <c:v>47</c:v>
                </c:pt>
                <c:pt idx="31">
                  <c:v>56</c:v>
                </c:pt>
                <c:pt idx="32">
                  <c:v>47</c:v>
                </c:pt>
                <c:pt idx="33">
                  <c:v>51</c:v>
                </c:pt>
                <c:pt idx="34">
                  <c:v>66</c:v>
                </c:pt>
                <c:pt idx="35">
                  <c:v>69</c:v>
                </c:pt>
                <c:pt idx="36">
                  <c:v>50</c:v>
                </c:pt>
                <c:pt idx="37">
                  <c:v>65</c:v>
                </c:pt>
                <c:pt idx="38">
                  <c:v>55</c:v>
                </c:pt>
                <c:pt idx="39">
                  <c:v>60</c:v>
                </c:pt>
                <c:pt idx="40">
                  <c:v>47</c:v>
                </c:pt>
                <c:pt idx="41">
                  <c:v>58</c:v>
                </c:pt>
                <c:pt idx="42">
                  <c:v>69</c:v>
                </c:pt>
                <c:pt idx="43">
                  <c:v>67</c:v>
                </c:pt>
                <c:pt idx="44">
                  <c:v>62</c:v>
                </c:pt>
                <c:pt idx="45">
                  <c:v>71</c:v>
                </c:pt>
                <c:pt idx="46">
                  <c:v>58</c:v>
                </c:pt>
                <c:pt idx="47">
                  <c:v>65</c:v>
                </c:pt>
                <c:pt idx="48">
                  <c:v>57</c:v>
                </c:pt>
                <c:pt idx="49">
                  <c:v>57</c:v>
                </c:pt>
                <c:pt idx="50">
                  <c:v>74</c:v>
                </c:pt>
                <c:pt idx="51">
                  <c:v>51</c:v>
                </c:pt>
                <c:pt idx="52">
                  <c:v>41</c:v>
                </c:pt>
                <c:pt idx="53">
                  <c:v>44</c:v>
                </c:pt>
                <c:pt idx="54">
                  <c:v>68</c:v>
                </c:pt>
                <c:pt idx="55">
                  <c:v>47</c:v>
                </c:pt>
                <c:pt idx="56">
                  <c:v>48</c:v>
                </c:pt>
                <c:pt idx="57">
                  <c:v>60</c:v>
                </c:pt>
                <c:pt idx="58">
                  <c:v>43</c:v>
                </c:pt>
                <c:pt idx="59">
                  <c:v>56</c:v>
                </c:pt>
                <c:pt idx="60">
                  <c:v>45</c:v>
                </c:pt>
                <c:pt idx="61">
                  <c:v>59</c:v>
                </c:pt>
                <c:pt idx="6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4F-478D-A0D6-766087C21991}"/>
            </c:ext>
          </c:extLst>
        </c:ser>
        <c:ser>
          <c:idx val="2"/>
          <c:order val="2"/>
          <c:tx>
            <c:v>Staffing Level</c:v>
          </c:tx>
          <c:cat>
            <c:multiLvlStrRef>
              <c:f>Sheet1!$A$23:$B$85</c:f>
              <c:multiLvlStrCache>
                <c:ptCount val="63"/>
                <c:lvl>
                  <c:pt idx="0">
                    <c:v>Apr</c:v>
                  </c:pt>
                  <c:pt idx="1">
                    <c:v>May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Oct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May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Oct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May</c:v>
                  </c:pt>
                  <c:pt idx="26">
                    <c:v>June</c:v>
                  </c:pt>
                  <c:pt idx="27">
                    <c:v>July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Oct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May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Oct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May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Oct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May</c:v>
                  </c:pt>
                  <c:pt idx="62">
                    <c:v>Jun</c:v>
                  </c:pt>
                </c:lvl>
                <c:lvl>
                  <c:pt idx="0">
                    <c:v>2008</c:v>
                  </c:pt>
                  <c:pt idx="9">
                    <c:v>2009</c:v>
                  </c:pt>
                  <c:pt idx="21">
                    <c:v>2010</c:v>
                  </c:pt>
                  <c:pt idx="33">
                    <c:v>2011</c:v>
                  </c:pt>
                  <c:pt idx="45">
                    <c:v>2012</c:v>
                  </c:pt>
                  <c:pt idx="57">
                    <c:v>2013</c:v>
                  </c:pt>
                </c:lvl>
              </c:multiLvlStrCache>
            </c:multiLvlStrRef>
          </c:cat>
          <c:val>
            <c:numRef>
              <c:f>Sheet1!$H$23:$H$85</c:f>
              <c:numCache>
                <c:formatCode>General</c:formatCode>
                <c:ptCount val="63"/>
                <c:pt idx="0">
                  <c:v>90</c:v>
                </c:pt>
                <c:pt idx="1">
                  <c:v>87</c:v>
                </c:pt>
                <c:pt idx="2">
                  <c:v>86</c:v>
                </c:pt>
                <c:pt idx="3">
                  <c:v>86</c:v>
                </c:pt>
                <c:pt idx="4">
                  <c:v>84</c:v>
                </c:pt>
                <c:pt idx="5">
                  <c:v>83</c:v>
                </c:pt>
                <c:pt idx="6">
                  <c:v>85</c:v>
                </c:pt>
                <c:pt idx="7">
                  <c:v>82</c:v>
                </c:pt>
                <c:pt idx="8">
                  <c:v>74</c:v>
                </c:pt>
                <c:pt idx="9">
                  <c:v>76</c:v>
                </c:pt>
                <c:pt idx="10">
                  <c:v>75</c:v>
                </c:pt>
                <c:pt idx="11">
                  <c:v>77</c:v>
                </c:pt>
                <c:pt idx="12">
                  <c:v>78</c:v>
                </c:pt>
                <c:pt idx="13">
                  <c:v>76</c:v>
                </c:pt>
                <c:pt idx="14">
                  <c:v>78</c:v>
                </c:pt>
                <c:pt idx="15">
                  <c:v>79</c:v>
                </c:pt>
                <c:pt idx="16">
                  <c:v>79</c:v>
                </c:pt>
                <c:pt idx="17">
                  <c:v>78</c:v>
                </c:pt>
                <c:pt idx="18">
                  <c:v>81</c:v>
                </c:pt>
                <c:pt idx="19">
                  <c:v>82</c:v>
                </c:pt>
                <c:pt idx="20">
                  <c:v>81</c:v>
                </c:pt>
                <c:pt idx="21">
                  <c:v>88</c:v>
                </c:pt>
                <c:pt idx="22">
                  <c:v>89</c:v>
                </c:pt>
                <c:pt idx="23">
                  <c:v>102</c:v>
                </c:pt>
                <c:pt idx="24">
                  <c:v>103</c:v>
                </c:pt>
                <c:pt idx="25">
                  <c:v>99</c:v>
                </c:pt>
                <c:pt idx="26">
                  <c:v>100</c:v>
                </c:pt>
                <c:pt idx="27">
                  <c:v>97</c:v>
                </c:pt>
                <c:pt idx="28">
                  <c:v>96</c:v>
                </c:pt>
                <c:pt idx="29">
                  <c:v>96</c:v>
                </c:pt>
                <c:pt idx="30">
                  <c:v>96</c:v>
                </c:pt>
                <c:pt idx="31">
                  <c:v>96</c:v>
                </c:pt>
                <c:pt idx="32">
                  <c:v>96</c:v>
                </c:pt>
                <c:pt idx="33">
                  <c:v>96</c:v>
                </c:pt>
                <c:pt idx="34">
                  <c:v>99</c:v>
                </c:pt>
                <c:pt idx="35">
                  <c:v>99</c:v>
                </c:pt>
                <c:pt idx="36">
                  <c:v>96</c:v>
                </c:pt>
                <c:pt idx="37">
                  <c:v>96</c:v>
                </c:pt>
                <c:pt idx="38">
                  <c:v>96</c:v>
                </c:pt>
                <c:pt idx="39">
                  <c:v>96</c:v>
                </c:pt>
                <c:pt idx="40">
                  <c:v>95</c:v>
                </c:pt>
                <c:pt idx="41">
                  <c:v>95</c:v>
                </c:pt>
                <c:pt idx="42">
                  <c:v>98</c:v>
                </c:pt>
                <c:pt idx="43">
                  <c:v>98</c:v>
                </c:pt>
                <c:pt idx="44">
                  <c:v>98</c:v>
                </c:pt>
                <c:pt idx="45">
                  <c:v>95</c:v>
                </c:pt>
                <c:pt idx="46">
                  <c:v>95</c:v>
                </c:pt>
                <c:pt idx="47">
                  <c:v>94</c:v>
                </c:pt>
                <c:pt idx="48">
                  <c:v>93</c:v>
                </c:pt>
                <c:pt idx="49">
                  <c:v>93</c:v>
                </c:pt>
                <c:pt idx="50">
                  <c:v>93</c:v>
                </c:pt>
                <c:pt idx="51">
                  <c:v>95</c:v>
                </c:pt>
                <c:pt idx="52">
                  <c:v>95</c:v>
                </c:pt>
                <c:pt idx="53">
                  <c:v>91</c:v>
                </c:pt>
                <c:pt idx="54">
                  <c:v>85</c:v>
                </c:pt>
                <c:pt idx="55">
                  <c:v>86</c:v>
                </c:pt>
                <c:pt idx="56">
                  <c:v>85</c:v>
                </c:pt>
                <c:pt idx="57">
                  <c:v>83</c:v>
                </c:pt>
                <c:pt idx="58">
                  <c:v>81</c:v>
                </c:pt>
                <c:pt idx="59">
                  <c:v>79</c:v>
                </c:pt>
                <c:pt idx="60">
                  <c:v>78</c:v>
                </c:pt>
                <c:pt idx="61">
                  <c:v>76</c:v>
                </c:pt>
                <c:pt idx="6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F4F-478D-A0D6-766087C21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84544"/>
        <c:axId val="146698624"/>
      </c:lineChart>
      <c:catAx>
        <c:axId val="14668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14669862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46698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s-MX"/>
          </a:p>
        </c:txPr>
        <c:crossAx val="1466845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40050E-588F-4A79-9E00-C47B814A731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904B6C-01FB-4531-B646-6435DD75C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/>
              <a:ea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04B6C-01FB-4531-B646-6435DD75C3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62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2D016-0336-4B47-B1B0-CBDD130126A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7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5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8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17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29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0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56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3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4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4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0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B51417A-9064-4CA1-9B9B-9063C4726688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7CA43AB-27A1-494A-814D-775484ED1D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11" Type="http://schemas.openxmlformats.org/officeDocument/2006/relationships/oleObject" Target="../embeddings/oleObject3.bin"/><Relationship Id="rId5" Type="http://schemas.microsoft.com/office/2007/relationships/hdphoto" Target="../media/hdphoto3.wdp"/><Relationship Id="rId10" Type="http://schemas.openxmlformats.org/officeDocument/2006/relationships/image" Target="../media/image19.e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inepermits.ky.gov/Pages/RAMs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54000"/>
            <a:ext cx="3429000" cy="2551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505" y="171908"/>
            <a:ext cx="4617295" cy="3767345"/>
          </a:xfrm>
          <a:prstGeom prst="rect">
            <a:avLst/>
          </a:prstGeom>
          <a:ln cap="rnd">
            <a:solidFill>
              <a:schemeClr val="accent1">
                <a:alpha val="8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1" y="2805339"/>
            <a:ext cx="40385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Division of Mine Permits -</a:t>
            </a:r>
          </a:p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Permitting Issues</a:t>
            </a:r>
          </a:p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PEM –September 6, 2013</a:t>
            </a:r>
          </a:p>
          <a:p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Allen Luttrell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29" y="3936743"/>
            <a:ext cx="2340806" cy="2699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2873"/>
          <a:stretch/>
        </p:blipFill>
        <p:spPr>
          <a:xfrm>
            <a:off x="137675" y="4419600"/>
            <a:ext cx="3929654" cy="19812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85" y="5496878"/>
            <a:ext cx="2026115" cy="1139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85" y="3937076"/>
            <a:ext cx="2345468" cy="164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6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uralramblings.com/images/1117%20Cumberland-Rive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364"/>
            <a:ext cx="9144000" cy="7391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93364" y="-5036"/>
            <a:ext cx="665063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- RECENT ENHANCEMENTS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watershed reports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August 2012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Trend station data incorporated into CHIA watershed reports.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April 2013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 Began adding AML ground-water data to SMIS for use in CHIA watershed reports.</a:t>
            </a:r>
          </a:p>
          <a:p>
            <a:pPr marL="45720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July 2013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Data updates automated, occur on regular schedule.</a:t>
            </a:r>
          </a:p>
          <a:p>
            <a:pPr marL="4572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August 2013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368 watershed characterizations in use. </a:t>
            </a:r>
          </a:p>
          <a:p>
            <a:pPr marL="45720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 1,  2013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500+ CHIA watershed reports completed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764953"/>
            <a:ext cx="5410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CHIA river basin reports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Quarterly reports that focus on one or more of the river basins in the coal regions</a:t>
            </a: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Summarizes overall water quality in the coal-mining watersheds of each river basin</a:t>
            </a:r>
          </a:p>
          <a:p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Focuses on watersheds with atypical median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22934"/>
            <a:ext cx="2936185" cy="226887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4532"/>
              </p:ext>
            </p:extLst>
          </p:nvPr>
        </p:nvGraphicFramePr>
        <p:xfrm>
          <a:off x="304800" y="228600"/>
          <a:ext cx="143192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Acrobat Document" r:id="rId7" imgW="8606160" imgH="11137320" progId="AcroExch.Document.11">
                  <p:embed/>
                </p:oleObj>
              </mc:Choice>
              <mc:Fallback>
                <p:oleObj name="Acrobat Document" r:id="rId7" imgW="8606160" imgH="11137320" progId="AcroExch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431925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466859"/>
              </p:ext>
            </p:extLst>
          </p:nvPr>
        </p:nvGraphicFramePr>
        <p:xfrm>
          <a:off x="1295400" y="20364"/>
          <a:ext cx="1274763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Acrobat Document" r:id="rId9" imgW="8606160" imgH="11137320" progId="AcroExch.Document.11">
                  <p:embed/>
                </p:oleObj>
              </mc:Choice>
              <mc:Fallback>
                <p:oleObj name="Acrobat Document" r:id="rId9" imgW="8606160" imgH="11137320" progId="AcroExch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364"/>
                        <a:ext cx="1274763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46218"/>
              </p:ext>
            </p:extLst>
          </p:nvPr>
        </p:nvGraphicFramePr>
        <p:xfrm>
          <a:off x="685800" y="762000"/>
          <a:ext cx="135413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Acrobat Document" r:id="rId11" imgW="8606160" imgH="11137320" progId="AcroExch.Document.11">
                  <p:embed/>
                </p:oleObj>
              </mc:Choice>
              <mc:Fallback>
                <p:oleObj name="Acrobat Document" r:id="rId11" imgW="8606160" imgH="11137320" progId="AcroExch.Document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62000"/>
                        <a:ext cx="1354138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5471204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NEXT STEPS:</a:t>
            </a:r>
          </a:p>
          <a:p>
            <a:pPr marL="45720" indent="0">
              <a:buFont typeface="Arial" pitchFamily="34" charset="0"/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Augment  ground water evaluation of potential impacts.	- Incorporate AML data into the CHIA WS reports.</a:t>
            </a:r>
          </a:p>
          <a:p>
            <a:pPr marL="45720" indent="0">
              <a:buFont typeface="Arial" pitchFamily="34" charset="0"/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Finalize and peer-review watershed reports		-  Refine analysis of water quality and mining 						    history.</a:t>
            </a:r>
          </a:p>
          <a:p>
            <a:pPr marL="45720" indent="0">
              <a:buFont typeface="Arial" pitchFamily="34" charset="0"/>
              <a:buNone/>
            </a:pPr>
            <a:r>
              <a:rPr lang="en-US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Review and compare CHIAs from other coal-producing states.</a:t>
            </a:r>
          </a:p>
          <a:p>
            <a:pPr marL="4572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RAM # 158: Shape Files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504825" cy="459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518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RAM was signed into effect on September 4, 2013, and supersedes RAM #148.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November 21, 2013, Shape files will be required for all new application and amendments, or any new permitting action that changes the permit boundary.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After January 1, 2014, the shape files will be required for all first time submittals and all re-submittals.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Copies of this RAM are available at Division of Mine Permits or on-line at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http://minepermits.ky.gov/Pages/RAMs.aspx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81375"/>
            <a:ext cx="285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708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02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4946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36181"/>
              </p:ext>
            </p:extLst>
          </p:nvPr>
        </p:nvGraphicFramePr>
        <p:xfrm>
          <a:off x="304800" y="76200"/>
          <a:ext cx="85979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82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979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859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Looking at the trends for the last year and half (since January 2009)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-Applications received has decreased, but has leveled off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-Staff levels continue to decrease through June of this year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-There is a slight increase in delinquencies</a:t>
            </a:r>
          </a:p>
        </p:txBody>
      </p:sp>
    </p:spTree>
    <p:extLst>
      <p:ext uri="{BB962C8B-B14F-4D97-AF65-F5344CB8AC3E}">
        <p14:creationId xmlns:p14="http://schemas.microsoft.com/office/powerpoint/2010/main" val="228337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81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Staffing Issues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563" y="609600"/>
            <a:ext cx="8631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ea typeface="Times New Roman"/>
              </a:rPr>
              <a:t>-D</a:t>
            </a:r>
            <a:r>
              <a:rPr lang="en-US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ue to current budget constraints the Division has not been filling vacated positions, often resulting in critical vacancies.</a:t>
            </a:r>
          </a:p>
          <a:p>
            <a:pPr>
              <a:tabLst>
                <a:tab pos="762000" algn="l"/>
              </a:tabLst>
            </a:pPr>
            <a:r>
              <a:rPr lang="en-US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-Over the course of the past several months permitting activity has declined.  This has coincided with the decline in our staffing levels. </a:t>
            </a:r>
          </a:p>
          <a:p>
            <a:pPr>
              <a:tabLst>
                <a:tab pos="762000" algn="l"/>
              </a:tabLst>
            </a:pPr>
            <a:r>
              <a:rPr lang="en-US" dirty="0">
                <a:solidFill>
                  <a:srgbClr val="FFFF00"/>
                </a:solidFill>
                <a:latin typeface="Times New Roman"/>
              </a:rPr>
              <a:t>-Our most senior section supervisor has held that position for about three years.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86928"/>
            <a:ext cx="8809037" cy="469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57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1"/>
            <a:ext cx="7696200" cy="533400"/>
          </a:xfrm>
        </p:spPr>
        <p:txBody>
          <a:bodyPr>
            <a:normAutofit fontScale="90000"/>
          </a:bodyPr>
          <a:lstStyle/>
          <a:p>
            <a:r>
              <a:rPr lang="en-US" sz="2700" u="sng" dirty="0">
                <a:latin typeface="Times New Roman" pitchFamily="18" charset="0"/>
                <a:cs typeface="Times New Roman" pitchFamily="18" charset="0"/>
              </a:rPr>
              <a:t>Contemporaneous Reclamation Variance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352800"/>
            <a:ext cx="76962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Coal Market Deferment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22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60" y="849260"/>
            <a:ext cx="3848840" cy="2507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776" y="3886199"/>
            <a:ext cx="4304047" cy="2804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4038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presently have 33 permits in coal market deferment status.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An additional 6 applications for deferment status are pending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are looking very closely at requests for contemporaneous reclamation variances.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Bonding costs for these variances have risen.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02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"/>
            <a:ext cx="3473450" cy="7286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676400"/>
            <a:ext cx="3733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Mid-Terms</a:t>
            </a:r>
          </a:p>
          <a:p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Renewals</a:t>
            </a: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Long-Term Treatment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419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Bonding is a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serious issue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96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2057400" cy="1143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Impoundment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Oversight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499" y="4549676"/>
            <a:ext cx="889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Impoundment review improved substantially in the last ten years.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Most design issues dealing with stability, hydraulics and so forth have largely been worked out, and rarely result in substantial permitting delays.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Break though analysis continues to be conducted on a case-by-case basis suitable to a specific impoundment.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701"/>
            <a:ext cx="6146799" cy="289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89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Final Pit Impoundments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2900" y="28194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MSHA asserting jurisdiction as impoundments (under  30 CFR 77.216) in some instances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Primarily when the final pit impoundment houses slurry.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will need to be revised under the DMP review process.  Certain regulations in 405 KAR apply only to MSHA class facilities.</a:t>
            </a:r>
          </a:p>
        </p:txBody>
      </p:sp>
    </p:spTree>
    <p:extLst>
      <p:ext uri="{BB962C8B-B14F-4D97-AF65-F5344CB8AC3E}">
        <p14:creationId xmlns:p14="http://schemas.microsoft.com/office/powerpoint/2010/main" val="116603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574" y="274638"/>
            <a:ext cx="3451226" cy="254476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Impoundment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Closure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Issues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400"/>
            <a:ext cx="4572000" cy="3491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300" y="3516631"/>
            <a:ext cx="4584700" cy="31889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3516631"/>
            <a:ext cx="4038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More and more impoundments are at or near the end of their operational life.  We are receiving closure plans at a higher rate than ever before.  The issues most often encountered are;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Availability of cover material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Heaving of slurry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Pressures within the embankment</a:t>
            </a:r>
          </a:p>
        </p:txBody>
      </p:sp>
    </p:spTree>
    <p:extLst>
      <p:ext uri="{BB962C8B-B14F-4D97-AF65-F5344CB8AC3E}">
        <p14:creationId xmlns:p14="http://schemas.microsoft.com/office/powerpoint/2010/main" val="8365999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618</Words>
  <Application>Microsoft Office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Bodoni MT Condensed</vt:lpstr>
      <vt:lpstr>Book Antiqua</vt:lpstr>
      <vt:lpstr>Calibri</vt:lpstr>
      <vt:lpstr>Courier New</vt:lpstr>
      <vt:lpstr>Franklin Gothic Book</vt:lpstr>
      <vt:lpstr>Lucida Sans</vt:lpstr>
      <vt:lpstr>Times New Roman</vt:lpstr>
      <vt:lpstr>Tw Cen MT</vt:lpstr>
      <vt:lpstr>Wingdings</vt:lpstr>
      <vt:lpstr>Wingdings 2</vt:lpstr>
      <vt:lpstr>Wingdings 3</vt:lpstr>
      <vt:lpstr>Office Theme</vt:lpstr>
      <vt:lpstr>Apex</vt:lpstr>
      <vt:lpstr>Thatch</vt:lpstr>
      <vt:lpstr>Decatur</vt:lpstr>
      <vt:lpstr>Acrobat Document</vt:lpstr>
      <vt:lpstr>PowerPoint Presentation</vt:lpstr>
      <vt:lpstr>PowerPoint Presentation</vt:lpstr>
      <vt:lpstr>PowerPoint Presentation</vt:lpstr>
      <vt:lpstr>Staffing Issues</vt:lpstr>
      <vt:lpstr>Contemporaneous Reclamation Variance </vt:lpstr>
      <vt:lpstr>PowerPoint Presentation</vt:lpstr>
      <vt:lpstr>PowerPoint Presentation</vt:lpstr>
      <vt:lpstr>Final Pit Impoundments</vt:lpstr>
      <vt:lpstr>Impoundment  Closure Issues</vt:lpstr>
      <vt:lpstr>PowerPoint Presentation</vt:lpstr>
      <vt:lpstr>RAM # 158: Shape Files </vt:lpstr>
      <vt:lpstr>QUESTIONS?</vt:lpstr>
    </vt:vector>
  </TitlesOfParts>
  <Company>EEC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Gilliam, Gary (EEC)</dc:creator>
  <cp:lastModifiedBy>Bueno, Leslie</cp:lastModifiedBy>
  <cp:revision>33</cp:revision>
  <cp:lastPrinted>2013-09-05T13:02:52Z</cp:lastPrinted>
  <dcterms:created xsi:type="dcterms:W3CDTF">2013-09-03T13:58:58Z</dcterms:created>
  <dcterms:modified xsi:type="dcterms:W3CDTF">2020-05-05T06:22:20Z</dcterms:modified>
</cp:coreProperties>
</file>